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68"/>
  </p:notesMasterIdLst>
  <p:handoutMasterIdLst>
    <p:handoutMasterId r:id="rId169"/>
  </p:handoutMasterIdLst>
  <p:sldIdLst>
    <p:sldId id="795" r:id="rId2"/>
    <p:sldId id="574" r:id="rId3"/>
    <p:sldId id="534" r:id="rId4"/>
    <p:sldId id="715" r:id="rId5"/>
    <p:sldId id="716" r:id="rId6"/>
    <p:sldId id="720" r:id="rId7"/>
    <p:sldId id="752" r:id="rId8"/>
    <p:sldId id="753" r:id="rId9"/>
    <p:sldId id="694" r:id="rId10"/>
    <p:sldId id="754" r:id="rId11"/>
    <p:sldId id="734" r:id="rId12"/>
    <p:sldId id="735" r:id="rId13"/>
    <p:sldId id="736" r:id="rId14"/>
    <p:sldId id="755" r:id="rId15"/>
    <p:sldId id="737" r:id="rId16"/>
    <p:sldId id="738" r:id="rId17"/>
    <p:sldId id="739" r:id="rId18"/>
    <p:sldId id="741" r:id="rId19"/>
    <p:sldId id="756" r:id="rId20"/>
    <p:sldId id="757" r:id="rId21"/>
    <p:sldId id="758" r:id="rId22"/>
    <p:sldId id="759" r:id="rId23"/>
    <p:sldId id="760" r:id="rId24"/>
    <p:sldId id="761" r:id="rId25"/>
    <p:sldId id="762" r:id="rId26"/>
    <p:sldId id="743" r:id="rId27"/>
    <p:sldId id="766" r:id="rId28"/>
    <p:sldId id="747" r:id="rId29"/>
    <p:sldId id="751" r:id="rId30"/>
    <p:sldId id="748" r:id="rId31"/>
    <p:sldId id="763" r:id="rId32"/>
    <p:sldId id="764" r:id="rId33"/>
    <p:sldId id="765" r:id="rId34"/>
    <p:sldId id="745" r:id="rId35"/>
    <p:sldId id="746" r:id="rId36"/>
    <p:sldId id="767" r:id="rId37"/>
    <p:sldId id="768" r:id="rId38"/>
    <p:sldId id="769" r:id="rId39"/>
    <p:sldId id="770" r:id="rId40"/>
    <p:sldId id="771" r:id="rId41"/>
    <p:sldId id="772" r:id="rId42"/>
    <p:sldId id="773" r:id="rId43"/>
    <p:sldId id="774" r:id="rId44"/>
    <p:sldId id="775" r:id="rId45"/>
    <p:sldId id="776" r:id="rId46"/>
    <p:sldId id="777" r:id="rId47"/>
    <p:sldId id="778" r:id="rId48"/>
    <p:sldId id="779" r:id="rId49"/>
    <p:sldId id="780" r:id="rId50"/>
    <p:sldId id="781" r:id="rId51"/>
    <p:sldId id="782" r:id="rId52"/>
    <p:sldId id="631" r:id="rId53"/>
    <p:sldId id="662" r:id="rId54"/>
    <p:sldId id="664" r:id="rId55"/>
    <p:sldId id="666" r:id="rId56"/>
    <p:sldId id="796" r:id="rId57"/>
    <p:sldId id="667" r:id="rId58"/>
    <p:sldId id="668" r:id="rId59"/>
    <p:sldId id="669" r:id="rId60"/>
    <p:sldId id="637" r:id="rId61"/>
    <p:sldId id="671" r:id="rId62"/>
    <p:sldId id="672" r:id="rId63"/>
    <p:sldId id="673" r:id="rId64"/>
    <p:sldId id="674" r:id="rId65"/>
    <p:sldId id="675" r:id="rId66"/>
    <p:sldId id="676" r:id="rId67"/>
    <p:sldId id="677" r:id="rId68"/>
    <p:sldId id="678" r:id="rId69"/>
    <p:sldId id="679" r:id="rId70"/>
    <p:sldId id="680" r:id="rId71"/>
    <p:sldId id="681" r:id="rId72"/>
    <p:sldId id="692" r:id="rId73"/>
    <p:sldId id="693" r:id="rId74"/>
    <p:sldId id="783" r:id="rId75"/>
    <p:sldId id="695" r:id="rId76"/>
    <p:sldId id="696" r:id="rId77"/>
    <p:sldId id="697" r:id="rId78"/>
    <p:sldId id="698" r:id="rId79"/>
    <p:sldId id="699" r:id="rId80"/>
    <p:sldId id="700" r:id="rId81"/>
    <p:sldId id="701" r:id="rId82"/>
    <p:sldId id="702" r:id="rId83"/>
    <p:sldId id="704" r:id="rId84"/>
    <p:sldId id="705" r:id="rId85"/>
    <p:sldId id="706" r:id="rId86"/>
    <p:sldId id="708" r:id="rId87"/>
    <p:sldId id="709" r:id="rId88"/>
    <p:sldId id="710" r:id="rId89"/>
    <p:sldId id="711" r:id="rId90"/>
    <p:sldId id="712" r:id="rId91"/>
    <p:sldId id="784" r:id="rId92"/>
    <p:sldId id="785" r:id="rId93"/>
    <p:sldId id="717" r:id="rId94"/>
    <p:sldId id="718" r:id="rId95"/>
    <p:sldId id="719" r:id="rId96"/>
    <p:sldId id="786" r:id="rId97"/>
    <p:sldId id="723" r:id="rId98"/>
    <p:sldId id="724" r:id="rId99"/>
    <p:sldId id="725" r:id="rId100"/>
    <p:sldId id="682" r:id="rId101"/>
    <p:sldId id="684" r:id="rId102"/>
    <p:sldId id="683" r:id="rId103"/>
    <p:sldId id="685" r:id="rId104"/>
    <p:sldId id="686" r:id="rId105"/>
    <p:sldId id="687" r:id="rId106"/>
    <p:sldId id="797" r:id="rId107"/>
    <p:sldId id="688" r:id="rId108"/>
    <p:sldId id="689" r:id="rId109"/>
    <p:sldId id="690" r:id="rId110"/>
    <p:sldId id="691" r:id="rId111"/>
    <p:sldId id="727" r:id="rId112"/>
    <p:sldId id="728" r:id="rId113"/>
    <p:sldId id="729" r:id="rId114"/>
    <p:sldId id="730" r:id="rId115"/>
    <p:sldId id="731" r:id="rId116"/>
    <p:sldId id="732" r:id="rId117"/>
    <p:sldId id="733" r:id="rId118"/>
    <p:sldId id="787" r:id="rId119"/>
    <p:sldId id="788" r:id="rId120"/>
    <p:sldId id="789" r:id="rId121"/>
    <p:sldId id="790" r:id="rId122"/>
    <p:sldId id="791" r:id="rId123"/>
    <p:sldId id="798" r:id="rId124"/>
    <p:sldId id="799" r:id="rId125"/>
    <p:sldId id="800" r:id="rId126"/>
    <p:sldId id="801" r:id="rId127"/>
    <p:sldId id="802" r:id="rId128"/>
    <p:sldId id="803" r:id="rId129"/>
    <p:sldId id="804" r:id="rId130"/>
    <p:sldId id="805" r:id="rId131"/>
    <p:sldId id="806" r:id="rId132"/>
    <p:sldId id="807" r:id="rId133"/>
    <p:sldId id="808" r:id="rId134"/>
    <p:sldId id="809" r:id="rId135"/>
    <p:sldId id="810" r:id="rId136"/>
    <p:sldId id="811" r:id="rId137"/>
    <p:sldId id="812" r:id="rId138"/>
    <p:sldId id="813" r:id="rId139"/>
    <p:sldId id="814" r:id="rId140"/>
    <p:sldId id="815" r:id="rId141"/>
    <p:sldId id="816" r:id="rId142"/>
    <p:sldId id="817" r:id="rId143"/>
    <p:sldId id="818" r:id="rId144"/>
    <p:sldId id="819" r:id="rId145"/>
    <p:sldId id="820" r:id="rId146"/>
    <p:sldId id="821" r:id="rId147"/>
    <p:sldId id="822" r:id="rId148"/>
    <p:sldId id="823" r:id="rId149"/>
    <p:sldId id="824" r:id="rId150"/>
    <p:sldId id="825" r:id="rId151"/>
    <p:sldId id="826" r:id="rId152"/>
    <p:sldId id="827" r:id="rId153"/>
    <p:sldId id="828" r:id="rId154"/>
    <p:sldId id="829" r:id="rId155"/>
    <p:sldId id="830" r:id="rId156"/>
    <p:sldId id="831" r:id="rId157"/>
    <p:sldId id="832" r:id="rId158"/>
    <p:sldId id="833" r:id="rId159"/>
    <p:sldId id="834" r:id="rId160"/>
    <p:sldId id="835" r:id="rId161"/>
    <p:sldId id="836" r:id="rId162"/>
    <p:sldId id="837" r:id="rId163"/>
    <p:sldId id="839" r:id="rId164"/>
    <p:sldId id="838" r:id="rId165"/>
    <p:sldId id="840" r:id="rId166"/>
    <p:sldId id="628" r:id="rId167"/>
  </p:sldIdLst>
  <p:sldSz cx="9144000" cy="6858000" type="screen4x3"/>
  <p:notesSz cx="6858000" cy="9144000"/>
  <p:defaultTextStyle>
    <a:defPPr>
      <a:defRPr lang="zh-CN"/>
    </a:defPPr>
    <a:lvl1pPr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40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40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40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4000" kern="1200">
        <a:solidFill>
          <a:schemeClr val="tx1"/>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1296"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ADCE6"/>
    <a:srgbClr val="FF6600"/>
    <a:srgbClr val="FE8F86"/>
    <a:srgbClr val="FFFFFF"/>
    <a:srgbClr val="CD5200"/>
    <a:srgbClr val="8CFBFE"/>
    <a:srgbClr val="15B1B9"/>
    <a:srgbClr val="F43E42"/>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88" autoAdjust="0"/>
    <p:restoredTop sz="98158" autoAdjust="0"/>
  </p:normalViewPr>
  <p:slideViewPr>
    <p:cSldViewPr>
      <p:cViewPr varScale="1">
        <p:scale>
          <a:sx n="72" d="100"/>
          <a:sy n="72" d="100"/>
        </p:scale>
        <p:origin x="1428" y="72"/>
      </p:cViewPr>
      <p:guideLst>
        <p:guide orient="horz" pos="1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ea typeface="宋体" pitchFamily="2" charset="-122"/>
              </a:defRPr>
            </a:lvl1pPr>
          </a:lstStyle>
          <a:p>
            <a:pPr>
              <a:defRPr/>
            </a:pPr>
            <a:r>
              <a:rPr lang="en-US" altLang="zh-CN" dirty="0"/>
              <a:t>MATLAB</a:t>
            </a:r>
            <a:r>
              <a:rPr lang="zh-CN" altLang="en-US" dirty="0"/>
              <a:t>应用培训（谢中华主讲）</a:t>
            </a:r>
            <a:endParaRPr lang="en-US" altLang="zh-CN" dirty="0"/>
          </a:p>
        </p:txBody>
      </p:sp>
      <p:sp>
        <p:nvSpPr>
          <p:cNvPr id="9625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宋体" pitchFamily="2" charset="-122"/>
              </a:defRPr>
            </a:lvl1pPr>
          </a:lstStyle>
          <a:p>
            <a:pPr>
              <a:defRPr/>
            </a:pPr>
            <a:r>
              <a:rPr lang="en-US" altLang="zh-CN" dirty="0"/>
              <a:t>MATLAB</a:t>
            </a:r>
            <a:r>
              <a:rPr lang="zh-CN" altLang="en-US" dirty="0"/>
              <a:t>基本操作</a:t>
            </a:r>
            <a:endParaRPr lang="en-US" altLang="zh-CN" dirty="0"/>
          </a:p>
        </p:txBody>
      </p:sp>
    </p:spTree>
    <p:extLst>
      <p:ext uri="{BB962C8B-B14F-4D97-AF65-F5344CB8AC3E}">
        <p14:creationId xmlns:p14="http://schemas.microsoft.com/office/powerpoint/2010/main" val="1024269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ea typeface="仿宋_GB2312" pitchFamily="49" charset="-122"/>
              </a:defRPr>
            </a:lvl1pPr>
          </a:lstStyle>
          <a:p>
            <a:pPr>
              <a:defRPr/>
            </a:pPr>
            <a:endParaRPr lang="en-US" altLang="zh-CN"/>
          </a:p>
        </p:txBody>
      </p:sp>
      <p:sp>
        <p:nvSpPr>
          <p:cNvPr id="133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仿宋_GB2312" pitchFamily="49" charset="-122"/>
              </a:defRPr>
            </a:lvl1pPr>
          </a:lstStyle>
          <a:p>
            <a:pPr>
              <a:defRPr/>
            </a:pPr>
            <a:endParaRPr lang="en-US" altLang="zh-CN"/>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ea typeface="仿宋_GB2312" pitchFamily="49" charset="-122"/>
              </a:defRPr>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ea typeface="仿宋_GB2312" pitchFamily="49" charset="-122"/>
              </a:defRPr>
            </a:lvl1pPr>
          </a:lstStyle>
          <a:p>
            <a:pPr>
              <a:defRPr/>
            </a:pPr>
            <a:fld id="{9372979F-55EB-453E-8A40-61B8ED8E89AA}" type="slidenum">
              <a:rPr lang="en-US" altLang="zh-CN"/>
              <a:pPr>
                <a:defRPr/>
              </a:pPr>
              <a:t>‹#›</a:t>
            </a:fld>
            <a:endParaRPr lang="en-US" altLang="zh-CN"/>
          </a:p>
        </p:txBody>
      </p:sp>
    </p:spTree>
    <p:extLst>
      <p:ext uri="{BB962C8B-B14F-4D97-AF65-F5344CB8AC3E}">
        <p14:creationId xmlns:p14="http://schemas.microsoft.com/office/powerpoint/2010/main" val="25113789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r" eaLnBrk="1" hangingPunct="1"/>
            <a:fld id="{68013371-4721-4218-B055-A0994F8A62D9}" type="slidenum">
              <a:rPr lang="en-US" altLang="zh-CN" sz="1200">
                <a:ea typeface="仿宋_GB2312" pitchFamily="49" charset="-122"/>
              </a:rPr>
              <a:pPr algn="r" eaLnBrk="1" hangingPunct="1"/>
              <a:t>2</a:t>
            </a:fld>
            <a:endParaRPr lang="en-US" altLang="zh-CN" sz="1200">
              <a:ea typeface="仿宋_GB2312" pitchFamily="49" charset="-122"/>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华文行楷，字号</a:t>
            </a:r>
            <a:r>
              <a:rPr lang="en-US" altLang="zh-CN"/>
              <a:t>88</a:t>
            </a:r>
            <a:r>
              <a:rPr lang="zh-CN" altLang="en-US"/>
              <a:t>，颜色红，位于每一章的第一节的最前面。　不使用动画</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灯片编号占位符 5"/>
          <p:cNvSpPr>
            <a:spLocks noGrp="1"/>
          </p:cNvSpPr>
          <p:nvPr>
            <p:ph type="sldNum" sz="quarter" idx="12"/>
          </p:nvPr>
        </p:nvSpPr>
        <p:spPr/>
        <p:txBody>
          <a:bodyPr/>
          <a:lstStyle>
            <a:lvl1pPr>
              <a:defRPr/>
            </a:lvl1pPr>
          </a:lstStyle>
          <a:p>
            <a:pPr>
              <a:defRPr/>
            </a:pPr>
            <a:fld id="{70BA5A11-5248-4EAB-88E6-C87C7B79383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5AACFE6D-E7D5-4141-BC90-D407B46C5185}"/>
              </a:ext>
            </a:extLst>
          </p:cNvPr>
          <p:cNvSpPr>
            <a:spLocks noGrp="1"/>
          </p:cNvSpPr>
          <p:nvPr>
            <p:ph type="dt" sz="half" idx="2"/>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AD776447-4803-49F9-BB7A-D98287FB5059}" type="datetime1">
              <a:rPr kumimoji="0" lang="zh-CN" altLang="en-US" smtClean="0">
                <a:latin typeface="Arial" charset="0"/>
              </a:rPr>
              <a:t>2022/11/23</a:t>
            </a:fld>
            <a:endParaRPr kumimoji="0" lang="en-US" altLang="zh-CN" dirty="0">
              <a:latin typeface="Arial" charset="0"/>
            </a:endParaRPr>
          </a:p>
        </p:txBody>
      </p:sp>
      <p:sp>
        <p:nvSpPr>
          <p:cNvPr id="8" name="页脚占位符 4">
            <a:extLst>
              <a:ext uri="{FF2B5EF4-FFF2-40B4-BE49-F238E27FC236}">
                <a16:creationId xmlns:a16="http://schemas.microsoft.com/office/drawing/2014/main" id="{5707FBB1-9D47-468E-BCEC-4DB6B54D6BEA}"/>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37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lvl1pPr>
              <a:defRPr/>
            </a:lvl1pPr>
          </a:lstStyle>
          <a:p>
            <a:pPr>
              <a:defRPr/>
            </a:pPr>
            <a:fld id="{A00AD88C-1855-4251-BECB-7E8206CB5E3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4CD77FF4-1558-474E-BD8F-436D7A80075F}"/>
              </a:ext>
            </a:extLst>
          </p:cNvPr>
          <p:cNvSpPr>
            <a:spLocks noGrp="1"/>
          </p:cNvSpPr>
          <p:nvPr>
            <p:ph type="dt" sz="half" idx="2"/>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2C70CDB8-5B90-4FE1-9510-CDAF5F4FEAE2}" type="datetime1">
              <a:rPr kumimoji="0" lang="zh-CN" altLang="en-US" smtClean="0">
                <a:latin typeface="Arial" charset="0"/>
              </a:rPr>
              <a:t>2022/11/23</a:t>
            </a:fld>
            <a:endParaRPr kumimoji="0" lang="en-US" altLang="zh-CN" dirty="0">
              <a:latin typeface="Arial" charset="0"/>
            </a:endParaRPr>
          </a:p>
        </p:txBody>
      </p:sp>
      <p:sp>
        <p:nvSpPr>
          <p:cNvPr id="9" name="页脚占位符 4">
            <a:extLst>
              <a:ext uri="{FF2B5EF4-FFF2-40B4-BE49-F238E27FC236}">
                <a16:creationId xmlns:a16="http://schemas.microsoft.com/office/drawing/2014/main" id="{2396D694-6504-4504-A161-DC1316C4F964}"/>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214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lvl1pPr>
              <a:defRPr/>
            </a:lvl1pPr>
          </a:lstStyle>
          <a:p>
            <a:pPr>
              <a:defRPr/>
            </a:pPr>
            <a:fld id="{F3A47D35-692A-4FA7-8735-466311B67EA5}"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98C68D72-E1C9-4516-BBE6-F84EE7A83C8F}"/>
              </a:ext>
            </a:extLst>
          </p:cNvPr>
          <p:cNvSpPr>
            <a:spLocks noGrp="1"/>
          </p:cNvSpPr>
          <p:nvPr>
            <p:ph type="dt" sz="half" idx="2"/>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7AB1E1E0-12C5-4A14-955E-A702159598C3}" type="datetime1">
              <a:rPr kumimoji="0" lang="zh-CN" altLang="en-US" smtClean="0">
                <a:latin typeface="Arial" charset="0"/>
              </a:rPr>
              <a:t>2022/11/23</a:t>
            </a:fld>
            <a:endParaRPr kumimoji="0" lang="en-US" altLang="zh-CN" dirty="0">
              <a:latin typeface="Arial" charset="0"/>
            </a:endParaRPr>
          </a:p>
        </p:txBody>
      </p:sp>
      <p:sp>
        <p:nvSpPr>
          <p:cNvPr id="9" name="页脚占位符 4">
            <a:extLst>
              <a:ext uri="{FF2B5EF4-FFF2-40B4-BE49-F238E27FC236}">
                <a16:creationId xmlns:a16="http://schemas.microsoft.com/office/drawing/2014/main" id="{CF9DF71D-B3EC-40B3-B287-0946526FABF9}"/>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039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lvl1pPr>
              <a:defRPr/>
            </a:lvl1pPr>
          </a:lstStyle>
          <a:p>
            <a:pPr>
              <a:defRPr/>
            </a:pPr>
            <a:fld id="{A55D1328-D65F-409B-B303-983C41502B56}"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C022CCEE-203D-4250-B5E2-6DB0B0731F97}"/>
              </a:ext>
            </a:extLst>
          </p:cNvPr>
          <p:cNvSpPr>
            <a:spLocks noGrp="1"/>
          </p:cNvSpPr>
          <p:nvPr>
            <p:ph type="dt" sz="half" idx="2"/>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BFF83836-13FA-4443-AF64-4C9240896651}" type="datetime1">
              <a:rPr kumimoji="0" lang="zh-CN" altLang="en-US" smtClean="0">
                <a:latin typeface="Arial" charset="0"/>
              </a:rPr>
              <a:t>2022/11/23</a:t>
            </a:fld>
            <a:endParaRPr kumimoji="0" lang="en-US" altLang="zh-CN" dirty="0">
              <a:latin typeface="Arial" charset="0"/>
            </a:endParaRPr>
          </a:p>
        </p:txBody>
      </p:sp>
      <p:sp>
        <p:nvSpPr>
          <p:cNvPr id="9" name="页脚占位符 4">
            <a:extLst>
              <a:ext uri="{FF2B5EF4-FFF2-40B4-BE49-F238E27FC236}">
                <a16:creationId xmlns:a16="http://schemas.microsoft.com/office/drawing/2014/main" id="{39E43436-06EB-4E2C-9617-3EE6C655CC37}"/>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17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6" name="灯片编号占位符 5"/>
          <p:cNvSpPr>
            <a:spLocks noGrp="1"/>
          </p:cNvSpPr>
          <p:nvPr>
            <p:ph type="sldNum" sz="quarter" idx="12"/>
          </p:nvPr>
        </p:nvSpPr>
        <p:spPr/>
        <p:txBody>
          <a:bodyPr/>
          <a:lstStyle>
            <a:lvl1pPr>
              <a:defRPr/>
            </a:lvl1pPr>
          </a:lstStyle>
          <a:p>
            <a:pPr>
              <a:defRPr/>
            </a:pPr>
            <a:fld id="{CD367508-AC01-4C1D-A86D-BBA5639201B8}"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3BED25B9-060C-4F76-9B49-A24EE33A1520}"/>
              </a:ext>
            </a:extLst>
          </p:cNvPr>
          <p:cNvSpPr>
            <a:spLocks noGrp="1"/>
          </p:cNvSpPr>
          <p:nvPr>
            <p:ph type="dt" sz="half" idx="2"/>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26C81246-FDC6-4A01-A2B1-92AF46ACFC34}" type="datetime1">
              <a:rPr kumimoji="0" lang="zh-CN" altLang="en-US" smtClean="0">
                <a:latin typeface="Arial" charset="0"/>
              </a:rPr>
              <a:t>2022/11/23</a:t>
            </a:fld>
            <a:endParaRPr kumimoji="0" lang="en-US" altLang="zh-CN" dirty="0">
              <a:latin typeface="Arial" charset="0"/>
            </a:endParaRPr>
          </a:p>
        </p:txBody>
      </p:sp>
      <p:sp>
        <p:nvSpPr>
          <p:cNvPr id="9" name="页脚占位符 4">
            <a:extLst>
              <a:ext uri="{FF2B5EF4-FFF2-40B4-BE49-F238E27FC236}">
                <a16:creationId xmlns:a16="http://schemas.microsoft.com/office/drawing/2014/main" id="{DC770751-ABB6-478F-B1EE-E597F2E28E6D}"/>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130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p:cNvSpPr>
            <a:spLocks noGrp="1"/>
          </p:cNvSpPr>
          <p:nvPr>
            <p:ph type="sldNum" sz="quarter" idx="12"/>
          </p:nvPr>
        </p:nvSpPr>
        <p:spPr/>
        <p:txBody>
          <a:bodyPr/>
          <a:lstStyle>
            <a:lvl1pPr>
              <a:defRPr/>
            </a:lvl1pPr>
          </a:lstStyle>
          <a:p>
            <a:pPr>
              <a:defRPr/>
            </a:pPr>
            <a:fld id="{448CE8AB-C65F-468C-B987-A7386C01D95B}"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日期占位符 3">
            <a:extLst>
              <a:ext uri="{FF2B5EF4-FFF2-40B4-BE49-F238E27FC236}">
                <a16:creationId xmlns:a16="http://schemas.microsoft.com/office/drawing/2014/main" id="{584B4060-73DE-4F95-977E-E1E3E86E0357}"/>
              </a:ext>
            </a:extLst>
          </p:cNvPr>
          <p:cNvSpPr>
            <a:spLocks noGrp="1"/>
          </p:cNvSpPr>
          <p:nvPr>
            <p:ph type="dt" sz="half" idx="13"/>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750AA8DD-2C7D-4CF6-8442-A887A54DF69C}" type="datetime1">
              <a:rPr kumimoji="0" lang="zh-CN" altLang="en-US" smtClean="0">
                <a:latin typeface="Arial" charset="0"/>
              </a:rPr>
              <a:t>2022/11/23</a:t>
            </a:fld>
            <a:endParaRPr kumimoji="0" lang="en-US" altLang="zh-CN" dirty="0">
              <a:latin typeface="Arial" charset="0"/>
            </a:endParaRPr>
          </a:p>
        </p:txBody>
      </p:sp>
      <p:sp>
        <p:nvSpPr>
          <p:cNvPr id="10" name="页脚占位符 4">
            <a:extLst>
              <a:ext uri="{FF2B5EF4-FFF2-40B4-BE49-F238E27FC236}">
                <a16:creationId xmlns:a16="http://schemas.microsoft.com/office/drawing/2014/main" id="{C7BCF53F-907C-486E-99BC-6FAD12A4EB91}"/>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656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灯片编号占位符 5"/>
          <p:cNvSpPr>
            <a:spLocks noGrp="1"/>
          </p:cNvSpPr>
          <p:nvPr>
            <p:ph type="sldNum" sz="quarter" idx="12"/>
          </p:nvPr>
        </p:nvSpPr>
        <p:spPr/>
        <p:txBody>
          <a:bodyPr/>
          <a:lstStyle>
            <a:lvl1pPr>
              <a:defRPr/>
            </a:lvl1pPr>
          </a:lstStyle>
          <a:p>
            <a:pPr>
              <a:defRPr/>
            </a:pPr>
            <a:fld id="{43C1A555-A0E2-48E3-8227-897239751FB9}"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10" name="日期占位符 3">
            <a:extLst>
              <a:ext uri="{FF2B5EF4-FFF2-40B4-BE49-F238E27FC236}">
                <a16:creationId xmlns:a16="http://schemas.microsoft.com/office/drawing/2014/main" id="{910D32CC-F752-4881-8E15-9714C52470C1}"/>
              </a:ext>
            </a:extLst>
          </p:cNvPr>
          <p:cNvSpPr>
            <a:spLocks noGrp="1"/>
          </p:cNvSpPr>
          <p:nvPr>
            <p:ph type="dt" sz="half" idx="13"/>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21C4B610-4882-438A-9973-FE568011485C}" type="datetime1">
              <a:rPr kumimoji="0" lang="zh-CN" altLang="en-US" smtClean="0">
                <a:latin typeface="Arial" charset="0"/>
              </a:rPr>
              <a:t>2022/11/23</a:t>
            </a:fld>
            <a:endParaRPr kumimoji="0" lang="en-US" altLang="zh-CN" dirty="0">
              <a:latin typeface="Arial" charset="0"/>
            </a:endParaRPr>
          </a:p>
        </p:txBody>
      </p:sp>
      <p:sp>
        <p:nvSpPr>
          <p:cNvPr id="12" name="页脚占位符 4">
            <a:extLst>
              <a:ext uri="{FF2B5EF4-FFF2-40B4-BE49-F238E27FC236}">
                <a16:creationId xmlns:a16="http://schemas.microsoft.com/office/drawing/2014/main" id="{1EB4C8A7-3DF4-4FF3-83F9-CEFA5D5E9043}"/>
              </a:ext>
            </a:extLst>
          </p:cNvPr>
          <p:cNvSpPr>
            <a:spLocks noGrp="1"/>
          </p:cNvSpPr>
          <p:nvPr>
            <p:ph type="ftr" sz="quarter" idx="14"/>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88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5" name="灯片编号占位符 5"/>
          <p:cNvSpPr>
            <a:spLocks noGrp="1"/>
          </p:cNvSpPr>
          <p:nvPr>
            <p:ph type="sldNum" sz="quarter" idx="12"/>
          </p:nvPr>
        </p:nvSpPr>
        <p:spPr/>
        <p:txBody>
          <a:bodyPr/>
          <a:lstStyle>
            <a:lvl1pPr>
              <a:defRPr/>
            </a:lvl1pPr>
          </a:lstStyle>
          <a:p>
            <a:pPr>
              <a:defRPr/>
            </a:pPr>
            <a:fld id="{2B2824D4-BA47-4685-B7A0-E274EB4B1A1D}"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6" name="日期占位符 3">
            <a:extLst>
              <a:ext uri="{FF2B5EF4-FFF2-40B4-BE49-F238E27FC236}">
                <a16:creationId xmlns:a16="http://schemas.microsoft.com/office/drawing/2014/main" id="{7576DA71-C7C4-4899-9A60-DDFB17A4CA80}"/>
              </a:ext>
            </a:extLst>
          </p:cNvPr>
          <p:cNvSpPr>
            <a:spLocks noGrp="1"/>
          </p:cNvSpPr>
          <p:nvPr>
            <p:ph type="dt" sz="half" idx="2"/>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4F006831-43CE-44B7-B729-A86BD1D0FEAF}" type="datetime1">
              <a:rPr kumimoji="0" lang="zh-CN" altLang="en-US" smtClean="0">
                <a:latin typeface="Arial" charset="0"/>
              </a:rPr>
              <a:t>2022/11/23</a:t>
            </a:fld>
            <a:endParaRPr kumimoji="0" lang="en-US" altLang="zh-CN" dirty="0">
              <a:latin typeface="Arial" charset="0"/>
            </a:endParaRPr>
          </a:p>
        </p:txBody>
      </p:sp>
      <p:sp>
        <p:nvSpPr>
          <p:cNvPr id="8" name="页脚占位符 4">
            <a:extLst>
              <a:ext uri="{FF2B5EF4-FFF2-40B4-BE49-F238E27FC236}">
                <a16:creationId xmlns:a16="http://schemas.microsoft.com/office/drawing/2014/main" id="{506C30D6-12B0-44A0-8A05-7877F07B518F}"/>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95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a:defRPr/>
            </a:lvl1pPr>
          </a:lstStyle>
          <a:p>
            <a:pPr>
              <a:defRPr/>
            </a:pPr>
            <a:fld id="{FBE986BD-770D-4EEB-8610-3566A54C6B3A}"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5" name="日期占位符 3">
            <a:extLst>
              <a:ext uri="{FF2B5EF4-FFF2-40B4-BE49-F238E27FC236}">
                <a16:creationId xmlns:a16="http://schemas.microsoft.com/office/drawing/2014/main" id="{823E11BC-A85D-46FA-9CE7-A0B07BF15415}"/>
              </a:ext>
            </a:extLst>
          </p:cNvPr>
          <p:cNvSpPr>
            <a:spLocks noGrp="1"/>
          </p:cNvSpPr>
          <p:nvPr>
            <p:ph type="dt" sz="half" idx="2"/>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542BA1FF-116C-4A71-AB8B-8848C6368604}" type="datetime1">
              <a:rPr kumimoji="0" lang="zh-CN" altLang="en-US" smtClean="0">
                <a:latin typeface="Arial" charset="0"/>
              </a:rPr>
              <a:t>2022/11/23</a:t>
            </a:fld>
            <a:endParaRPr kumimoji="0" lang="en-US" altLang="zh-CN" dirty="0">
              <a:latin typeface="Arial" charset="0"/>
            </a:endParaRPr>
          </a:p>
        </p:txBody>
      </p:sp>
      <p:sp>
        <p:nvSpPr>
          <p:cNvPr id="7" name="页脚占位符 4">
            <a:extLst>
              <a:ext uri="{FF2B5EF4-FFF2-40B4-BE49-F238E27FC236}">
                <a16:creationId xmlns:a16="http://schemas.microsoft.com/office/drawing/2014/main" id="{36BC18B2-30DE-4DFA-BA14-D76350E9E543}"/>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171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灯片编号占位符 5"/>
          <p:cNvSpPr>
            <a:spLocks noGrp="1"/>
          </p:cNvSpPr>
          <p:nvPr>
            <p:ph type="sldNum" sz="quarter" idx="12"/>
          </p:nvPr>
        </p:nvSpPr>
        <p:spPr/>
        <p:txBody>
          <a:bodyPr/>
          <a:lstStyle>
            <a:lvl1pPr>
              <a:defRPr/>
            </a:lvl1pPr>
          </a:lstStyle>
          <a:p>
            <a:pPr>
              <a:defRPr/>
            </a:pPr>
            <a:fld id="{46A6F37A-1E9D-4F7A-AA4C-E930B1204DEF}"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日期占位符 3">
            <a:extLst>
              <a:ext uri="{FF2B5EF4-FFF2-40B4-BE49-F238E27FC236}">
                <a16:creationId xmlns:a16="http://schemas.microsoft.com/office/drawing/2014/main" id="{6C248EF8-B037-4974-9ABD-D3E4D94D1BD5}"/>
              </a:ext>
            </a:extLst>
          </p:cNvPr>
          <p:cNvSpPr>
            <a:spLocks noGrp="1"/>
          </p:cNvSpPr>
          <p:nvPr>
            <p:ph type="dt" sz="half" idx="13"/>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AB747374-C1EB-4A59-919C-E167E706FA19}" type="datetime1">
              <a:rPr kumimoji="0" lang="zh-CN" altLang="en-US" smtClean="0">
                <a:latin typeface="Arial" charset="0"/>
              </a:rPr>
              <a:t>2022/11/23</a:t>
            </a:fld>
            <a:endParaRPr kumimoji="0" lang="en-US" altLang="zh-CN" dirty="0">
              <a:latin typeface="Arial" charset="0"/>
            </a:endParaRPr>
          </a:p>
        </p:txBody>
      </p:sp>
      <p:sp>
        <p:nvSpPr>
          <p:cNvPr id="10" name="页脚占位符 4">
            <a:extLst>
              <a:ext uri="{FF2B5EF4-FFF2-40B4-BE49-F238E27FC236}">
                <a16:creationId xmlns:a16="http://schemas.microsoft.com/office/drawing/2014/main" id="{66C87967-9ED5-4944-9D1F-56A471B4C9F8}"/>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4324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灯片编号占位符 5"/>
          <p:cNvSpPr>
            <a:spLocks noGrp="1"/>
          </p:cNvSpPr>
          <p:nvPr>
            <p:ph type="sldNum" sz="quarter" idx="12"/>
          </p:nvPr>
        </p:nvSpPr>
        <p:spPr/>
        <p:txBody>
          <a:bodyPr/>
          <a:lstStyle>
            <a:lvl1pPr>
              <a:defRPr/>
            </a:lvl1pPr>
          </a:lstStyle>
          <a:p>
            <a:pPr>
              <a:defRPr/>
            </a:pPr>
            <a:fld id="{60E332B4-A193-4FC8-9335-D14B8B01DC4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日期占位符 3">
            <a:extLst>
              <a:ext uri="{FF2B5EF4-FFF2-40B4-BE49-F238E27FC236}">
                <a16:creationId xmlns:a16="http://schemas.microsoft.com/office/drawing/2014/main" id="{09379108-271D-44C4-9A3A-FABECF65CF9B}"/>
              </a:ext>
            </a:extLst>
          </p:cNvPr>
          <p:cNvSpPr>
            <a:spLocks noGrp="1"/>
          </p:cNvSpPr>
          <p:nvPr>
            <p:ph type="dt" sz="half" idx="13"/>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9136FAB0-D08E-4FD8-A646-FEC8289621FB}" type="datetime1">
              <a:rPr kumimoji="0" lang="zh-CN" altLang="en-US" smtClean="0">
                <a:latin typeface="Arial" charset="0"/>
              </a:rPr>
              <a:t>2022/11/23</a:t>
            </a:fld>
            <a:endParaRPr kumimoji="0" lang="en-US" altLang="zh-CN" dirty="0">
              <a:latin typeface="Arial" charset="0"/>
            </a:endParaRPr>
          </a:p>
        </p:txBody>
      </p:sp>
      <p:sp>
        <p:nvSpPr>
          <p:cNvPr id="10" name="页脚占位符 4">
            <a:extLst>
              <a:ext uri="{FF2B5EF4-FFF2-40B4-BE49-F238E27FC236}">
                <a16:creationId xmlns:a16="http://schemas.microsoft.com/office/drawing/2014/main" id="{5662CD57-FFCE-49F9-A801-CC61E277F9B8}"/>
              </a:ext>
            </a:extLst>
          </p:cNvPr>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6866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4685" y="6582833"/>
            <a:ext cx="2133600" cy="262812"/>
          </a:xfrm>
          <a:prstGeom prst="rect">
            <a:avLst/>
          </a:prstGeom>
        </p:spPr>
        <p:txBody>
          <a:bodyPr vert="horz" lIns="91440" tIns="45720" rIns="91440" bIns="45720" rtlCol="0" anchor="ctr"/>
          <a:lstStyle>
            <a:lvl1pPr algn="l" fontAlgn="auto">
              <a:spcBef>
                <a:spcPts val="0"/>
              </a:spcBef>
              <a:spcAft>
                <a:spcPts val="0"/>
              </a:spcAft>
              <a:defRPr sz="1400">
                <a:solidFill>
                  <a:schemeClr val="tx1"/>
                </a:solidFill>
                <a:latin typeface="+mn-lt"/>
                <a:ea typeface="+mn-ea"/>
              </a:defRPr>
            </a:lvl1pPr>
          </a:lstStyle>
          <a:p>
            <a:pPr>
              <a:defRPr/>
            </a:pPr>
            <a:fld id="{58F5B422-5E46-47F8-A1BA-8D2BF3F29964}" type="datetime1">
              <a:rPr kumimoji="0" lang="zh-CN" altLang="en-US" smtClean="0">
                <a:latin typeface="Arial" charset="0"/>
              </a:rPr>
              <a:t>2022/11/23</a:t>
            </a:fld>
            <a:endParaRPr kumimoji="0" lang="en-US" altLang="zh-CN" dirty="0">
              <a:latin typeface="Arial" charset="0"/>
            </a:endParaRPr>
          </a:p>
        </p:txBody>
      </p:sp>
      <p:sp>
        <p:nvSpPr>
          <p:cNvPr id="5" name="页脚占位符 4"/>
          <p:cNvSpPr>
            <a:spLocks noGrp="1"/>
          </p:cNvSpPr>
          <p:nvPr>
            <p:ph type="ftr" sz="quarter" idx="3"/>
          </p:nvPr>
        </p:nvSpPr>
        <p:spPr>
          <a:xfrm>
            <a:off x="5148064" y="6582833"/>
            <a:ext cx="3888432" cy="262812"/>
          </a:xfrm>
          <a:prstGeom prst="rect">
            <a:avLst/>
          </a:prstGeom>
        </p:spPr>
        <p:txBody>
          <a:bodyPr vert="horz" lIns="91440" tIns="45720" rIns="91440" bIns="45720" rtlCol="0" anchor="ctr"/>
          <a:lstStyle>
            <a:lvl1pPr algn="ctr" fontAlgn="auto">
              <a:spcBef>
                <a:spcPts val="0"/>
              </a:spcBef>
              <a:spcAft>
                <a:spcPts val="0"/>
              </a:spcAft>
              <a:defRPr sz="1400">
                <a:solidFill>
                  <a:schemeClr val="tx1"/>
                </a:solidFill>
                <a:latin typeface="+mn-lt"/>
                <a:ea typeface="+mn-ea"/>
              </a:defRPr>
            </a:lvl1p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6553200" y="5949280"/>
            <a:ext cx="2133600" cy="366183"/>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102BA1EA-BD04-4866-B834-DD8A36749601}" type="slidenum">
              <a:rPr kumimoji="0" lang="zh-CN" altLang="en-US">
                <a:solidFill>
                  <a:prstClr val="black">
                    <a:tint val="75000"/>
                  </a:prstClr>
                </a:solidFill>
              </a:rPr>
              <a:pPr>
                <a:defRPr/>
              </a:pPr>
              <a:t>‹#›</a:t>
            </a:fld>
            <a:endParaRPr kumimoji="0" lang="zh-CN" altLang="en-US">
              <a:solidFill>
                <a:prstClr val="black">
                  <a:tint val="75000"/>
                </a:prstClr>
              </a:solidFill>
            </a:endParaRPr>
          </a:p>
        </p:txBody>
      </p:sp>
      <p:sp>
        <p:nvSpPr>
          <p:cNvPr id="9" name="Text Box 29">
            <a:extLst>
              <a:ext uri="{FF2B5EF4-FFF2-40B4-BE49-F238E27FC236}">
                <a16:creationId xmlns:a16="http://schemas.microsoft.com/office/drawing/2014/main" id="{B3212930-2C01-4045-9DB5-B3C5C0388E7C}"/>
              </a:ext>
            </a:extLst>
          </p:cNvPr>
          <p:cNvSpPr txBox="1">
            <a:spLocks noChangeArrowheads="1"/>
          </p:cNvSpPr>
          <p:nvPr userDrawn="1"/>
        </p:nvSpPr>
        <p:spPr bwMode="auto">
          <a:xfrm>
            <a:off x="6515869" y="181968"/>
            <a:ext cx="2160587" cy="366712"/>
          </a:xfrm>
          <a:prstGeom prst="rect">
            <a:avLst/>
          </a:prstGeom>
          <a:noFill/>
          <a:ln w="9525">
            <a:noFill/>
            <a:miter lim="800000"/>
            <a:headEnd/>
            <a:tailEnd/>
          </a:ln>
          <a:effectLst/>
        </p:spPr>
        <p:txBody>
          <a:bodyPr>
            <a:spAutoFit/>
          </a:bodyPr>
          <a:lstStyle/>
          <a:p>
            <a:pPr>
              <a:spcBef>
                <a:spcPct val="50000"/>
              </a:spcBef>
              <a:defRPr/>
            </a:pPr>
            <a:r>
              <a:rPr kumimoji="0" lang="en-US" altLang="zh-CN" sz="1800" b="1" i="1" dirty="0">
                <a:latin typeface="Arial" charset="0"/>
                <a:ea typeface="宋体" pitchFamily="2" charset="-122"/>
              </a:rPr>
              <a:t>MATLAB</a:t>
            </a:r>
            <a:r>
              <a:rPr kumimoji="0" lang="zh-CN" altLang="en-US" sz="1800" b="1" i="1" dirty="0">
                <a:latin typeface="Arial" charset="0"/>
                <a:ea typeface="宋体" pitchFamily="2" charset="-122"/>
              </a:rPr>
              <a:t>数值计算</a:t>
            </a:r>
          </a:p>
        </p:txBody>
      </p:sp>
    </p:spTree>
    <p:extLst>
      <p:ext uri="{BB962C8B-B14F-4D97-AF65-F5344CB8AC3E}">
        <p14:creationId xmlns:p14="http://schemas.microsoft.com/office/powerpoint/2010/main" val="24186177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8.bin"/><Relationship Id="rId1" Type="http://schemas.openxmlformats.org/officeDocument/2006/relationships/slideLayout" Target="../slideLayouts/slideLayout7.xml"/><Relationship Id="rId5" Type="http://schemas.openxmlformats.org/officeDocument/2006/relationships/image" Target="../media/image12.wmf"/><Relationship Id="rId4" Type="http://schemas.openxmlformats.org/officeDocument/2006/relationships/oleObject" Target="../embeddings/oleObject9.bin"/></Relationships>
</file>

<file path=ppt/slides/_rels/slide100.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oleObject" Target="../embeddings/oleObject102.bin"/><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oleObject" Target="../embeddings/oleObject103.bin"/><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oleObject" Target="../embeddings/oleObject104.bin"/><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oleObject" Target="../embeddings/oleObject105.bin"/><Relationship Id="rId1" Type="http://schemas.openxmlformats.org/officeDocument/2006/relationships/slideLayout" Target="../slideLayouts/slideLayout7.xml"/><Relationship Id="rId5" Type="http://schemas.openxmlformats.org/officeDocument/2006/relationships/image" Target="../media/image137.wmf"/><Relationship Id="rId4" Type="http://schemas.openxmlformats.org/officeDocument/2006/relationships/oleObject" Target="../embeddings/oleObject106.bin"/></Relationships>
</file>

<file path=ppt/slides/_rels/slide104.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oleObject" Target="../embeddings/oleObject107.bin"/><Relationship Id="rId1" Type="http://schemas.openxmlformats.org/officeDocument/2006/relationships/slideLayout" Target="../slideLayouts/slideLayout7.xml"/><Relationship Id="rId5" Type="http://schemas.openxmlformats.org/officeDocument/2006/relationships/image" Target="../media/image139.wmf"/><Relationship Id="rId4" Type="http://schemas.openxmlformats.org/officeDocument/2006/relationships/oleObject" Target="../embeddings/oleObject108.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oleObject" Target="../embeddings/oleObject109.bin"/><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oleObject" Target="../embeddings/oleObject110.bin"/><Relationship Id="rId1" Type="http://schemas.openxmlformats.org/officeDocument/2006/relationships/slideLayout" Target="../slideLayouts/slideLayout7.xml"/><Relationship Id="rId5" Type="http://schemas.openxmlformats.org/officeDocument/2006/relationships/image" Target="../media/image142.wmf"/><Relationship Id="rId4" Type="http://schemas.openxmlformats.org/officeDocument/2006/relationships/oleObject" Target="../embeddings/oleObject111.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112.bin"/><Relationship Id="rId1" Type="http://schemas.openxmlformats.org/officeDocument/2006/relationships/slideLayout" Target="../slideLayouts/slideLayout7.xml"/><Relationship Id="rId5" Type="http://schemas.openxmlformats.org/officeDocument/2006/relationships/image" Target="../media/image117.wmf"/><Relationship Id="rId4" Type="http://schemas.openxmlformats.org/officeDocument/2006/relationships/oleObject" Target="../embeddings/oleObject113.bin"/></Relationships>
</file>

<file path=ppt/slides/_rels/slide11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1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oleObject" Target="../embeddings/oleObject114.bin"/><Relationship Id="rId7" Type="http://schemas.openxmlformats.org/officeDocument/2006/relationships/oleObject" Target="../embeddings/oleObject116.bin"/><Relationship Id="rId12" Type="http://schemas.openxmlformats.org/officeDocument/2006/relationships/image" Target="../media/image165.wmf"/><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2.wmf"/><Relationship Id="rId11" Type="http://schemas.openxmlformats.org/officeDocument/2006/relationships/oleObject" Target="../embeddings/oleObject118.bin"/><Relationship Id="rId5" Type="http://schemas.openxmlformats.org/officeDocument/2006/relationships/oleObject" Target="../embeddings/oleObject115.bin"/><Relationship Id="rId10" Type="http://schemas.openxmlformats.org/officeDocument/2006/relationships/image" Target="../media/image164.wmf"/><Relationship Id="rId4" Type="http://schemas.openxmlformats.org/officeDocument/2006/relationships/image" Target="../media/image161.wmf"/><Relationship Id="rId9" Type="http://schemas.openxmlformats.org/officeDocument/2006/relationships/oleObject" Target="../embeddings/oleObject117.bin"/></Relationships>
</file>

<file path=ppt/slides/_rels/slide125.x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oleObject" Target="../embeddings/oleObject124.bin"/><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170.wmf"/><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7.wmf"/><Relationship Id="rId11" Type="http://schemas.openxmlformats.org/officeDocument/2006/relationships/oleObject" Target="../embeddings/oleObject123.bin"/><Relationship Id="rId5" Type="http://schemas.openxmlformats.org/officeDocument/2006/relationships/oleObject" Target="../embeddings/oleObject120.bin"/><Relationship Id="rId10" Type="http://schemas.openxmlformats.org/officeDocument/2006/relationships/image" Target="../media/image169.wmf"/><Relationship Id="rId4" Type="http://schemas.openxmlformats.org/officeDocument/2006/relationships/image" Target="../media/image166.wmf"/><Relationship Id="rId9" Type="http://schemas.openxmlformats.org/officeDocument/2006/relationships/oleObject" Target="../embeddings/oleObject122.bin"/><Relationship Id="rId14" Type="http://schemas.openxmlformats.org/officeDocument/2006/relationships/image" Target="../media/image171.w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image" Target="../media/image172.wmf"/><Relationship Id="rId7" Type="http://schemas.openxmlformats.org/officeDocument/2006/relationships/image" Target="../media/image174.wmf"/><Relationship Id="rId2" Type="http://schemas.openxmlformats.org/officeDocument/2006/relationships/oleObject" Target="../embeddings/oleObject125.bin"/><Relationship Id="rId1" Type="http://schemas.openxmlformats.org/officeDocument/2006/relationships/slideLayout" Target="../slideLayouts/slideLayout2.xml"/><Relationship Id="rId6" Type="http://schemas.openxmlformats.org/officeDocument/2006/relationships/oleObject" Target="../embeddings/oleObject127.bin"/><Relationship Id="rId5" Type="http://schemas.openxmlformats.org/officeDocument/2006/relationships/image" Target="../media/image173.wmf"/><Relationship Id="rId4" Type="http://schemas.openxmlformats.org/officeDocument/2006/relationships/oleObject" Target="../embeddings/oleObject126.bin"/><Relationship Id="rId9" Type="http://schemas.openxmlformats.org/officeDocument/2006/relationships/image" Target="../media/image175.wmf"/></Relationships>
</file>

<file path=ppt/slides/_rels/slide1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4.wmf"/><Relationship Id="rId7" Type="http://schemas.openxmlformats.org/officeDocument/2006/relationships/image" Target="../media/image177.wmf"/><Relationship Id="rId2" Type="http://schemas.openxmlformats.org/officeDocument/2006/relationships/oleObject" Target="../embeddings/oleObject129.bin"/><Relationship Id="rId1" Type="http://schemas.openxmlformats.org/officeDocument/2006/relationships/slideLayout" Target="../slideLayouts/slideLayout2.xml"/><Relationship Id="rId6" Type="http://schemas.openxmlformats.org/officeDocument/2006/relationships/oleObject" Target="../embeddings/oleObject131.bin"/><Relationship Id="rId5" Type="http://schemas.openxmlformats.org/officeDocument/2006/relationships/image" Target="../media/image175.wmf"/><Relationship Id="rId4" Type="http://schemas.openxmlformats.org/officeDocument/2006/relationships/oleObject" Target="../embeddings/oleObject130.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oleObject" Target="../embeddings/oleObject132.bin"/><Relationship Id="rId1" Type="http://schemas.openxmlformats.org/officeDocument/2006/relationships/slideLayout" Target="../slideLayouts/slideLayout2.xml"/><Relationship Id="rId5" Type="http://schemas.openxmlformats.org/officeDocument/2006/relationships/image" Target="../media/image180.wmf"/><Relationship Id="rId4" Type="http://schemas.openxmlformats.org/officeDocument/2006/relationships/oleObject" Target="../embeddings/oleObject133.bin"/></Relationships>
</file>

<file path=ppt/slides/_rels/slide132.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oleObject" Target="../embeddings/oleObject134.bin"/><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138.bin"/><Relationship Id="rId3" Type="http://schemas.openxmlformats.org/officeDocument/2006/relationships/image" Target="../media/image182.wmf"/><Relationship Id="rId7" Type="http://schemas.openxmlformats.org/officeDocument/2006/relationships/image" Target="../media/image184.wmf"/><Relationship Id="rId2" Type="http://schemas.openxmlformats.org/officeDocument/2006/relationships/oleObject" Target="../embeddings/oleObject135.bin"/><Relationship Id="rId1" Type="http://schemas.openxmlformats.org/officeDocument/2006/relationships/slideLayout" Target="../slideLayouts/slideLayout2.xml"/><Relationship Id="rId6" Type="http://schemas.openxmlformats.org/officeDocument/2006/relationships/oleObject" Target="../embeddings/oleObject137.bin"/><Relationship Id="rId5" Type="http://schemas.openxmlformats.org/officeDocument/2006/relationships/image" Target="../media/image183.wmf"/><Relationship Id="rId4" Type="http://schemas.openxmlformats.org/officeDocument/2006/relationships/oleObject" Target="../embeddings/oleObject136.bin"/><Relationship Id="rId9" Type="http://schemas.openxmlformats.org/officeDocument/2006/relationships/image" Target="../media/image185.wmf"/></Relationships>
</file>

<file path=ppt/slides/_rels/slide135.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oleObject" Target="../embeddings/oleObject139.bin"/><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8.wmf"/><Relationship Id="rId7" Type="http://schemas.openxmlformats.org/officeDocument/2006/relationships/image" Target="../media/image190.wmf"/><Relationship Id="rId2" Type="http://schemas.openxmlformats.org/officeDocument/2006/relationships/oleObject" Target="../embeddings/oleObject140.bin"/><Relationship Id="rId1" Type="http://schemas.openxmlformats.org/officeDocument/2006/relationships/slideLayout" Target="../slideLayouts/slideLayout2.xml"/><Relationship Id="rId6" Type="http://schemas.openxmlformats.org/officeDocument/2006/relationships/oleObject" Target="../embeddings/oleObject142.bin"/><Relationship Id="rId5" Type="http://schemas.openxmlformats.org/officeDocument/2006/relationships/image" Target="../media/image189.wmf"/><Relationship Id="rId4" Type="http://schemas.openxmlformats.org/officeDocument/2006/relationships/oleObject" Target="../embeddings/oleObject141.bin"/></Relationships>
</file>

<file path=ppt/slides/_rels/slide139.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7" Type="http://schemas.openxmlformats.org/officeDocument/2006/relationships/image" Target="../media/image17.wmf"/><Relationship Id="rId2" Type="http://schemas.openxmlformats.org/officeDocument/2006/relationships/oleObject" Target="../embeddings/oleObject12.bin"/><Relationship Id="rId1" Type="http://schemas.openxmlformats.org/officeDocument/2006/relationships/slideLayout" Target="../slideLayouts/slideLayout7.xml"/><Relationship Id="rId6" Type="http://schemas.openxmlformats.org/officeDocument/2006/relationships/oleObject" Target="../embeddings/oleObject14.bin"/><Relationship Id="rId5" Type="http://schemas.openxmlformats.org/officeDocument/2006/relationships/image" Target="../media/image16.wmf"/><Relationship Id="rId4" Type="http://schemas.openxmlformats.org/officeDocument/2006/relationships/oleObject" Target="../embeddings/oleObject13.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image" Target="../media/image192.wmf"/><Relationship Id="rId7" Type="http://schemas.openxmlformats.org/officeDocument/2006/relationships/image" Target="../media/image194.wmf"/><Relationship Id="rId2" Type="http://schemas.openxmlformats.org/officeDocument/2006/relationships/oleObject" Target="../embeddings/oleObject143.bin"/><Relationship Id="rId1" Type="http://schemas.openxmlformats.org/officeDocument/2006/relationships/slideLayout" Target="../slideLayouts/slideLayout2.xml"/><Relationship Id="rId6" Type="http://schemas.openxmlformats.org/officeDocument/2006/relationships/oleObject" Target="../embeddings/oleObject145.bin"/><Relationship Id="rId5" Type="http://schemas.openxmlformats.org/officeDocument/2006/relationships/image" Target="../media/image193.wmf"/><Relationship Id="rId4" Type="http://schemas.openxmlformats.org/officeDocument/2006/relationships/oleObject" Target="../embeddings/oleObject144.bin"/><Relationship Id="rId9" Type="http://schemas.openxmlformats.org/officeDocument/2006/relationships/image" Target="../media/image195.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image" Target="../media/image197.wmf"/><Relationship Id="rId7" Type="http://schemas.openxmlformats.org/officeDocument/2006/relationships/image" Target="../media/image199.wmf"/><Relationship Id="rId2" Type="http://schemas.openxmlformats.org/officeDocument/2006/relationships/oleObject" Target="../embeddings/oleObject147.bin"/><Relationship Id="rId1" Type="http://schemas.openxmlformats.org/officeDocument/2006/relationships/slideLayout" Target="../slideLayouts/slideLayout2.xml"/><Relationship Id="rId6" Type="http://schemas.openxmlformats.org/officeDocument/2006/relationships/oleObject" Target="../embeddings/oleObject149.bin"/><Relationship Id="rId5" Type="http://schemas.openxmlformats.org/officeDocument/2006/relationships/image" Target="../media/image198.wmf"/><Relationship Id="rId4" Type="http://schemas.openxmlformats.org/officeDocument/2006/relationships/oleObject" Target="../embeddings/oleObject148.bin"/><Relationship Id="rId9" Type="http://schemas.openxmlformats.org/officeDocument/2006/relationships/image" Target="../media/image200.w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206.wmf"/><Relationship Id="rId3" Type="http://schemas.openxmlformats.org/officeDocument/2006/relationships/image" Target="../media/image201.wmf"/><Relationship Id="rId7" Type="http://schemas.openxmlformats.org/officeDocument/2006/relationships/image" Target="../media/image203.wmf"/><Relationship Id="rId12" Type="http://schemas.openxmlformats.org/officeDocument/2006/relationships/oleObject" Target="../embeddings/oleObject156.bin"/><Relationship Id="rId2" Type="http://schemas.openxmlformats.org/officeDocument/2006/relationships/oleObject" Target="../embeddings/oleObject151.bin"/><Relationship Id="rId1" Type="http://schemas.openxmlformats.org/officeDocument/2006/relationships/slideLayout" Target="../slideLayouts/slideLayout2.xml"/><Relationship Id="rId6" Type="http://schemas.openxmlformats.org/officeDocument/2006/relationships/oleObject" Target="../embeddings/oleObject153.bin"/><Relationship Id="rId11" Type="http://schemas.openxmlformats.org/officeDocument/2006/relationships/image" Target="../media/image205.wmf"/><Relationship Id="rId5" Type="http://schemas.openxmlformats.org/officeDocument/2006/relationships/image" Target="../media/image202.wmf"/><Relationship Id="rId10" Type="http://schemas.openxmlformats.org/officeDocument/2006/relationships/oleObject" Target="../embeddings/oleObject155.bin"/><Relationship Id="rId4" Type="http://schemas.openxmlformats.org/officeDocument/2006/relationships/oleObject" Target="../embeddings/oleObject152.bin"/><Relationship Id="rId9" Type="http://schemas.openxmlformats.org/officeDocument/2006/relationships/image" Target="../media/image204.wmf"/></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image" Target="../media/image207.wmf"/><Relationship Id="rId7" Type="http://schemas.openxmlformats.org/officeDocument/2006/relationships/image" Target="../media/image209.wmf"/><Relationship Id="rId2" Type="http://schemas.openxmlformats.org/officeDocument/2006/relationships/oleObject" Target="../embeddings/oleObject157.bin"/><Relationship Id="rId1" Type="http://schemas.openxmlformats.org/officeDocument/2006/relationships/slideLayout" Target="../slideLayouts/slideLayout2.xml"/><Relationship Id="rId6" Type="http://schemas.openxmlformats.org/officeDocument/2006/relationships/oleObject" Target="../embeddings/oleObject159.bin"/><Relationship Id="rId11" Type="http://schemas.openxmlformats.org/officeDocument/2006/relationships/image" Target="../media/image211.wmf"/><Relationship Id="rId5" Type="http://schemas.openxmlformats.org/officeDocument/2006/relationships/image" Target="../media/image208.wmf"/><Relationship Id="rId10" Type="http://schemas.openxmlformats.org/officeDocument/2006/relationships/oleObject" Target="../embeddings/oleObject161.bin"/><Relationship Id="rId4" Type="http://schemas.openxmlformats.org/officeDocument/2006/relationships/oleObject" Target="../embeddings/oleObject158.bin"/><Relationship Id="rId9" Type="http://schemas.openxmlformats.org/officeDocument/2006/relationships/image" Target="../media/image210.wmf"/></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5.bin"/><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12.wmf"/><Relationship Id="rId7" Type="http://schemas.openxmlformats.org/officeDocument/2006/relationships/image" Target="../media/image215.jpeg"/><Relationship Id="rId2" Type="http://schemas.openxmlformats.org/officeDocument/2006/relationships/oleObject" Target="../embeddings/oleObject162.bin"/><Relationship Id="rId1" Type="http://schemas.openxmlformats.org/officeDocument/2006/relationships/slideLayout" Target="../slideLayouts/slideLayout2.xml"/><Relationship Id="rId6" Type="http://schemas.openxmlformats.org/officeDocument/2006/relationships/image" Target="../media/image214.jpeg"/><Relationship Id="rId5" Type="http://schemas.openxmlformats.org/officeDocument/2006/relationships/image" Target="../media/image213.wmf"/><Relationship Id="rId4" Type="http://schemas.openxmlformats.org/officeDocument/2006/relationships/oleObject" Target="../embeddings/oleObject163.bin"/></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166.bin"/><Relationship Id="rId13" Type="http://schemas.openxmlformats.org/officeDocument/2006/relationships/image" Target="../media/image222.wmf"/><Relationship Id="rId18" Type="http://schemas.openxmlformats.org/officeDocument/2006/relationships/image" Target="../media/image224.wmf"/><Relationship Id="rId3" Type="http://schemas.openxmlformats.org/officeDocument/2006/relationships/image" Target="../media/image217.png"/><Relationship Id="rId7" Type="http://schemas.openxmlformats.org/officeDocument/2006/relationships/image" Target="../media/image219.wmf"/><Relationship Id="rId12" Type="http://schemas.openxmlformats.org/officeDocument/2006/relationships/oleObject" Target="../embeddings/oleObject168.bin"/><Relationship Id="rId17" Type="http://schemas.openxmlformats.org/officeDocument/2006/relationships/oleObject" Target="../embeddings/oleObject171.bin"/><Relationship Id="rId2" Type="http://schemas.openxmlformats.org/officeDocument/2006/relationships/image" Target="../media/image216.png"/><Relationship Id="rId16" Type="http://schemas.openxmlformats.org/officeDocument/2006/relationships/oleObject" Target="../embeddings/oleObject170.bin"/><Relationship Id="rId1" Type="http://schemas.openxmlformats.org/officeDocument/2006/relationships/slideLayout" Target="../slideLayouts/slideLayout2.xml"/><Relationship Id="rId6" Type="http://schemas.openxmlformats.org/officeDocument/2006/relationships/oleObject" Target="../embeddings/oleObject165.bin"/><Relationship Id="rId11" Type="http://schemas.openxmlformats.org/officeDocument/2006/relationships/image" Target="../media/image221.wmf"/><Relationship Id="rId5" Type="http://schemas.openxmlformats.org/officeDocument/2006/relationships/image" Target="../media/image218.wmf"/><Relationship Id="rId15" Type="http://schemas.openxmlformats.org/officeDocument/2006/relationships/image" Target="../media/image223.wmf"/><Relationship Id="rId10" Type="http://schemas.openxmlformats.org/officeDocument/2006/relationships/oleObject" Target="../embeddings/oleObject167.bin"/><Relationship Id="rId4" Type="http://schemas.openxmlformats.org/officeDocument/2006/relationships/oleObject" Target="../embeddings/oleObject164.bin"/><Relationship Id="rId9" Type="http://schemas.openxmlformats.org/officeDocument/2006/relationships/image" Target="../media/image220.wmf"/><Relationship Id="rId14" Type="http://schemas.openxmlformats.org/officeDocument/2006/relationships/oleObject" Target="../embeddings/oleObject169.bin"/></Relationships>
</file>

<file path=ppt/slides/_rels/slide155.xml.rels><?xml version="1.0" encoding="UTF-8" standalone="yes"?>
<Relationships xmlns="http://schemas.openxmlformats.org/package/2006/relationships"><Relationship Id="rId8" Type="http://schemas.openxmlformats.org/officeDocument/2006/relationships/image" Target="../media/image227.wmf"/><Relationship Id="rId13" Type="http://schemas.openxmlformats.org/officeDocument/2006/relationships/oleObject" Target="../embeddings/oleObject177.bin"/><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229.wmf"/><Relationship Id="rId2" Type="http://schemas.openxmlformats.org/officeDocument/2006/relationships/image" Target="../media/image217.png"/><Relationship Id="rId16" Type="http://schemas.openxmlformats.org/officeDocument/2006/relationships/image" Target="../media/image231.wmf"/><Relationship Id="rId1" Type="http://schemas.openxmlformats.org/officeDocument/2006/relationships/slideLayout" Target="../slideLayouts/slideLayout2.xml"/><Relationship Id="rId6" Type="http://schemas.openxmlformats.org/officeDocument/2006/relationships/image" Target="../media/image226.wmf"/><Relationship Id="rId11" Type="http://schemas.openxmlformats.org/officeDocument/2006/relationships/oleObject" Target="../embeddings/oleObject176.bin"/><Relationship Id="rId5" Type="http://schemas.openxmlformats.org/officeDocument/2006/relationships/oleObject" Target="../embeddings/oleObject173.bin"/><Relationship Id="rId15" Type="http://schemas.openxmlformats.org/officeDocument/2006/relationships/oleObject" Target="../embeddings/oleObject178.bin"/><Relationship Id="rId10" Type="http://schemas.openxmlformats.org/officeDocument/2006/relationships/image" Target="../media/image228.wmf"/><Relationship Id="rId4" Type="http://schemas.openxmlformats.org/officeDocument/2006/relationships/image" Target="../media/image225.wmf"/><Relationship Id="rId9" Type="http://schemas.openxmlformats.org/officeDocument/2006/relationships/oleObject" Target="../embeddings/oleObject175.bin"/><Relationship Id="rId14" Type="http://schemas.openxmlformats.org/officeDocument/2006/relationships/image" Target="../media/image230.wmf"/></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237.wmf"/><Relationship Id="rId3" Type="http://schemas.openxmlformats.org/officeDocument/2006/relationships/image" Target="../media/image232.wmf"/><Relationship Id="rId7" Type="http://schemas.openxmlformats.org/officeDocument/2006/relationships/image" Target="../media/image234.wmf"/><Relationship Id="rId12" Type="http://schemas.openxmlformats.org/officeDocument/2006/relationships/oleObject" Target="../embeddings/oleObject184.bin"/><Relationship Id="rId2" Type="http://schemas.openxmlformats.org/officeDocument/2006/relationships/oleObject" Target="../embeddings/oleObject179.bin"/><Relationship Id="rId1" Type="http://schemas.openxmlformats.org/officeDocument/2006/relationships/slideLayout" Target="../slideLayouts/slideLayout2.xml"/><Relationship Id="rId6" Type="http://schemas.openxmlformats.org/officeDocument/2006/relationships/oleObject" Target="../embeddings/oleObject181.bin"/><Relationship Id="rId11" Type="http://schemas.openxmlformats.org/officeDocument/2006/relationships/image" Target="../media/image236.wmf"/><Relationship Id="rId5" Type="http://schemas.openxmlformats.org/officeDocument/2006/relationships/image" Target="../media/image233.wmf"/><Relationship Id="rId15" Type="http://schemas.openxmlformats.org/officeDocument/2006/relationships/image" Target="../media/image238.w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235.wmf"/><Relationship Id="rId14" Type="http://schemas.openxmlformats.org/officeDocument/2006/relationships/oleObject" Target="../embeddings/oleObject185.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6.bin"/><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160.x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oleObject" Target="../embeddings/oleObject186.bin"/><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2.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43.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8.bin"/><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9.wmf"/><Relationship Id="rId18" Type="http://schemas.openxmlformats.org/officeDocument/2006/relationships/oleObject" Target="../embeddings/oleObject27.bin"/><Relationship Id="rId3" Type="http://schemas.openxmlformats.org/officeDocument/2006/relationships/image" Target="../media/image24.wmf"/><Relationship Id="rId21" Type="http://schemas.openxmlformats.org/officeDocument/2006/relationships/image" Target="../media/image33.wmf"/><Relationship Id="rId7" Type="http://schemas.openxmlformats.org/officeDocument/2006/relationships/image" Target="../media/image26.wmf"/><Relationship Id="rId12" Type="http://schemas.openxmlformats.org/officeDocument/2006/relationships/oleObject" Target="../embeddings/oleObject24.bin"/><Relationship Id="rId17" Type="http://schemas.openxmlformats.org/officeDocument/2006/relationships/image" Target="../media/image31.wmf"/><Relationship Id="rId2" Type="http://schemas.openxmlformats.org/officeDocument/2006/relationships/oleObject" Target="../embeddings/oleObject19.bin"/><Relationship Id="rId16" Type="http://schemas.openxmlformats.org/officeDocument/2006/relationships/oleObject" Target="../embeddings/oleObject26.bin"/><Relationship Id="rId20" Type="http://schemas.openxmlformats.org/officeDocument/2006/relationships/oleObject" Target="../embeddings/oleObject28.bin"/><Relationship Id="rId1" Type="http://schemas.openxmlformats.org/officeDocument/2006/relationships/slideLayout" Target="../slideLayouts/slideLayout7.xml"/><Relationship Id="rId6" Type="http://schemas.openxmlformats.org/officeDocument/2006/relationships/oleObject" Target="../embeddings/oleObject21.bin"/><Relationship Id="rId11" Type="http://schemas.openxmlformats.org/officeDocument/2006/relationships/image" Target="../media/image28.wmf"/><Relationship Id="rId24" Type="http://schemas.openxmlformats.org/officeDocument/2006/relationships/image" Target="../media/image34.wmf"/><Relationship Id="rId5" Type="http://schemas.openxmlformats.org/officeDocument/2006/relationships/image" Target="../media/image25.wmf"/><Relationship Id="rId15" Type="http://schemas.openxmlformats.org/officeDocument/2006/relationships/image" Target="../media/image30.wmf"/><Relationship Id="rId23" Type="http://schemas.openxmlformats.org/officeDocument/2006/relationships/oleObject" Target="../embeddings/oleObject30.bin"/><Relationship Id="rId10" Type="http://schemas.openxmlformats.org/officeDocument/2006/relationships/oleObject" Target="../embeddings/oleObject23.bin"/><Relationship Id="rId19" Type="http://schemas.openxmlformats.org/officeDocument/2006/relationships/image" Target="../media/image32.wmf"/><Relationship Id="rId4" Type="http://schemas.openxmlformats.org/officeDocument/2006/relationships/oleObject" Target="../embeddings/oleObject20.bin"/><Relationship Id="rId9" Type="http://schemas.openxmlformats.org/officeDocument/2006/relationships/image" Target="../media/image27.wmf"/><Relationship Id="rId14" Type="http://schemas.openxmlformats.org/officeDocument/2006/relationships/oleObject" Target="../embeddings/oleObject25.bin"/><Relationship Id="rId22" Type="http://schemas.openxmlformats.org/officeDocument/2006/relationships/oleObject" Target="../embeddings/oleObject29.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31.bin"/><Relationship Id="rId1" Type="http://schemas.openxmlformats.org/officeDocument/2006/relationships/slideLayout" Target="../slideLayouts/slideLayout7.xml"/><Relationship Id="rId5" Type="http://schemas.openxmlformats.org/officeDocument/2006/relationships/image" Target="../media/image36.wmf"/><Relationship Id="rId4" Type="http://schemas.openxmlformats.org/officeDocument/2006/relationships/oleObject" Target="../embeddings/oleObject32.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33.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34.bin"/><Relationship Id="rId1" Type="http://schemas.openxmlformats.org/officeDocument/2006/relationships/slideLayout" Target="../slideLayouts/slideLayout7.xml"/><Relationship Id="rId6" Type="http://schemas.openxmlformats.org/officeDocument/2006/relationships/oleObject" Target="../embeddings/oleObject36.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49.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39.bin"/><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40.bin"/><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oleObject" Target="../embeddings/oleObject41.bin"/><Relationship Id="rId1" Type="http://schemas.openxmlformats.org/officeDocument/2006/relationships/slideLayout" Target="../slideLayouts/slideLayout7.xml"/><Relationship Id="rId6" Type="http://schemas.openxmlformats.org/officeDocument/2006/relationships/oleObject" Target="../embeddings/oleObject43.bin"/><Relationship Id="rId5" Type="http://schemas.openxmlformats.org/officeDocument/2006/relationships/image" Target="../media/image57.wmf"/><Relationship Id="rId4" Type="http://schemas.openxmlformats.org/officeDocument/2006/relationships/oleObject" Target="../embeddings/oleObject42.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44.bin"/><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62.wmf"/><Relationship Id="rId7" Type="http://schemas.openxmlformats.org/officeDocument/2006/relationships/image" Target="../media/image64.wmf"/><Relationship Id="rId2" Type="http://schemas.openxmlformats.org/officeDocument/2006/relationships/oleObject" Target="../embeddings/oleObject45.bin"/><Relationship Id="rId1" Type="http://schemas.openxmlformats.org/officeDocument/2006/relationships/slideLayout" Target="../slideLayouts/slideLayout7.xml"/><Relationship Id="rId6" Type="http://schemas.openxmlformats.org/officeDocument/2006/relationships/oleObject" Target="../embeddings/oleObject47.bin"/><Relationship Id="rId5" Type="http://schemas.openxmlformats.org/officeDocument/2006/relationships/image" Target="../media/image63.wmf"/><Relationship Id="rId4" Type="http://schemas.openxmlformats.org/officeDocument/2006/relationships/oleObject" Target="../embeddings/oleObject46.bin"/><Relationship Id="rId9" Type="http://schemas.openxmlformats.org/officeDocument/2006/relationships/image" Target="../media/image65.wmf"/></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5.w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69.wmf"/><Relationship Id="rId2" Type="http://schemas.openxmlformats.org/officeDocument/2006/relationships/oleObject" Target="../embeddings/oleObject49.bin"/><Relationship Id="rId1" Type="http://schemas.openxmlformats.org/officeDocument/2006/relationships/slideLayout" Target="../slideLayouts/slideLayout1.xml"/><Relationship Id="rId6" Type="http://schemas.openxmlformats.org/officeDocument/2006/relationships/oleObject" Target="../embeddings/oleObject51.bin"/><Relationship Id="rId5" Type="http://schemas.openxmlformats.org/officeDocument/2006/relationships/image" Target="../media/image68.wmf"/><Relationship Id="rId4" Type="http://schemas.openxmlformats.org/officeDocument/2006/relationships/oleObject" Target="../embeddings/oleObject50.bin"/></Relationships>
</file>

<file path=ppt/slides/_rels/slide53.xml.rels><?xml version="1.0" encoding="UTF-8" standalone="yes"?>
<Relationships xmlns="http://schemas.openxmlformats.org/package/2006/relationships"><Relationship Id="rId3" Type="http://schemas.openxmlformats.org/officeDocument/2006/relationships/image" Target="../media/image70.wmf"/><Relationship Id="rId7" Type="http://schemas.openxmlformats.org/officeDocument/2006/relationships/image" Target="../media/image72.wmf"/><Relationship Id="rId2" Type="http://schemas.openxmlformats.org/officeDocument/2006/relationships/oleObject" Target="../embeddings/oleObject52.bin"/><Relationship Id="rId1" Type="http://schemas.openxmlformats.org/officeDocument/2006/relationships/slideLayout" Target="../slideLayouts/slideLayout1.xml"/><Relationship Id="rId6" Type="http://schemas.openxmlformats.org/officeDocument/2006/relationships/oleObject" Target="../embeddings/oleObject54.bin"/><Relationship Id="rId5" Type="http://schemas.openxmlformats.org/officeDocument/2006/relationships/image" Target="../media/image71.wmf"/><Relationship Id="rId4" Type="http://schemas.openxmlformats.org/officeDocument/2006/relationships/oleObject" Target="../embeddings/oleObject53.bin"/></Relationships>
</file>

<file path=ppt/slides/_rels/slide54.x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5.wmf"/><Relationship Id="rId2" Type="http://schemas.openxmlformats.org/officeDocument/2006/relationships/oleObject" Target="../embeddings/oleObject55.bin"/><Relationship Id="rId1" Type="http://schemas.openxmlformats.org/officeDocument/2006/relationships/slideLayout" Target="../slideLayouts/slideLayout1.xml"/><Relationship Id="rId6" Type="http://schemas.openxmlformats.org/officeDocument/2006/relationships/oleObject" Target="../embeddings/oleObject57.bin"/><Relationship Id="rId5" Type="http://schemas.openxmlformats.org/officeDocument/2006/relationships/image" Target="../media/image74.wmf"/><Relationship Id="rId4" Type="http://schemas.openxmlformats.org/officeDocument/2006/relationships/oleObject" Target="../embeddings/oleObject56.bin"/></Relationships>
</file>

<file path=ppt/slides/_rels/slide55.xml.rels><?xml version="1.0" encoding="UTF-8" standalone="yes"?>
<Relationships xmlns="http://schemas.openxmlformats.org/package/2006/relationships"><Relationship Id="rId3" Type="http://schemas.openxmlformats.org/officeDocument/2006/relationships/image" Target="../media/image76.wmf"/><Relationship Id="rId7" Type="http://schemas.openxmlformats.org/officeDocument/2006/relationships/image" Target="../media/image78.wmf"/><Relationship Id="rId2" Type="http://schemas.openxmlformats.org/officeDocument/2006/relationships/oleObject" Target="../embeddings/oleObject58.bin"/><Relationship Id="rId1" Type="http://schemas.openxmlformats.org/officeDocument/2006/relationships/slideLayout" Target="../slideLayouts/slideLayout1.xml"/><Relationship Id="rId6" Type="http://schemas.openxmlformats.org/officeDocument/2006/relationships/oleObject" Target="../embeddings/oleObject60.bin"/><Relationship Id="rId5" Type="http://schemas.openxmlformats.org/officeDocument/2006/relationships/image" Target="../media/image77.wmf"/><Relationship Id="rId4" Type="http://schemas.openxmlformats.org/officeDocument/2006/relationships/oleObject" Target="../embeddings/oleObject59.bin"/></Relationships>
</file>

<file path=ppt/slides/_rels/slide56.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61.bin"/><Relationship Id="rId1" Type="http://schemas.openxmlformats.org/officeDocument/2006/relationships/slideLayout" Target="../slideLayouts/slideLayout1.xml"/><Relationship Id="rId5" Type="http://schemas.openxmlformats.org/officeDocument/2006/relationships/image" Target="../media/image80.wmf"/><Relationship Id="rId4" Type="http://schemas.openxmlformats.org/officeDocument/2006/relationships/oleObject" Target="../embeddings/oleObject62.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3.wmf"/><Relationship Id="rId12" Type="http://schemas.openxmlformats.org/officeDocument/2006/relationships/oleObject" Target="../embeddings/oleObject68.bin"/><Relationship Id="rId2" Type="http://schemas.openxmlformats.org/officeDocument/2006/relationships/oleObject" Target="../embeddings/oleObject63.bin"/><Relationship Id="rId1" Type="http://schemas.openxmlformats.org/officeDocument/2006/relationships/slideLayout" Target="../slideLayouts/slideLayout1.xml"/><Relationship Id="rId6" Type="http://schemas.openxmlformats.org/officeDocument/2006/relationships/oleObject" Target="../embeddings/oleObject65.bin"/><Relationship Id="rId11" Type="http://schemas.openxmlformats.org/officeDocument/2006/relationships/image" Target="../media/image85.wmf"/><Relationship Id="rId5" Type="http://schemas.openxmlformats.org/officeDocument/2006/relationships/image" Target="../media/image82.wmf"/><Relationship Id="rId15" Type="http://schemas.openxmlformats.org/officeDocument/2006/relationships/image" Target="../media/image87.w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84.wmf"/><Relationship Id="rId14" Type="http://schemas.openxmlformats.org/officeDocument/2006/relationships/oleObject" Target="../embeddings/oleObject69.bin"/></Relationships>
</file>

<file path=ppt/slides/_rels/slide5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70.bin"/><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image" Target="../media/image89.wmf"/><Relationship Id="rId7" Type="http://schemas.openxmlformats.org/officeDocument/2006/relationships/image" Target="../media/image91.wmf"/><Relationship Id="rId2" Type="http://schemas.openxmlformats.org/officeDocument/2006/relationships/oleObject" Target="../embeddings/oleObject71.bin"/><Relationship Id="rId1" Type="http://schemas.openxmlformats.org/officeDocument/2006/relationships/slideLayout" Target="../slideLayouts/slideLayout1.xml"/><Relationship Id="rId6" Type="http://schemas.openxmlformats.org/officeDocument/2006/relationships/oleObject" Target="../embeddings/oleObject73.bin"/><Relationship Id="rId5" Type="http://schemas.openxmlformats.org/officeDocument/2006/relationships/image" Target="../media/image90.wmf"/><Relationship Id="rId4" Type="http://schemas.openxmlformats.org/officeDocument/2006/relationships/oleObject" Target="../embeddings/oleObject72.bin"/><Relationship Id="rId9" Type="http://schemas.openxmlformats.org/officeDocument/2006/relationships/image" Target="../media/image9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5.wmf"/><Relationship Id="rId2" Type="http://schemas.openxmlformats.org/officeDocument/2006/relationships/oleObject" Target="../embeddings/oleObject75.bin"/><Relationship Id="rId1" Type="http://schemas.openxmlformats.org/officeDocument/2006/relationships/slideLayout" Target="../slideLayouts/slideLayout7.xml"/><Relationship Id="rId6" Type="http://schemas.openxmlformats.org/officeDocument/2006/relationships/oleObject" Target="../embeddings/oleObject77.bin"/><Relationship Id="rId5" Type="http://schemas.openxmlformats.org/officeDocument/2006/relationships/image" Target="../media/image94.wmf"/><Relationship Id="rId4" Type="http://schemas.openxmlformats.org/officeDocument/2006/relationships/oleObject" Target="../embeddings/oleObject76.bin"/></Relationships>
</file>

<file path=ppt/slides/_rels/slide61.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image" Target="../media/image97.wmf"/><Relationship Id="rId7" Type="http://schemas.openxmlformats.org/officeDocument/2006/relationships/image" Target="../media/image99.wmf"/><Relationship Id="rId2" Type="http://schemas.openxmlformats.org/officeDocument/2006/relationships/oleObject" Target="../embeddings/oleObject78.bin"/><Relationship Id="rId1" Type="http://schemas.openxmlformats.org/officeDocument/2006/relationships/slideLayout" Target="../slideLayouts/slideLayout1.xml"/><Relationship Id="rId6" Type="http://schemas.openxmlformats.org/officeDocument/2006/relationships/oleObject" Target="../embeddings/oleObject80.bin"/><Relationship Id="rId5" Type="http://schemas.openxmlformats.org/officeDocument/2006/relationships/image" Target="../media/image98.wmf"/><Relationship Id="rId4" Type="http://schemas.openxmlformats.org/officeDocument/2006/relationships/oleObject" Target="../embeddings/oleObject79.bin"/><Relationship Id="rId9" Type="http://schemas.openxmlformats.org/officeDocument/2006/relationships/image" Target="../media/image100.wmf"/></Relationships>
</file>

<file path=ppt/slides/_rels/slide63.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82.bin"/><Relationship Id="rId1" Type="http://schemas.openxmlformats.org/officeDocument/2006/relationships/slideLayout" Target="../slideLayouts/slideLayout7.xml"/><Relationship Id="rId5" Type="http://schemas.openxmlformats.org/officeDocument/2006/relationships/image" Target="../media/image102.wmf"/><Relationship Id="rId4" Type="http://schemas.openxmlformats.org/officeDocument/2006/relationships/oleObject" Target="../embeddings/oleObject83.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image" Target="../media/image104.wmf"/><Relationship Id="rId7" Type="http://schemas.openxmlformats.org/officeDocument/2006/relationships/image" Target="../media/image106.wmf"/><Relationship Id="rId2" Type="http://schemas.openxmlformats.org/officeDocument/2006/relationships/oleObject" Target="../embeddings/oleObject84.bin"/><Relationship Id="rId1" Type="http://schemas.openxmlformats.org/officeDocument/2006/relationships/slideLayout" Target="../slideLayouts/slideLayout1.xml"/><Relationship Id="rId6" Type="http://schemas.openxmlformats.org/officeDocument/2006/relationships/oleObject" Target="../embeddings/oleObject86.bin"/><Relationship Id="rId5" Type="http://schemas.openxmlformats.org/officeDocument/2006/relationships/image" Target="../media/image105.wmf"/><Relationship Id="rId4" Type="http://schemas.openxmlformats.org/officeDocument/2006/relationships/oleObject" Target="../embeddings/oleObject85.bin"/><Relationship Id="rId9" Type="http://schemas.openxmlformats.org/officeDocument/2006/relationships/image" Target="../media/image107.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image" Target="../media/image108.wmf"/><Relationship Id="rId7" Type="http://schemas.openxmlformats.org/officeDocument/2006/relationships/image" Target="../media/image110.wmf"/><Relationship Id="rId2" Type="http://schemas.openxmlformats.org/officeDocument/2006/relationships/oleObject" Target="../embeddings/oleObject88.bin"/><Relationship Id="rId1" Type="http://schemas.openxmlformats.org/officeDocument/2006/relationships/slideLayout" Target="../slideLayouts/slideLayout1.xml"/><Relationship Id="rId6" Type="http://schemas.openxmlformats.org/officeDocument/2006/relationships/oleObject" Target="../embeddings/oleObject90.bin"/><Relationship Id="rId11" Type="http://schemas.openxmlformats.org/officeDocument/2006/relationships/image" Target="../media/image112.wmf"/><Relationship Id="rId5" Type="http://schemas.openxmlformats.org/officeDocument/2006/relationships/image" Target="../media/image109.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111.wmf"/></Relationships>
</file>

<file path=ppt/slides/_rels/slide68.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93.bin"/><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94.bin"/><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95.bin"/><Relationship Id="rId1" Type="http://schemas.openxmlformats.org/officeDocument/2006/relationships/slideLayout" Target="../slideLayouts/slideLayout7.xml"/><Relationship Id="rId5" Type="http://schemas.openxmlformats.org/officeDocument/2006/relationships/image" Target="../media/image117.wmf"/><Relationship Id="rId4" Type="http://schemas.openxmlformats.org/officeDocument/2006/relationships/oleObject" Target="../embeddings/oleObject96.bin"/></Relationships>
</file>

<file path=ppt/slides/_rels/slide74.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97.bin"/><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oleObject" Target="../embeddings/oleObject98.bin"/><Relationship Id="rId1" Type="http://schemas.openxmlformats.org/officeDocument/2006/relationships/slideLayout" Target="../slideLayouts/slideLayout7.xml"/><Relationship Id="rId5" Type="http://schemas.openxmlformats.org/officeDocument/2006/relationships/image" Target="../media/image125.wmf"/><Relationship Id="rId4" Type="http://schemas.openxmlformats.org/officeDocument/2006/relationships/oleObject" Target="../embeddings/oleObject99.bin"/></Relationships>
</file>

<file path=ppt/slides/_rels/slide87.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5.bin"/><Relationship Id="rId1" Type="http://schemas.openxmlformats.org/officeDocument/2006/relationships/slideLayout" Target="../slideLayouts/slideLayout7.xml"/><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oleObject" Target="../embeddings/oleObject100.bin"/><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oleObject" Target="../embeddings/oleObject101.bin"/><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841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39874" y="2564904"/>
            <a:ext cx="8352606" cy="375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fxy</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x,y</a:t>
            </a:r>
            <a:r>
              <a:rPr lang="en-US" altLang="zh-CN" sz="2000" dirty="0">
                <a:latin typeface="微软雅黑" pitchFamily="34" charset="-122"/>
                <a:ea typeface="微软雅黑" pitchFamily="34" charset="-122"/>
              </a:rPr>
              <a:t>)exp(-x.^2)./(x.^2+y.^2);</a:t>
            </a:r>
          </a:p>
          <a:p>
            <a:pPr>
              <a:lnSpc>
                <a:spcPct val="120000"/>
              </a:lnSpc>
            </a:pPr>
            <a:r>
              <a:rPr lang="en-US" altLang="zh-CN" sz="2000" dirty="0">
                <a:latin typeface="微软雅黑" pitchFamily="34" charset="-122"/>
                <a:ea typeface="微软雅黑" pitchFamily="34" charset="-122"/>
              </a:rPr>
              <a:t>&gt;&gt; fy1 = @(y)integral(@(x)</a:t>
            </a:r>
            <a:r>
              <a:rPr lang="en-US" altLang="zh-CN" sz="2000" dirty="0" err="1">
                <a:latin typeface="微软雅黑" pitchFamily="34" charset="-122"/>
                <a:ea typeface="微软雅黑" pitchFamily="34" charset="-122"/>
              </a:rPr>
              <a:t>fxy</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x,y</a:t>
            </a:r>
            <a:r>
              <a:rPr lang="en-US" altLang="zh-CN" sz="2000" dirty="0">
                <a:latin typeface="微软雅黑" pitchFamily="34" charset="-122"/>
                <a:ea typeface="微软雅黑" pitchFamily="34" charset="-122"/>
              </a:rPr>
              <a:t>),-1,1)^2;</a:t>
            </a:r>
          </a:p>
          <a:p>
            <a:pPr>
              <a:lnSpc>
                <a:spcPct val="120000"/>
              </a:lnSpc>
            </a:pPr>
            <a:r>
              <a:rPr lang="en-US" altLang="zh-CN" sz="2000" dirty="0">
                <a:latin typeface="微软雅黑" pitchFamily="34" charset="-122"/>
                <a:ea typeface="微软雅黑" pitchFamily="34" charset="-122"/>
              </a:rPr>
              <a:t>&gt;&gt; fy2 = @(y)</a:t>
            </a:r>
            <a:r>
              <a:rPr lang="en-US" altLang="zh-CN" sz="2000" dirty="0" err="1">
                <a:latin typeface="微软雅黑" pitchFamily="34" charset="-122"/>
                <a:ea typeface="微软雅黑" pitchFamily="34" charset="-122"/>
              </a:rPr>
              <a:t>arrayfun</a:t>
            </a:r>
            <a:r>
              <a:rPr lang="en-US" altLang="zh-CN" sz="2000" dirty="0">
                <a:latin typeface="微软雅黑" pitchFamily="34" charset="-122"/>
                <a:ea typeface="微软雅黑" pitchFamily="34" charset="-122"/>
              </a:rPr>
              <a:t>(@(t)fy1(t),y);</a:t>
            </a:r>
          </a:p>
          <a:p>
            <a:pPr>
              <a:lnSpc>
                <a:spcPct val="120000"/>
              </a:lnSpc>
            </a:pPr>
            <a:r>
              <a:rPr lang="en-US" altLang="zh-CN" sz="2000" dirty="0">
                <a:latin typeface="微软雅黑" pitchFamily="34" charset="-122"/>
                <a:ea typeface="微软雅黑" pitchFamily="34" charset="-122"/>
              </a:rPr>
              <a:t>&gt;&gt; fun1 = @(y)2*y.*exp(-y.^2).*fy2(y);</a:t>
            </a:r>
          </a:p>
          <a:p>
            <a:pPr>
              <a:lnSpc>
                <a:spcPct val="120000"/>
              </a:lnSpc>
            </a:pPr>
            <a:r>
              <a:rPr lang="en-US" altLang="zh-CN" sz="2000" dirty="0">
                <a:latin typeface="微软雅黑" pitchFamily="34" charset="-122"/>
                <a:ea typeface="微软雅黑" pitchFamily="34" charset="-122"/>
              </a:rPr>
              <a:t>&gt;&gt; s1 = integral(fun1,0.2,1)</a:t>
            </a:r>
          </a:p>
          <a:p>
            <a:pPr>
              <a:lnSpc>
                <a:spcPct val="120000"/>
              </a:lnSpc>
            </a:pPr>
            <a:endParaRPr lang="en-US" altLang="zh-CN" sz="2000" dirty="0">
              <a:latin typeface="微软雅黑" pitchFamily="34" charset="-122"/>
              <a:ea typeface="微软雅黑" pitchFamily="34" charset="-122"/>
            </a:endParaRPr>
          </a:p>
          <a:p>
            <a:pPr>
              <a:lnSpc>
                <a:spcPct val="120000"/>
              </a:lnSpc>
            </a:pPr>
            <a:r>
              <a:rPr lang="en-US" altLang="zh-CN" sz="2000" dirty="0">
                <a:latin typeface="微软雅黑" pitchFamily="34" charset="-122"/>
                <a:ea typeface="微软雅黑" pitchFamily="34" charset="-122"/>
              </a:rPr>
              <a:t>&gt;&gt; fun2 = @(x1,x2,x3,x4)exp(x1.*x2.*x3.*x4);</a:t>
            </a:r>
          </a:p>
          <a:p>
            <a:pPr>
              <a:lnSpc>
                <a:spcPct val="120000"/>
              </a:lnSpc>
            </a:pPr>
            <a:r>
              <a:rPr lang="en-US" altLang="zh-CN" sz="2000" dirty="0">
                <a:latin typeface="微软雅黑" pitchFamily="34" charset="-122"/>
                <a:ea typeface="微软雅黑" pitchFamily="34" charset="-122"/>
              </a:rPr>
              <a:t>&gt;&gt; f_x1 = @(x1)integral3(@(x2,x3,x4)fun2(x1,x2,x3,x4),0,1,0,1,0,1);</a:t>
            </a:r>
          </a:p>
          <a:p>
            <a:pPr>
              <a:lnSpc>
                <a:spcPct val="120000"/>
              </a:lnSpc>
            </a:pPr>
            <a:r>
              <a:rPr lang="en-US" altLang="zh-CN" sz="2000" dirty="0">
                <a:latin typeface="微软雅黑" pitchFamily="34" charset="-122"/>
                <a:ea typeface="微软雅黑" pitchFamily="34" charset="-122"/>
              </a:rPr>
              <a:t>&gt;&gt; f_x1 = @(x1)</a:t>
            </a:r>
            <a:r>
              <a:rPr lang="en-US" altLang="zh-CN" sz="2000" dirty="0" err="1">
                <a:latin typeface="微软雅黑" pitchFamily="34" charset="-122"/>
                <a:ea typeface="微软雅黑" pitchFamily="34" charset="-122"/>
              </a:rPr>
              <a:t>arrayfun</a:t>
            </a:r>
            <a:r>
              <a:rPr lang="en-US" altLang="zh-CN" sz="2000" dirty="0">
                <a:latin typeface="微软雅黑" pitchFamily="34" charset="-122"/>
                <a:ea typeface="微软雅黑" pitchFamily="34" charset="-122"/>
              </a:rPr>
              <a:t>(@(t)f_x1(t),x1);</a:t>
            </a:r>
          </a:p>
          <a:p>
            <a:pPr>
              <a:lnSpc>
                <a:spcPct val="120000"/>
              </a:lnSpc>
            </a:pPr>
            <a:r>
              <a:rPr lang="en-US" altLang="zh-CN" sz="2000" dirty="0">
                <a:latin typeface="微软雅黑" pitchFamily="34" charset="-122"/>
                <a:ea typeface="微软雅黑" pitchFamily="34" charset="-122"/>
              </a:rPr>
              <a:t>&gt;&gt; s2 = integral(f_x1,0,1)</a:t>
            </a:r>
          </a:p>
        </p:txBody>
      </p:sp>
      <p:sp>
        <p:nvSpPr>
          <p:cNvPr id="7" name="Rectangle 3"/>
          <p:cNvSpPr>
            <a:spLocks noChangeArrowheads="1"/>
          </p:cNvSpPr>
          <p:nvPr/>
        </p:nvSpPr>
        <p:spPr bwMode="auto">
          <a:xfrm>
            <a:off x="381100" y="548027"/>
            <a:ext cx="6207125"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20000"/>
              </a:lnSpc>
            </a:pPr>
            <a:r>
              <a:rPr lang="en-US" altLang="zh-CN" sz="2400" dirty="0">
                <a:solidFill>
                  <a:schemeClr val="bg2"/>
                </a:solidFill>
                <a:latin typeface="微软雅黑" pitchFamily="34" charset="-122"/>
                <a:ea typeface="微软雅黑" pitchFamily="34" charset="-122"/>
              </a:rPr>
              <a:t>【</a:t>
            </a:r>
            <a:r>
              <a:rPr lang="zh-CN" altLang="en-US" sz="2400" dirty="0">
                <a:solidFill>
                  <a:schemeClr val="hlink"/>
                </a:solidFill>
                <a:latin typeface="微软雅黑" pitchFamily="34" charset="-122"/>
                <a:ea typeface="微软雅黑" pitchFamily="34" charset="-122"/>
              </a:rPr>
              <a:t>例</a:t>
            </a:r>
            <a:r>
              <a:rPr lang="en-US" altLang="zh-CN" sz="2400" dirty="0">
                <a:solidFill>
                  <a:schemeClr val="hlink"/>
                </a:solidFill>
                <a:latin typeface="微软雅黑" pitchFamily="34" charset="-122"/>
                <a:ea typeface="微软雅黑" pitchFamily="34" charset="-122"/>
              </a:rPr>
              <a:t>1-4</a:t>
            </a:r>
            <a:r>
              <a:rPr lang="en-US" altLang="zh-CN"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求下列积分</a:t>
            </a:r>
          </a:p>
        </p:txBody>
      </p:sp>
      <p:graphicFrame>
        <p:nvGraphicFramePr>
          <p:cNvPr id="8" name="对象 7"/>
          <p:cNvGraphicFramePr>
            <a:graphicFrameLocks noChangeAspect="1"/>
          </p:cNvGraphicFramePr>
          <p:nvPr>
            <p:extLst>
              <p:ext uri="{D42A27DB-BD31-4B8C-83A1-F6EECF244321}">
                <p14:modId xmlns:p14="http://schemas.microsoft.com/office/powerpoint/2010/main" val="3129419880"/>
              </p:ext>
            </p:extLst>
          </p:nvPr>
        </p:nvGraphicFramePr>
        <p:xfrm>
          <a:off x="737219" y="939800"/>
          <a:ext cx="4914901" cy="960438"/>
        </p:xfrm>
        <a:graphic>
          <a:graphicData uri="http://schemas.openxmlformats.org/presentationml/2006/ole">
            <mc:AlternateContent xmlns:mc="http://schemas.openxmlformats.org/markup-compatibility/2006">
              <mc:Choice xmlns:v="urn:schemas-microsoft-com:vml" Requires="v">
                <p:oleObj name="Equation" r:id="rId2" imgW="2082600" imgH="545760" progId="Equation.DSMT4">
                  <p:embed/>
                </p:oleObj>
              </mc:Choice>
              <mc:Fallback>
                <p:oleObj name="Equation" r:id="rId2" imgW="2082600" imgH="545760" progId="Equation.DSMT4">
                  <p:embed/>
                  <p:pic>
                    <p:nvPicPr>
                      <p:cNvPr id="8" name="对象 7"/>
                      <p:cNvPicPr>
                        <a:picLocks noChangeAspect="1" noChangeArrowheads="1"/>
                      </p:cNvPicPr>
                      <p:nvPr/>
                    </p:nvPicPr>
                    <p:blipFill>
                      <a:blip r:embed="rId3"/>
                      <a:srcRect/>
                      <a:stretch>
                        <a:fillRect/>
                      </a:stretch>
                    </p:blipFill>
                    <p:spPr bwMode="auto">
                      <a:xfrm>
                        <a:off x="737219" y="939800"/>
                        <a:ext cx="4914901"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a:extLst>
              <a:ext uri="{FF2B5EF4-FFF2-40B4-BE49-F238E27FC236}">
                <a16:creationId xmlns:a16="http://schemas.microsoft.com/office/drawing/2014/main" id="{0B4BC6EC-A25B-4696-A031-99D93EB605EC}"/>
              </a:ext>
            </a:extLst>
          </p:cNvPr>
          <p:cNvGraphicFramePr>
            <a:graphicFrameLocks noChangeAspect="1"/>
          </p:cNvGraphicFramePr>
          <p:nvPr>
            <p:extLst>
              <p:ext uri="{D42A27DB-BD31-4B8C-83A1-F6EECF244321}">
                <p14:modId xmlns:p14="http://schemas.microsoft.com/office/powerpoint/2010/main" val="3474909128"/>
              </p:ext>
            </p:extLst>
          </p:nvPr>
        </p:nvGraphicFramePr>
        <p:xfrm>
          <a:off x="736574" y="1800225"/>
          <a:ext cx="5635626" cy="714375"/>
        </p:xfrm>
        <a:graphic>
          <a:graphicData uri="http://schemas.openxmlformats.org/presentationml/2006/ole">
            <mc:AlternateContent xmlns:mc="http://schemas.openxmlformats.org/markup-compatibility/2006">
              <mc:Choice xmlns:v="urn:schemas-microsoft-com:vml" Requires="v">
                <p:oleObj name="Equation" r:id="rId4" imgW="2387520" imgH="406080" progId="Equation.DSMT4">
                  <p:embed/>
                </p:oleObj>
              </mc:Choice>
              <mc:Fallback>
                <p:oleObj name="Equation" r:id="rId4" imgW="2387520" imgH="406080" progId="Equation.DSMT4">
                  <p:embed/>
                  <p:pic>
                    <p:nvPicPr>
                      <p:cNvPr id="10" name="对象 9">
                        <a:extLst>
                          <a:ext uri="{FF2B5EF4-FFF2-40B4-BE49-F238E27FC236}">
                            <a16:creationId xmlns:a16="http://schemas.microsoft.com/office/drawing/2014/main" id="{0B4BC6EC-A25B-4696-A031-99D93EB605EC}"/>
                          </a:ext>
                        </a:extLst>
                      </p:cNvPr>
                      <p:cNvPicPr>
                        <a:picLocks noChangeAspect="1" noChangeArrowheads="1"/>
                      </p:cNvPicPr>
                      <p:nvPr/>
                    </p:nvPicPr>
                    <p:blipFill>
                      <a:blip r:embed="rId5"/>
                      <a:srcRect/>
                      <a:stretch>
                        <a:fillRect/>
                      </a:stretch>
                    </p:blipFill>
                    <p:spPr bwMode="auto">
                      <a:xfrm>
                        <a:off x="736574" y="1800225"/>
                        <a:ext cx="5635626"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日期占位符 3">
            <a:extLst>
              <a:ext uri="{FF2B5EF4-FFF2-40B4-BE49-F238E27FC236}">
                <a16:creationId xmlns:a16="http://schemas.microsoft.com/office/drawing/2014/main" id="{34083246-C78D-40A5-A711-273FE588F408}"/>
              </a:ext>
            </a:extLst>
          </p:cNvPr>
          <p:cNvSpPr>
            <a:spLocks noGrp="1"/>
          </p:cNvSpPr>
          <p:nvPr>
            <p:ph type="dt" sz="half" idx="2"/>
          </p:nvPr>
        </p:nvSpPr>
        <p:spPr/>
        <p:txBody>
          <a:bodyPr/>
          <a:lstStyle/>
          <a:p>
            <a:pPr>
              <a:defRPr/>
            </a:pPr>
            <a:fld id="{AD23E438-2144-4665-B760-EE264EE1B0FE}"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312226AC-EA0C-44ED-BC4F-0476023B61F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60886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549518" y="3315772"/>
            <a:ext cx="83429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200" dirty="0">
                <a:latin typeface="微软雅黑" pitchFamily="34" charset="-122"/>
                <a:ea typeface="微软雅黑" pitchFamily="34" charset="-122"/>
              </a:rPr>
              <a:t>输入参数</a:t>
            </a:r>
            <a:r>
              <a:rPr lang="en-US" altLang="zh-CN" sz="2200" dirty="0">
                <a:latin typeface="微软雅黑" pitchFamily="34" charset="-122"/>
                <a:ea typeface="微软雅黑" pitchFamily="34" charset="-122"/>
              </a:rPr>
              <a:t>@pdefun</a:t>
            </a:r>
            <a:r>
              <a:rPr lang="zh-CN" altLang="en-US" sz="2200" dirty="0">
                <a:latin typeface="微软雅黑" pitchFamily="34" charset="-122"/>
                <a:ea typeface="微软雅黑" pitchFamily="34" charset="-122"/>
              </a:rPr>
              <a:t>是微分方程的描述函数，方程的标准型如下：</a:t>
            </a:r>
          </a:p>
        </p:txBody>
      </p:sp>
      <p:sp>
        <p:nvSpPr>
          <p:cNvPr id="8" name="Rectangle 12"/>
          <p:cNvSpPr>
            <a:spLocks noChangeArrowheads="1"/>
          </p:cNvSpPr>
          <p:nvPr/>
        </p:nvSpPr>
        <p:spPr bwMode="auto">
          <a:xfrm>
            <a:off x="251520" y="980729"/>
            <a:ext cx="7478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800" b="1" dirty="0">
                <a:latin typeface="微软雅黑" pitchFamily="34" charset="-122"/>
                <a:ea typeface="微软雅黑" pitchFamily="34" charset="-122"/>
              </a:rPr>
              <a:t>七、</a:t>
            </a:r>
            <a:r>
              <a:rPr lang="en-US" altLang="zh-CN" sz="2800" b="1" dirty="0" err="1">
                <a:latin typeface="微软雅黑" pitchFamily="34" charset="-122"/>
                <a:ea typeface="微软雅黑" pitchFamily="34" charset="-122"/>
              </a:rPr>
              <a:t>pdepe</a:t>
            </a:r>
            <a:r>
              <a:rPr lang="zh-CN" altLang="en-US" sz="2800" b="1" dirty="0">
                <a:latin typeface="微软雅黑" pitchFamily="34" charset="-122"/>
                <a:ea typeface="微软雅黑" pitchFamily="34" charset="-122"/>
              </a:rPr>
              <a:t>函数应用实例</a:t>
            </a:r>
          </a:p>
        </p:txBody>
      </p:sp>
      <p:graphicFrame>
        <p:nvGraphicFramePr>
          <p:cNvPr id="9" name="对象 8"/>
          <p:cNvGraphicFramePr>
            <a:graphicFrameLocks noChangeAspect="1"/>
          </p:cNvGraphicFramePr>
          <p:nvPr>
            <p:extLst>
              <p:ext uri="{D42A27DB-BD31-4B8C-83A1-F6EECF244321}">
                <p14:modId xmlns:p14="http://schemas.microsoft.com/office/powerpoint/2010/main" val="3812667981"/>
              </p:ext>
            </p:extLst>
          </p:nvPr>
        </p:nvGraphicFramePr>
        <p:xfrm>
          <a:off x="1138510" y="3747819"/>
          <a:ext cx="6673850" cy="838200"/>
        </p:xfrm>
        <a:graphic>
          <a:graphicData uri="http://schemas.openxmlformats.org/presentationml/2006/ole">
            <mc:AlternateContent xmlns:mc="http://schemas.openxmlformats.org/markup-compatibility/2006">
              <mc:Choice xmlns:v="urn:schemas-microsoft-com:vml" Requires="v">
                <p:oleObj name="Equation" r:id="rId2" imgW="3644640" imgH="457200" progId="Equation.DSMT4">
                  <p:embed/>
                </p:oleObj>
              </mc:Choice>
              <mc:Fallback>
                <p:oleObj name="Equation" r:id="rId2" imgW="3644640" imgH="457200" progId="Equation.DSMT4">
                  <p:embed/>
                  <p:pic>
                    <p:nvPicPr>
                      <p:cNvPr id="9" name="对象 8"/>
                      <p:cNvPicPr/>
                      <p:nvPr/>
                    </p:nvPicPr>
                    <p:blipFill>
                      <a:blip r:embed="rId3"/>
                      <a:stretch>
                        <a:fillRect/>
                      </a:stretch>
                    </p:blipFill>
                    <p:spPr>
                      <a:xfrm>
                        <a:off x="1138510" y="3747819"/>
                        <a:ext cx="6673850" cy="838200"/>
                      </a:xfrm>
                      <a:prstGeom prst="rect">
                        <a:avLst/>
                      </a:prstGeom>
                    </p:spPr>
                  </p:pic>
                </p:oleObj>
              </mc:Fallback>
            </mc:AlternateContent>
          </a:graphicData>
        </a:graphic>
      </p:graphicFrame>
      <p:sp>
        <p:nvSpPr>
          <p:cNvPr id="11" name="Rectangle 8"/>
          <p:cNvSpPr>
            <a:spLocks noChangeArrowheads="1"/>
          </p:cNvSpPr>
          <p:nvPr/>
        </p:nvSpPr>
        <p:spPr bwMode="auto">
          <a:xfrm>
            <a:off x="357158" y="1611616"/>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FF0000"/>
              </a:buClr>
              <a:buFont typeface="Wingdings" pitchFamily="2" charset="2"/>
              <a:buChar char="Ø"/>
            </a:pPr>
            <a:r>
              <a:rPr lang="en-US" altLang="zh-CN" sz="2400" dirty="0">
                <a:solidFill>
                  <a:schemeClr val="hlink"/>
                </a:solidFill>
                <a:latin typeface="微软雅黑" pitchFamily="34" charset="-122"/>
                <a:ea typeface="微软雅黑" pitchFamily="34" charset="-122"/>
              </a:rPr>
              <a:t> </a:t>
            </a:r>
            <a:r>
              <a:rPr lang="zh-CN" altLang="en-US" sz="2400" dirty="0">
                <a:solidFill>
                  <a:schemeClr val="hlink"/>
                </a:solidFill>
                <a:latin typeface="微软雅黑" pitchFamily="34" charset="-122"/>
                <a:ea typeface="微软雅黑" pitchFamily="34" charset="-122"/>
              </a:rPr>
              <a:t>调用格式</a:t>
            </a:r>
          </a:p>
        </p:txBody>
      </p:sp>
      <p:sp>
        <p:nvSpPr>
          <p:cNvPr id="12" name="Rectangle 12"/>
          <p:cNvSpPr>
            <a:spLocks noChangeArrowheads="1"/>
          </p:cNvSpPr>
          <p:nvPr/>
        </p:nvSpPr>
        <p:spPr bwMode="auto">
          <a:xfrm>
            <a:off x="837550" y="2091636"/>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200" dirty="0">
                <a:latin typeface="微软雅黑" pitchFamily="34" charset="-122"/>
                <a:ea typeface="微软雅黑" pitchFamily="34" charset="-122"/>
              </a:rPr>
              <a:t>sol = </a:t>
            </a:r>
            <a:r>
              <a:rPr lang="en-US" altLang="zh-CN" sz="2200" dirty="0" err="1">
                <a:latin typeface="微软雅黑" pitchFamily="34" charset="-122"/>
                <a:ea typeface="微软雅黑" pitchFamily="34" charset="-122"/>
              </a:rPr>
              <a:t>pdepe</a:t>
            </a:r>
            <a:r>
              <a:rPr lang="en-US" altLang="zh-CN" sz="2200" dirty="0">
                <a:latin typeface="微软雅黑" pitchFamily="34" charset="-122"/>
                <a:ea typeface="微软雅黑" pitchFamily="34" charset="-122"/>
              </a:rPr>
              <a:t>(m,@pdefun,@</a:t>
            </a:r>
            <a:r>
              <a:rPr lang="en-US" altLang="zh-CN" sz="2200" dirty="0" err="1">
                <a:latin typeface="微软雅黑" pitchFamily="34" charset="-122"/>
                <a:ea typeface="微软雅黑" pitchFamily="34" charset="-122"/>
              </a:rPr>
              <a:t>pdeic</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pdebc,x,t</a:t>
            </a:r>
            <a:r>
              <a:rPr lang="en-US" altLang="zh-CN" sz="2200" dirty="0">
                <a:latin typeface="微软雅黑" pitchFamily="34" charset="-122"/>
                <a:ea typeface="微软雅黑" pitchFamily="34" charset="-122"/>
              </a:rPr>
              <a:t>)</a:t>
            </a:r>
            <a:endParaRPr lang="zh-CN" altLang="en-US" sz="2200" dirty="0">
              <a:latin typeface="微软雅黑" pitchFamily="34" charset="-122"/>
              <a:ea typeface="微软雅黑" pitchFamily="34" charset="-122"/>
            </a:endParaRPr>
          </a:p>
        </p:txBody>
      </p:sp>
      <p:sp>
        <p:nvSpPr>
          <p:cNvPr id="14" name="Rectangle 12"/>
          <p:cNvSpPr>
            <a:spLocks noChangeArrowheads="1"/>
          </p:cNvSpPr>
          <p:nvPr/>
        </p:nvSpPr>
        <p:spPr bwMode="auto">
          <a:xfrm>
            <a:off x="539552" y="4541069"/>
            <a:ext cx="83429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200" dirty="0">
                <a:latin typeface="微软雅黑" pitchFamily="34" charset="-122"/>
                <a:ea typeface="微软雅黑" pitchFamily="34" charset="-122"/>
              </a:rPr>
              <a:t>函数</a:t>
            </a:r>
            <a:r>
              <a:rPr lang="en-US" altLang="zh-CN" sz="2200" dirty="0">
                <a:latin typeface="微软雅黑" pitchFamily="34" charset="-122"/>
                <a:ea typeface="微软雅黑" pitchFamily="34" charset="-122"/>
              </a:rPr>
              <a:t>pdefun</a:t>
            </a:r>
            <a:r>
              <a:rPr lang="zh-CN" altLang="en-US" sz="2200" dirty="0">
                <a:latin typeface="微软雅黑" pitchFamily="34" charset="-122"/>
                <a:ea typeface="微软雅黑" pitchFamily="34" charset="-122"/>
              </a:rPr>
              <a:t>由用户编写，函数形式如下：</a:t>
            </a:r>
          </a:p>
        </p:txBody>
      </p:sp>
      <p:sp>
        <p:nvSpPr>
          <p:cNvPr id="15" name="Rectangle 12"/>
          <p:cNvSpPr>
            <a:spLocks noChangeArrowheads="1"/>
          </p:cNvSpPr>
          <p:nvPr/>
        </p:nvSpPr>
        <p:spPr bwMode="auto">
          <a:xfrm>
            <a:off x="827584" y="5045125"/>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200" dirty="0">
                <a:solidFill>
                  <a:srgbClr val="0000FF"/>
                </a:solidFill>
                <a:latin typeface="微软雅黑" pitchFamily="34" charset="-122"/>
                <a:ea typeface="微软雅黑" pitchFamily="34" charset="-122"/>
              </a:rPr>
              <a:t>function [</a:t>
            </a:r>
            <a:r>
              <a:rPr lang="en-US" altLang="zh-CN" sz="2200" dirty="0" err="1">
                <a:solidFill>
                  <a:srgbClr val="0000FF"/>
                </a:solidFill>
                <a:latin typeface="微软雅黑" pitchFamily="34" charset="-122"/>
                <a:ea typeface="微软雅黑" pitchFamily="34" charset="-122"/>
              </a:rPr>
              <a:t>c,f,s</a:t>
            </a:r>
            <a:r>
              <a:rPr lang="en-US" altLang="zh-CN" sz="2200" dirty="0">
                <a:solidFill>
                  <a:srgbClr val="0000FF"/>
                </a:solidFill>
                <a:latin typeface="微软雅黑" pitchFamily="34" charset="-122"/>
                <a:ea typeface="微软雅黑" pitchFamily="34" charset="-122"/>
              </a:rPr>
              <a:t>] = pdefun(</a:t>
            </a:r>
            <a:r>
              <a:rPr lang="en-US" altLang="zh-CN" sz="2200" dirty="0" err="1">
                <a:solidFill>
                  <a:srgbClr val="0000FF"/>
                </a:solidFill>
                <a:latin typeface="微软雅黑" pitchFamily="34" charset="-122"/>
                <a:ea typeface="微软雅黑" pitchFamily="34" charset="-122"/>
              </a:rPr>
              <a:t>x,t,u,du</a:t>
            </a:r>
            <a:r>
              <a:rPr lang="en-US" altLang="zh-CN" sz="2200" dirty="0">
                <a:solidFill>
                  <a:srgbClr val="0000FF"/>
                </a:solidFill>
                <a:latin typeface="微软雅黑" pitchFamily="34" charset="-122"/>
                <a:ea typeface="微软雅黑" pitchFamily="34" charset="-122"/>
              </a:rPr>
              <a:t>)</a:t>
            </a:r>
            <a:endParaRPr lang="zh-CN" altLang="en-US" sz="2200" dirty="0">
              <a:solidFill>
                <a:srgbClr val="0000FF"/>
              </a:solidFill>
              <a:latin typeface="微软雅黑" pitchFamily="34" charset="-122"/>
              <a:ea typeface="微软雅黑" pitchFamily="34" charset="-122"/>
            </a:endParaRPr>
          </a:p>
        </p:txBody>
      </p:sp>
      <p:sp>
        <p:nvSpPr>
          <p:cNvPr id="16" name="Rectangle 12"/>
          <p:cNvSpPr>
            <a:spLocks noChangeArrowheads="1"/>
          </p:cNvSpPr>
          <p:nvPr/>
        </p:nvSpPr>
        <p:spPr bwMode="auto">
          <a:xfrm>
            <a:off x="539552" y="5477172"/>
            <a:ext cx="8342962"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spcBef>
                <a:spcPct val="50000"/>
              </a:spcBef>
            </a:pPr>
            <a:r>
              <a:rPr lang="zh-CN" altLang="en-US" sz="2200" dirty="0">
                <a:latin typeface="微软雅黑" pitchFamily="34" charset="-122"/>
                <a:ea typeface="微软雅黑" pitchFamily="34" charset="-122"/>
              </a:rPr>
              <a:t>其输出的 </a:t>
            </a:r>
            <a:r>
              <a:rPr lang="en-US" altLang="zh-CN" sz="2200" dirty="0" err="1">
                <a:latin typeface="微软雅黑" pitchFamily="34" charset="-122"/>
                <a:ea typeface="微软雅黑" pitchFamily="34" charset="-122"/>
              </a:rPr>
              <a:t>c,f,s</a:t>
            </a: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即为标准型方程中的三个已知函数。输入参数</a:t>
            </a:r>
            <a:r>
              <a:rPr lang="en-US" altLang="zh-CN" sz="2200" dirty="0">
                <a:latin typeface="微软雅黑" pitchFamily="34" charset="-122"/>
                <a:ea typeface="微软雅黑" pitchFamily="34" charset="-122"/>
              </a:rPr>
              <a:t>du</a:t>
            </a:r>
            <a:r>
              <a:rPr lang="zh-CN" altLang="en-US" sz="2200" dirty="0">
                <a:latin typeface="微软雅黑" pitchFamily="34" charset="-122"/>
                <a:ea typeface="微软雅黑" pitchFamily="34" charset="-122"/>
              </a:rPr>
              <a:t>表示</a:t>
            </a:r>
            <a:r>
              <a:rPr lang="en-US" altLang="zh-CN" sz="2200" dirty="0">
                <a:latin typeface="微软雅黑" pitchFamily="34" charset="-122"/>
                <a:ea typeface="微软雅黑" pitchFamily="34" charset="-122"/>
              </a:rPr>
              <a:t>u</a:t>
            </a:r>
            <a:r>
              <a:rPr lang="zh-CN" altLang="en-US" sz="2200" dirty="0">
                <a:latin typeface="微软雅黑" pitchFamily="34" charset="-122"/>
                <a:ea typeface="微软雅黑" pitchFamily="34" charset="-122"/>
              </a:rPr>
              <a:t>对</a:t>
            </a:r>
            <a:r>
              <a:rPr lang="en-US" altLang="zh-CN" sz="2200" dirty="0">
                <a:latin typeface="微软雅黑" pitchFamily="34" charset="-122"/>
                <a:ea typeface="微软雅黑" pitchFamily="34" charset="-122"/>
              </a:rPr>
              <a:t>x</a:t>
            </a:r>
            <a:r>
              <a:rPr lang="zh-CN" altLang="en-US" sz="2200" dirty="0">
                <a:latin typeface="微软雅黑" pitchFamily="34" charset="-122"/>
                <a:ea typeface="微软雅黑" pitchFamily="34" charset="-122"/>
              </a:rPr>
              <a:t>的一阶导数</a:t>
            </a:r>
          </a:p>
        </p:txBody>
      </p:sp>
      <p:sp>
        <p:nvSpPr>
          <p:cNvPr id="17" name="Rectangle 8">
            <a:extLst>
              <a:ext uri="{FF2B5EF4-FFF2-40B4-BE49-F238E27FC236}">
                <a16:creationId xmlns:a16="http://schemas.microsoft.com/office/drawing/2014/main" id="{A0D15F93-66E8-408C-A569-6CB26B6226E4}"/>
              </a:ext>
            </a:extLst>
          </p:cNvPr>
          <p:cNvSpPr>
            <a:spLocks noChangeArrowheads="1"/>
          </p:cNvSpPr>
          <p:nvPr/>
        </p:nvSpPr>
        <p:spPr bwMode="auto">
          <a:xfrm>
            <a:off x="357158" y="275131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en-US" altLang="zh-CN" sz="2400" dirty="0">
                <a:solidFill>
                  <a:schemeClr val="hlink"/>
                </a:solidFill>
                <a:latin typeface="微软雅黑" pitchFamily="34" charset="-122"/>
                <a:ea typeface="微软雅黑" pitchFamily="34" charset="-122"/>
              </a:rPr>
              <a:t>1.  </a:t>
            </a:r>
            <a:r>
              <a:rPr lang="zh-CN" altLang="en-US" sz="2400" dirty="0">
                <a:solidFill>
                  <a:schemeClr val="hlink"/>
                </a:solidFill>
                <a:latin typeface="微软雅黑" pitchFamily="34" charset="-122"/>
                <a:ea typeface="微软雅黑" pitchFamily="34" charset="-122"/>
              </a:rPr>
              <a:t>微分方程描述函数</a:t>
            </a:r>
            <a:r>
              <a:rPr lang="en-US" altLang="zh-CN" sz="2400" dirty="0">
                <a:solidFill>
                  <a:schemeClr val="hlink"/>
                </a:solidFill>
                <a:latin typeface="微软雅黑" pitchFamily="34" charset="-122"/>
                <a:ea typeface="微软雅黑" pitchFamily="34" charset="-122"/>
              </a:rPr>
              <a:t>pdefun</a:t>
            </a:r>
            <a:endParaRPr lang="zh-CN" altLang="en-US" sz="2400" dirty="0">
              <a:solidFill>
                <a:schemeClr val="hlink"/>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CAB6BBD5-E220-4AD2-BAF9-728F0E7F72F0}"/>
              </a:ext>
            </a:extLst>
          </p:cNvPr>
          <p:cNvSpPr>
            <a:spLocks noGrp="1"/>
          </p:cNvSpPr>
          <p:nvPr>
            <p:ph type="dt" sz="half" idx="2"/>
          </p:nvPr>
        </p:nvSpPr>
        <p:spPr/>
        <p:txBody>
          <a:bodyPr/>
          <a:lstStyle/>
          <a:p>
            <a:pPr>
              <a:defRPr/>
            </a:pPr>
            <a:fld id="{333D8A85-B170-4114-896C-CBD404552FEF}"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A70FF764-4C50-45F8-BAD0-C26128916263}"/>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94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549518" y="3315772"/>
            <a:ext cx="83429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200" dirty="0">
                <a:latin typeface="微软雅黑" pitchFamily="34" charset="-122"/>
                <a:ea typeface="微软雅黑" pitchFamily="34" charset="-122"/>
              </a:rPr>
              <a:t>输入参数</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pdeic</a:t>
            </a:r>
            <a:r>
              <a:rPr lang="zh-CN" altLang="en-US" sz="2200" dirty="0">
                <a:latin typeface="微软雅黑" pitchFamily="34" charset="-122"/>
                <a:ea typeface="微软雅黑" pitchFamily="34" charset="-122"/>
              </a:rPr>
              <a:t>是微分方程的初值条件描述函数，其标准形式：</a:t>
            </a:r>
          </a:p>
        </p:txBody>
      </p:sp>
      <p:graphicFrame>
        <p:nvGraphicFramePr>
          <p:cNvPr id="9" name="对象 8"/>
          <p:cNvGraphicFramePr>
            <a:graphicFrameLocks noChangeAspect="1"/>
          </p:cNvGraphicFramePr>
          <p:nvPr>
            <p:extLst>
              <p:ext uri="{D42A27DB-BD31-4B8C-83A1-F6EECF244321}">
                <p14:modId xmlns:p14="http://schemas.microsoft.com/office/powerpoint/2010/main" val="211667459"/>
              </p:ext>
            </p:extLst>
          </p:nvPr>
        </p:nvGraphicFramePr>
        <p:xfrm>
          <a:off x="3122613" y="3932789"/>
          <a:ext cx="1395412" cy="465137"/>
        </p:xfrm>
        <a:graphic>
          <a:graphicData uri="http://schemas.openxmlformats.org/presentationml/2006/ole">
            <mc:AlternateContent xmlns:mc="http://schemas.openxmlformats.org/markup-compatibility/2006">
              <mc:Choice xmlns:v="urn:schemas-microsoft-com:vml" Requires="v">
                <p:oleObj name="Equation" r:id="rId2" imgW="761760" imgH="253800" progId="Equation.DSMT4">
                  <p:embed/>
                </p:oleObj>
              </mc:Choice>
              <mc:Fallback>
                <p:oleObj name="Equation" r:id="rId2" imgW="761760" imgH="253800" progId="Equation.DSMT4">
                  <p:embed/>
                  <p:pic>
                    <p:nvPicPr>
                      <p:cNvPr id="9" name="对象 8"/>
                      <p:cNvPicPr/>
                      <p:nvPr/>
                    </p:nvPicPr>
                    <p:blipFill>
                      <a:blip r:embed="rId3"/>
                      <a:stretch>
                        <a:fillRect/>
                      </a:stretch>
                    </p:blipFill>
                    <p:spPr>
                      <a:xfrm>
                        <a:off x="3122613" y="3932789"/>
                        <a:ext cx="1395412" cy="465137"/>
                      </a:xfrm>
                      <a:prstGeom prst="rect">
                        <a:avLst/>
                      </a:prstGeom>
                    </p:spPr>
                  </p:pic>
                </p:oleObj>
              </mc:Fallback>
            </mc:AlternateContent>
          </a:graphicData>
        </a:graphic>
      </p:graphicFrame>
      <p:sp>
        <p:nvSpPr>
          <p:cNvPr id="11" name="Rectangle 8"/>
          <p:cNvSpPr>
            <a:spLocks noChangeArrowheads="1"/>
          </p:cNvSpPr>
          <p:nvPr/>
        </p:nvSpPr>
        <p:spPr bwMode="auto">
          <a:xfrm>
            <a:off x="357158" y="1611616"/>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FF0000"/>
              </a:buClr>
              <a:buFont typeface="Wingdings" pitchFamily="2" charset="2"/>
              <a:buChar char="Ø"/>
            </a:pPr>
            <a:r>
              <a:rPr lang="en-US" altLang="zh-CN" sz="2400" dirty="0">
                <a:solidFill>
                  <a:schemeClr val="hlink"/>
                </a:solidFill>
                <a:latin typeface="微软雅黑" pitchFamily="34" charset="-122"/>
                <a:ea typeface="微软雅黑" pitchFamily="34" charset="-122"/>
              </a:rPr>
              <a:t> </a:t>
            </a:r>
            <a:r>
              <a:rPr lang="zh-CN" altLang="en-US" sz="2400" dirty="0">
                <a:solidFill>
                  <a:schemeClr val="hlink"/>
                </a:solidFill>
                <a:latin typeface="微软雅黑" pitchFamily="34" charset="-122"/>
                <a:ea typeface="微软雅黑" pitchFamily="34" charset="-122"/>
              </a:rPr>
              <a:t>调用格式</a:t>
            </a:r>
          </a:p>
        </p:txBody>
      </p:sp>
      <p:sp>
        <p:nvSpPr>
          <p:cNvPr id="12" name="Rectangle 12"/>
          <p:cNvSpPr>
            <a:spLocks noChangeArrowheads="1"/>
          </p:cNvSpPr>
          <p:nvPr/>
        </p:nvSpPr>
        <p:spPr bwMode="auto">
          <a:xfrm>
            <a:off x="837550" y="2091636"/>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200" dirty="0">
                <a:latin typeface="微软雅黑" pitchFamily="34" charset="-122"/>
                <a:ea typeface="微软雅黑" pitchFamily="34" charset="-122"/>
              </a:rPr>
              <a:t>sol = </a:t>
            </a:r>
            <a:r>
              <a:rPr lang="en-US" altLang="zh-CN" sz="2200" dirty="0" err="1">
                <a:latin typeface="微软雅黑" pitchFamily="34" charset="-122"/>
                <a:ea typeface="微软雅黑" pitchFamily="34" charset="-122"/>
              </a:rPr>
              <a:t>pdepe</a:t>
            </a:r>
            <a:r>
              <a:rPr lang="en-US" altLang="zh-CN" sz="2200" dirty="0">
                <a:latin typeface="微软雅黑" pitchFamily="34" charset="-122"/>
                <a:ea typeface="微软雅黑" pitchFamily="34" charset="-122"/>
              </a:rPr>
              <a:t>(m,@pdefun,@</a:t>
            </a:r>
            <a:r>
              <a:rPr lang="en-US" altLang="zh-CN" sz="2200" dirty="0" err="1">
                <a:latin typeface="微软雅黑" pitchFamily="34" charset="-122"/>
                <a:ea typeface="微软雅黑" pitchFamily="34" charset="-122"/>
              </a:rPr>
              <a:t>pdeic</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pdebc,x,t</a:t>
            </a:r>
            <a:r>
              <a:rPr lang="en-US" altLang="zh-CN" sz="2200" dirty="0">
                <a:latin typeface="微软雅黑" pitchFamily="34" charset="-122"/>
                <a:ea typeface="微软雅黑" pitchFamily="34" charset="-122"/>
              </a:rPr>
              <a:t>)</a:t>
            </a:r>
            <a:endParaRPr lang="zh-CN" altLang="en-US" sz="2200" dirty="0">
              <a:latin typeface="微软雅黑" pitchFamily="34" charset="-122"/>
              <a:ea typeface="微软雅黑" pitchFamily="34" charset="-122"/>
            </a:endParaRPr>
          </a:p>
        </p:txBody>
      </p:sp>
      <p:grpSp>
        <p:nvGrpSpPr>
          <p:cNvPr id="4" name="组合 3"/>
          <p:cNvGrpSpPr/>
          <p:nvPr/>
        </p:nvGrpSpPr>
        <p:grpSpPr>
          <a:xfrm>
            <a:off x="539552" y="4541069"/>
            <a:ext cx="8342962" cy="934943"/>
            <a:chOff x="539552" y="2860943"/>
            <a:chExt cx="8342962" cy="934943"/>
          </a:xfrm>
        </p:grpSpPr>
        <p:sp>
          <p:nvSpPr>
            <p:cNvPr id="14" name="Rectangle 12"/>
            <p:cNvSpPr>
              <a:spLocks noChangeArrowheads="1"/>
            </p:cNvSpPr>
            <p:nvPr/>
          </p:nvSpPr>
          <p:spPr bwMode="auto">
            <a:xfrm>
              <a:off x="539552" y="2860943"/>
              <a:ext cx="83429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200" dirty="0">
                  <a:latin typeface="微软雅黑" pitchFamily="34" charset="-122"/>
                  <a:ea typeface="微软雅黑" pitchFamily="34" charset="-122"/>
                </a:rPr>
                <a:t>函数</a:t>
              </a:r>
              <a:r>
                <a:rPr lang="en-US" altLang="zh-CN" sz="2200" dirty="0" err="1">
                  <a:latin typeface="微软雅黑" pitchFamily="34" charset="-122"/>
                  <a:ea typeface="微软雅黑" pitchFamily="34" charset="-122"/>
                </a:rPr>
                <a:t>pdeic</a:t>
              </a:r>
              <a:r>
                <a:rPr lang="zh-CN" altLang="en-US" sz="2200" dirty="0">
                  <a:latin typeface="微软雅黑" pitchFamily="34" charset="-122"/>
                  <a:ea typeface="微软雅黑" pitchFamily="34" charset="-122"/>
                </a:rPr>
                <a:t>由用户编写，函数形式如下：</a:t>
              </a:r>
            </a:p>
          </p:txBody>
        </p:sp>
        <p:sp>
          <p:nvSpPr>
            <p:cNvPr id="15" name="Rectangle 12"/>
            <p:cNvSpPr>
              <a:spLocks noChangeArrowheads="1"/>
            </p:cNvSpPr>
            <p:nvPr/>
          </p:nvSpPr>
          <p:spPr bwMode="auto">
            <a:xfrm>
              <a:off x="827584" y="3364999"/>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200" dirty="0">
                  <a:solidFill>
                    <a:srgbClr val="0000FF"/>
                  </a:solidFill>
                  <a:latin typeface="微软雅黑" pitchFamily="34" charset="-122"/>
                  <a:ea typeface="微软雅黑" pitchFamily="34" charset="-122"/>
                </a:rPr>
                <a:t>function  u0 = </a:t>
              </a:r>
              <a:r>
                <a:rPr lang="en-US" altLang="zh-CN" sz="2200" dirty="0" err="1">
                  <a:solidFill>
                    <a:srgbClr val="0000FF"/>
                  </a:solidFill>
                  <a:latin typeface="微软雅黑" pitchFamily="34" charset="-122"/>
                  <a:ea typeface="微软雅黑" pitchFamily="34" charset="-122"/>
                </a:rPr>
                <a:t>pdeic</a:t>
              </a:r>
              <a:r>
                <a:rPr lang="en-US" altLang="zh-CN" sz="2200" dirty="0">
                  <a:solidFill>
                    <a:srgbClr val="0000FF"/>
                  </a:solidFill>
                  <a:latin typeface="微软雅黑" pitchFamily="34" charset="-122"/>
                  <a:ea typeface="微软雅黑" pitchFamily="34" charset="-122"/>
                </a:rPr>
                <a:t>(x)</a:t>
              </a:r>
              <a:endParaRPr lang="zh-CN" altLang="en-US" sz="2200" dirty="0">
                <a:solidFill>
                  <a:srgbClr val="0000FF"/>
                </a:solidFill>
                <a:latin typeface="微软雅黑" pitchFamily="34" charset="-122"/>
                <a:ea typeface="微软雅黑" pitchFamily="34" charset="-122"/>
              </a:endParaRPr>
            </a:p>
          </p:txBody>
        </p:sp>
      </p:grpSp>
      <p:sp>
        <p:nvSpPr>
          <p:cNvPr id="13" name="Rectangle 12">
            <a:extLst>
              <a:ext uri="{FF2B5EF4-FFF2-40B4-BE49-F238E27FC236}">
                <a16:creationId xmlns:a16="http://schemas.microsoft.com/office/drawing/2014/main" id="{7E3876E8-6866-43FB-BB24-9003E83980A6}"/>
              </a:ext>
            </a:extLst>
          </p:cNvPr>
          <p:cNvSpPr>
            <a:spLocks noChangeArrowheads="1"/>
          </p:cNvSpPr>
          <p:nvPr/>
        </p:nvSpPr>
        <p:spPr bwMode="auto">
          <a:xfrm>
            <a:off x="251520" y="980729"/>
            <a:ext cx="7478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800" b="1" dirty="0">
                <a:latin typeface="微软雅黑" pitchFamily="34" charset="-122"/>
                <a:ea typeface="微软雅黑" pitchFamily="34" charset="-122"/>
              </a:rPr>
              <a:t>七、</a:t>
            </a:r>
            <a:r>
              <a:rPr lang="en-US" altLang="zh-CN" sz="2800" b="1" dirty="0" err="1">
                <a:latin typeface="微软雅黑" pitchFamily="34" charset="-122"/>
                <a:ea typeface="微软雅黑" pitchFamily="34" charset="-122"/>
              </a:rPr>
              <a:t>pdepe</a:t>
            </a:r>
            <a:r>
              <a:rPr lang="zh-CN" altLang="en-US" sz="2800" b="1" dirty="0">
                <a:latin typeface="微软雅黑" pitchFamily="34" charset="-122"/>
                <a:ea typeface="微软雅黑" pitchFamily="34" charset="-122"/>
              </a:rPr>
              <a:t>函数应用实例</a:t>
            </a:r>
          </a:p>
        </p:txBody>
      </p:sp>
      <p:sp>
        <p:nvSpPr>
          <p:cNvPr id="17" name="Rectangle 8">
            <a:extLst>
              <a:ext uri="{FF2B5EF4-FFF2-40B4-BE49-F238E27FC236}">
                <a16:creationId xmlns:a16="http://schemas.microsoft.com/office/drawing/2014/main" id="{835E2306-CD37-4843-8599-27F23C17E8AD}"/>
              </a:ext>
            </a:extLst>
          </p:cNvPr>
          <p:cNvSpPr>
            <a:spLocks noChangeArrowheads="1"/>
          </p:cNvSpPr>
          <p:nvPr/>
        </p:nvSpPr>
        <p:spPr bwMode="auto">
          <a:xfrm>
            <a:off x="357158" y="275131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en-US" altLang="zh-CN" sz="2400" dirty="0">
                <a:solidFill>
                  <a:schemeClr val="hlink"/>
                </a:solidFill>
                <a:latin typeface="微软雅黑" pitchFamily="34" charset="-122"/>
                <a:ea typeface="微软雅黑" pitchFamily="34" charset="-122"/>
              </a:rPr>
              <a:t>2.  </a:t>
            </a:r>
            <a:r>
              <a:rPr lang="zh-CN" altLang="en-US" sz="2400" dirty="0">
                <a:solidFill>
                  <a:schemeClr val="hlink"/>
                </a:solidFill>
                <a:latin typeface="微软雅黑" pitchFamily="34" charset="-122"/>
                <a:ea typeface="微软雅黑" pitchFamily="34" charset="-122"/>
              </a:rPr>
              <a:t>初值条件描述函数</a:t>
            </a:r>
            <a:r>
              <a:rPr lang="en-US" altLang="zh-CN" sz="2400" dirty="0" err="1">
                <a:solidFill>
                  <a:schemeClr val="hlink"/>
                </a:solidFill>
                <a:latin typeface="微软雅黑" pitchFamily="34" charset="-122"/>
                <a:ea typeface="微软雅黑" pitchFamily="34" charset="-122"/>
              </a:rPr>
              <a:t>pdeic</a:t>
            </a:r>
            <a:endParaRPr lang="zh-CN" altLang="en-US" sz="2400" dirty="0">
              <a:solidFill>
                <a:schemeClr val="hlink"/>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0A5AC1AF-D28A-498B-BD2E-9E446B227024}"/>
              </a:ext>
            </a:extLst>
          </p:cNvPr>
          <p:cNvSpPr>
            <a:spLocks noGrp="1"/>
          </p:cNvSpPr>
          <p:nvPr>
            <p:ph type="dt" sz="half" idx="2"/>
          </p:nvPr>
        </p:nvSpPr>
        <p:spPr/>
        <p:txBody>
          <a:bodyPr/>
          <a:lstStyle/>
          <a:p>
            <a:pPr>
              <a:defRPr/>
            </a:pPr>
            <a:fld id="{C97A9711-ED2A-4C3C-A269-6E9506A40FF2}"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07BA14ED-1F31-40F1-9552-0257C2462D6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168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549518" y="2780927"/>
            <a:ext cx="83429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200" dirty="0">
                <a:latin typeface="微软雅黑" pitchFamily="34" charset="-122"/>
                <a:ea typeface="微软雅黑" pitchFamily="34" charset="-122"/>
              </a:rPr>
              <a:t>输入参数</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pdebc</a:t>
            </a:r>
            <a:r>
              <a:rPr lang="zh-CN" altLang="en-US" sz="2200" dirty="0">
                <a:latin typeface="微软雅黑" pitchFamily="34" charset="-122"/>
                <a:ea typeface="微软雅黑" pitchFamily="34" charset="-122"/>
              </a:rPr>
              <a:t>是微分方程的边值条件描述函数，其标准形式：</a:t>
            </a:r>
          </a:p>
        </p:txBody>
      </p:sp>
      <p:graphicFrame>
        <p:nvGraphicFramePr>
          <p:cNvPr id="9" name="对象 8"/>
          <p:cNvGraphicFramePr>
            <a:graphicFrameLocks noChangeAspect="1"/>
          </p:cNvGraphicFramePr>
          <p:nvPr>
            <p:extLst>
              <p:ext uri="{D42A27DB-BD31-4B8C-83A1-F6EECF244321}">
                <p14:modId xmlns:p14="http://schemas.microsoft.com/office/powerpoint/2010/main" val="3046749382"/>
              </p:ext>
            </p:extLst>
          </p:nvPr>
        </p:nvGraphicFramePr>
        <p:xfrm>
          <a:off x="1635126" y="3236019"/>
          <a:ext cx="4371975" cy="790575"/>
        </p:xfrm>
        <a:graphic>
          <a:graphicData uri="http://schemas.openxmlformats.org/presentationml/2006/ole">
            <mc:AlternateContent xmlns:mc="http://schemas.openxmlformats.org/markup-compatibility/2006">
              <mc:Choice xmlns:v="urn:schemas-microsoft-com:vml" Requires="v">
                <p:oleObj name="Equation" r:id="rId2" imgW="2387520" imgH="431640" progId="Equation.DSMT4">
                  <p:embed/>
                </p:oleObj>
              </mc:Choice>
              <mc:Fallback>
                <p:oleObj name="Equation" r:id="rId2" imgW="2387520" imgH="431640" progId="Equation.DSMT4">
                  <p:embed/>
                  <p:pic>
                    <p:nvPicPr>
                      <p:cNvPr id="9" name="对象 8"/>
                      <p:cNvPicPr/>
                      <p:nvPr/>
                    </p:nvPicPr>
                    <p:blipFill>
                      <a:blip r:embed="rId3"/>
                      <a:stretch>
                        <a:fillRect/>
                      </a:stretch>
                    </p:blipFill>
                    <p:spPr>
                      <a:xfrm>
                        <a:off x="1635126" y="3236019"/>
                        <a:ext cx="4371975" cy="790575"/>
                      </a:xfrm>
                      <a:prstGeom prst="rect">
                        <a:avLst/>
                      </a:prstGeom>
                    </p:spPr>
                  </p:pic>
                </p:oleObj>
              </mc:Fallback>
            </mc:AlternateContent>
          </a:graphicData>
        </a:graphic>
      </p:graphicFrame>
      <p:sp>
        <p:nvSpPr>
          <p:cNvPr id="11" name="Rectangle 8"/>
          <p:cNvSpPr>
            <a:spLocks noChangeArrowheads="1"/>
          </p:cNvSpPr>
          <p:nvPr/>
        </p:nvSpPr>
        <p:spPr bwMode="auto">
          <a:xfrm>
            <a:off x="357158" y="1039325"/>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FF0000"/>
              </a:buClr>
              <a:buFont typeface="Wingdings" pitchFamily="2" charset="2"/>
              <a:buChar char="Ø"/>
            </a:pPr>
            <a:r>
              <a:rPr lang="en-US" altLang="zh-CN" sz="2400" dirty="0">
                <a:solidFill>
                  <a:schemeClr val="hlink"/>
                </a:solidFill>
                <a:latin typeface="微软雅黑" pitchFamily="34" charset="-122"/>
                <a:ea typeface="微软雅黑" pitchFamily="34" charset="-122"/>
              </a:rPr>
              <a:t> </a:t>
            </a:r>
            <a:r>
              <a:rPr lang="zh-CN" altLang="en-US" sz="2400" dirty="0">
                <a:solidFill>
                  <a:schemeClr val="hlink"/>
                </a:solidFill>
                <a:latin typeface="微软雅黑" pitchFamily="34" charset="-122"/>
                <a:ea typeface="微软雅黑" pitchFamily="34" charset="-122"/>
              </a:rPr>
              <a:t>调用格式</a:t>
            </a:r>
          </a:p>
        </p:txBody>
      </p:sp>
      <p:sp>
        <p:nvSpPr>
          <p:cNvPr id="12" name="Rectangle 12"/>
          <p:cNvSpPr>
            <a:spLocks noChangeArrowheads="1"/>
          </p:cNvSpPr>
          <p:nvPr/>
        </p:nvSpPr>
        <p:spPr bwMode="auto">
          <a:xfrm>
            <a:off x="837550" y="1506093"/>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200" dirty="0">
                <a:latin typeface="微软雅黑" pitchFamily="34" charset="-122"/>
                <a:ea typeface="微软雅黑" pitchFamily="34" charset="-122"/>
              </a:rPr>
              <a:t>sol = </a:t>
            </a:r>
            <a:r>
              <a:rPr lang="en-US" altLang="zh-CN" sz="2200" dirty="0" err="1">
                <a:latin typeface="微软雅黑" pitchFamily="34" charset="-122"/>
                <a:ea typeface="微软雅黑" pitchFamily="34" charset="-122"/>
              </a:rPr>
              <a:t>pdepe</a:t>
            </a:r>
            <a:r>
              <a:rPr lang="en-US" altLang="zh-CN" sz="2200" dirty="0">
                <a:latin typeface="微软雅黑" pitchFamily="34" charset="-122"/>
                <a:ea typeface="微软雅黑" pitchFamily="34" charset="-122"/>
              </a:rPr>
              <a:t>(m,@pdefun,@</a:t>
            </a:r>
            <a:r>
              <a:rPr lang="en-US" altLang="zh-CN" sz="2200" dirty="0" err="1">
                <a:latin typeface="微软雅黑" pitchFamily="34" charset="-122"/>
                <a:ea typeface="微软雅黑" pitchFamily="34" charset="-122"/>
              </a:rPr>
              <a:t>pdeic</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pdebc,x,t</a:t>
            </a:r>
            <a:r>
              <a:rPr lang="en-US" altLang="zh-CN" sz="2200" dirty="0">
                <a:latin typeface="微软雅黑" pitchFamily="34" charset="-122"/>
                <a:ea typeface="微软雅黑" pitchFamily="34" charset="-122"/>
              </a:rPr>
              <a:t>)</a:t>
            </a:r>
            <a:endParaRPr lang="zh-CN" altLang="en-US" sz="2200" dirty="0">
              <a:latin typeface="微软雅黑" pitchFamily="34" charset="-122"/>
              <a:ea typeface="微软雅黑" pitchFamily="34" charset="-122"/>
            </a:endParaRPr>
          </a:p>
        </p:txBody>
      </p:sp>
      <p:grpSp>
        <p:nvGrpSpPr>
          <p:cNvPr id="4" name="组合 3"/>
          <p:cNvGrpSpPr/>
          <p:nvPr/>
        </p:nvGrpSpPr>
        <p:grpSpPr>
          <a:xfrm>
            <a:off x="539552" y="4006224"/>
            <a:ext cx="8342962" cy="1476445"/>
            <a:chOff x="539552" y="2860943"/>
            <a:chExt cx="8342962" cy="1476445"/>
          </a:xfrm>
        </p:grpSpPr>
        <p:sp>
          <p:nvSpPr>
            <p:cNvPr id="14" name="Rectangle 12"/>
            <p:cNvSpPr>
              <a:spLocks noChangeArrowheads="1"/>
            </p:cNvSpPr>
            <p:nvPr/>
          </p:nvSpPr>
          <p:spPr bwMode="auto">
            <a:xfrm>
              <a:off x="539552" y="2860943"/>
              <a:ext cx="83429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200" dirty="0">
                  <a:latin typeface="微软雅黑" pitchFamily="34" charset="-122"/>
                  <a:ea typeface="微软雅黑" pitchFamily="34" charset="-122"/>
                </a:rPr>
                <a:t>函数</a:t>
              </a:r>
              <a:r>
                <a:rPr lang="en-US" altLang="zh-CN" sz="2200" dirty="0" err="1">
                  <a:latin typeface="微软雅黑" pitchFamily="34" charset="-122"/>
                  <a:ea typeface="微软雅黑" pitchFamily="34" charset="-122"/>
                </a:rPr>
                <a:t>pdebc</a:t>
              </a:r>
              <a:r>
                <a:rPr lang="zh-CN" altLang="en-US" sz="2200" dirty="0">
                  <a:latin typeface="微软雅黑" pitchFamily="34" charset="-122"/>
                  <a:ea typeface="微软雅黑" pitchFamily="34" charset="-122"/>
                </a:rPr>
                <a:t>由用户编写，函数形式如下：</a:t>
              </a:r>
            </a:p>
          </p:txBody>
        </p:sp>
        <p:sp>
          <p:nvSpPr>
            <p:cNvPr id="15" name="Rectangle 12"/>
            <p:cNvSpPr>
              <a:spLocks noChangeArrowheads="1"/>
            </p:cNvSpPr>
            <p:nvPr/>
          </p:nvSpPr>
          <p:spPr bwMode="auto">
            <a:xfrm>
              <a:off x="827584" y="3364999"/>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200" dirty="0">
                  <a:solidFill>
                    <a:srgbClr val="0000FF"/>
                  </a:solidFill>
                  <a:latin typeface="微软雅黑" pitchFamily="34" charset="-122"/>
                  <a:ea typeface="微软雅黑" pitchFamily="34" charset="-122"/>
                </a:rPr>
                <a:t>function [</a:t>
              </a:r>
              <a:r>
                <a:rPr lang="en-US" altLang="zh-CN" sz="2200" dirty="0" err="1">
                  <a:solidFill>
                    <a:srgbClr val="0000FF"/>
                  </a:solidFill>
                  <a:latin typeface="微软雅黑" pitchFamily="34" charset="-122"/>
                  <a:ea typeface="微软雅黑" pitchFamily="34" charset="-122"/>
                </a:rPr>
                <a:t>pa,qa,pb,qb</a:t>
              </a:r>
              <a:r>
                <a:rPr lang="en-US" altLang="zh-CN" sz="2200" dirty="0">
                  <a:solidFill>
                    <a:srgbClr val="0000FF"/>
                  </a:solidFill>
                  <a:latin typeface="微软雅黑" pitchFamily="34" charset="-122"/>
                  <a:ea typeface="微软雅黑" pitchFamily="34" charset="-122"/>
                </a:rPr>
                <a:t>] = </a:t>
              </a:r>
              <a:r>
                <a:rPr lang="en-US" altLang="zh-CN" sz="2200" dirty="0" err="1">
                  <a:solidFill>
                    <a:srgbClr val="0000FF"/>
                  </a:solidFill>
                  <a:latin typeface="微软雅黑" pitchFamily="34" charset="-122"/>
                  <a:ea typeface="微软雅黑" pitchFamily="34" charset="-122"/>
                </a:rPr>
                <a:t>pdebc</a:t>
              </a:r>
              <a:r>
                <a:rPr lang="en-US" altLang="zh-CN" sz="2200" dirty="0">
                  <a:solidFill>
                    <a:srgbClr val="0000FF"/>
                  </a:solidFill>
                  <a:latin typeface="微软雅黑" pitchFamily="34" charset="-122"/>
                  <a:ea typeface="微软雅黑" pitchFamily="34" charset="-122"/>
                </a:rPr>
                <a:t>(</a:t>
              </a:r>
              <a:r>
                <a:rPr lang="en-US" altLang="zh-CN" sz="2200" dirty="0" err="1">
                  <a:solidFill>
                    <a:srgbClr val="0000FF"/>
                  </a:solidFill>
                  <a:latin typeface="微软雅黑" pitchFamily="34" charset="-122"/>
                  <a:ea typeface="微软雅黑" pitchFamily="34" charset="-122"/>
                </a:rPr>
                <a:t>xa,ua,xb,ub,t</a:t>
              </a:r>
              <a:r>
                <a:rPr lang="en-US" altLang="zh-CN" sz="2200" dirty="0">
                  <a:solidFill>
                    <a:srgbClr val="0000FF"/>
                  </a:solidFill>
                  <a:latin typeface="微软雅黑" pitchFamily="34" charset="-122"/>
                  <a:ea typeface="微软雅黑" pitchFamily="34" charset="-122"/>
                </a:rPr>
                <a:t>)</a:t>
              </a:r>
              <a:endParaRPr lang="zh-CN" altLang="en-US" sz="2200" dirty="0">
                <a:solidFill>
                  <a:srgbClr val="0000FF"/>
                </a:solidFill>
                <a:latin typeface="微软雅黑" pitchFamily="34" charset="-122"/>
                <a:ea typeface="微软雅黑" pitchFamily="34" charset="-122"/>
              </a:endParaRPr>
            </a:p>
          </p:txBody>
        </p:sp>
        <p:sp>
          <p:nvSpPr>
            <p:cNvPr id="16" name="Rectangle 12"/>
            <p:cNvSpPr>
              <a:spLocks noChangeArrowheads="1"/>
            </p:cNvSpPr>
            <p:nvPr/>
          </p:nvSpPr>
          <p:spPr bwMode="auto">
            <a:xfrm>
              <a:off x="539552" y="3797047"/>
              <a:ext cx="8342962"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spcBef>
                  <a:spcPct val="50000"/>
                </a:spcBef>
              </a:pPr>
              <a:r>
                <a:rPr lang="zh-CN" altLang="en-US" sz="2200" dirty="0">
                  <a:latin typeface="微软雅黑" pitchFamily="34" charset="-122"/>
                  <a:ea typeface="微软雅黑" pitchFamily="34" charset="-122"/>
                </a:rPr>
                <a:t>其中 </a:t>
              </a:r>
              <a:r>
                <a:rPr lang="en-US" altLang="zh-CN" sz="2200" dirty="0" err="1">
                  <a:latin typeface="微软雅黑" pitchFamily="34" charset="-122"/>
                  <a:ea typeface="微软雅黑" pitchFamily="34" charset="-122"/>
                </a:rPr>
                <a:t>xa,ua,xb,ub</a:t>
              </a: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分别表示变量</a:t>
              </a:r>
              <a:r>
                <a:rPr lang="en-US" altLang="zh-CN" sz="2200" dirty="0">
                  <a:latin typeface="微软雅黑" pitchFamily="34" charset="-122"/>
                  <a:ea typeface="微软雅黑" pitchFamily="34" charset="-122"/>
                </a:rPr>
                <a:t>x</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u</a:t>
              </a:r>
              <a:r>
                <a:rPr lang="zh-CN" altLang="en-US" sz="2200" dirty="0">
                  <a:latin typeface="微软雅黑" pitchFamily="34" charset="-122"/>
                  <a:ea typeface="微软雅黑" pitchFamily="34" charset="-122"/>
                </a:rPr>
                <a:t>的下边界和上边界</a:t>
              </a:r>
            </a:p>
          </p:txBody>
        </p:sp>
      </p:grpSp>
      <p:sp>
        <p:nvSpPr>
          <p:cNvPr id="13" name="Rectangle 12">
            <a:extLst>
              <a:ext uri="{FF2B5EF4-FFF2-40B4-BE49-F238E27FC236}">
                <a16:creationId xmlns:a16="http://schemas.microsoft.com/office/drawing/2014/main" id="{B091DF5D-6F16-471B-A89C-F9DC0B33DC0B}"/>
              </a:ext>
            </a:extLst>
          </p:cNvPr>
          <p:cNvSpPr>
            <a:spLocks noChangeArrowheads="1"/>
          </p:cNvSpPr>
          <p:nvPr/>
        </p:nvSpPr>
        <p:spPr bwMode="auto">
          <a:xfrm>
            <a:off x="251520" y="404664"/>
            <a:ext cx="7478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800" b="1" dirty="0">
                <a:latin typeface="微软雅黑" pitchFamily="34" charset="-122"/>
                <a:ea typeface="微软雅黑" pitchFamily="34" charset="-122"/>
              </a:rPr>
              <a:t>七、</a:t>
            </a:r>
            <a:r>
              <a:rPr lang="en-US" altLang="zh-CN" sz="2800" b="1" dirty="0" err="1">
                <a:latin typeface="微软雅黑" pitchFamily="34" charset="-122"/>
                <a:ea typeface="微软雅黑" pitchFamily="34" charset="-122"/>
              </a:rPr>
              <a:t>pdepe</a:t>
            </a:r>
            <a:r>
              <a:rPr lang="zh-CN" altLang="en-US" sz="2800" b="1" dirty="0">
                <a:latin typeface="微软雅黑" pitchFamily="34" charset="-122"/>
                <a:ea typeface="微软雅黑" pitchFamily="34" charset="-122"/>
              </a:rPr>
              <a:t>函数应用实例</a:t>
            </a:r>
          </a:p>
        </p:txBody>
      </p:sp>
      <p:sp>
        <p:nvSpPr>
          <p:cNvPr id="17" name="Rectangle 8">
            <a:extLst>
              <a:ext uri="{FF2B5EF4-FFF2-40B4-BE49-F238E27FC236}">
                <a16:creationId xmlns:a16="http://schemas.microsoft.com/office/drawing/2014/main" id="{B9A85265-6186-4E91-BC0F-3B8A246CF591}"/>
              </a:ext>
            </a:extLst>
          </p:cNvPr>
          <p:cNvSpPr>
            <a:spLocks noChangeArrowheads="1"/>
          </p:cNvSpPr>
          <p:nvPr/>
        </p:nvSpPr>
        <p:spPr bwMode="auto">
          <a:xfrm>
            <a:off x="357158" y="2175246"/>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en-US" altLang="zh-CN" sz="2400" dirty="0">
                <a:solidFill>
                  <a:schemeClr val="hlink"/>
                </a:solidFill>
                <a:latin typeface="微软雅黑" pitchFamily="34" charset="-122"/>
                <a:ea typeface="微软雅黑" pitchFamily="34" charset="-122"/>
              </a:rPr>
              <a:t>3.  </a:t>
            </a:r>
            <a:r>
              <a:rPr lang="zh-CN" altLang="en-US" sz="2400" dirty="0">
                <a:solidFill>
                  <a:schemeClr val="hlink"/>
                </a:solidFill>
                <a:latin typeface="微软雅黑" pitchFamily="34" charset="-122"/>
                <a:ea typeface="微软雅黑" pitchFamily="34" charset="-122"/>
              </a:rPr>
              <a:t>边值条件描述函数</a:t>
            </a:r>
            <a:r>
              <a:rPr lang="en-US" altLang="zh-CN" sz="2400" dirty="0" err="1">
                <a:solidFill>
                  <a:schemeClr val="hlink"/>
                </a:solidFill>
                <a:latin typeface="微软雅黑" pitchFamily="34" charset="-122"/>
                <a:ea typeface="微软雅黑" pitchFamily="34" charset="-122"/>
              </a:rPr>
              <a:t>pdebc</a:t>
            </a:r>
            <a:endParaRPr lang="zh-CN" altLang="en-US" sz="2400" dirty="0">
              <a:solidFill>
                <a:schemeClr val="hlink"/>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A6EB96B7-5F18-4B32-8A23-A38E1784ED91}"/>
              </a:ext>
            </a:extLst>
          </p:cNvPr>
          <p:cNvSpPr>
            <a:spLocks noGrp="1"/>
          </p:cNvSpPr>
          <p:nvPr>
            <p:ph type="dt" sz="half" idx="2"/>
          </p:nvPr>
        </p:nvSpPr>
        <p:spPr/>
        <p:txBody>
          <a:bodyPr/>
          <a:lstStyle/>
          <a:p>
            <a:pPr>
              <a:defRPr/>
            </a:pPr>
            <a:fld id="{3DB0DB37-8743-4A0F-AD65-324FDB8C4C20}"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4D2A4511-4FD2-4468-981C-1C4C38EEF6C9}"/>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18" name="Rectangle 12">
            <a:extLst>
              <a:ext uri="{FF2B5EF4-FFF2-40B4-BE49-F238E27FC236}">
                <a16:creationId xmlns:a16="http://schemas.microsoft.com/office/drawing/2014/main" id="{CB8D4435-4552-46DB-82BD-207AE03929DE}"/>
              </a:ext>
            </a:extLst>
          </p:cNvPr>
          <p:cNvSpPr>
            <a:spLocks noChangeArrowheads="1"/>
          </p:cNvSpPr>
          <p:nvPr/>
        </p:nvSpPr>
        <p:spPr bwMode="auto">
          <a:xfrm>
            <a:off x="539552" y="5477172"/>
            <a:ext cx="8342962"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spcBef>
                <a:spcPct val="50000"/>
              </a:spcBef>
            </a:pPr>
            <a:r>
              <a:rPr lang="zh-CN" altLang="en-US" sz="2200" dirty="0">
                <a:solidFill>
                  <a:srgbClr val="FF0000"/>
                </a:solidFill>
                <a:latin typeface="微软雅黑" pitchFamily="34" charset="-122"/>
                <a:ea typeface="微软雅黑" pitchFamily="34" charset="-122"/>
              </a:rPr>
              <a:t>函数</a:t>
            </a:r>
            <a:r>
              <a:rPr lang="en-US" altLang="zh-CN" sz="2200" dirty="0" err="1">
                <a:solidFill>
                  <a:srgbClr val="FF0000"/>
                </a:solidFill>
                <a:latin typeface="微软雅黑" pitchFamily="34" charset="-122"/>
                <a:ea typeface="微软雅黑" pitchFamily="34" charset="-122"/>
              </a:rPr>
              <a:t>pdepe</a:t>
            </a:r>
            <a:r>
              <a:rPr lang="zh-CN" altLang="en-US" sz="2200" dirty="0">
                <a:solidFill>
                  <a:srgbClr val="FF0000"/>
                </a:solidFill>
                <a:latin typeface="微软雅黑" pitchFamily="34" charset="-122"/>
                <a:ea typeface="微软雅黑" pitchFamily="34" charset="-122"/>
              </a:rPr>
              <a:t>的输出</a:t>
            </a:r>
            <a:r>
              <a:rPr lang="en-US" altLang="zh-CN" sz="2200" dirty="0">
                <a:solidFill>
                  <a:srgbClr val="FF0000"/>
                </a:solidFill>
                <a:latin typeface="微软雅黑" pitchFamily="34" charset="-122"/>
                <a:ea typeface="微软雅黑" pitchFamily="34" charset="-122"/>
              </a:rPr>
              <a:t>sol</a:t>
            </a:r>
            <a:r>
              <a:rPr lang="zh-CN" altLang="en-US" sz="2200" dirty="0">
                <a:solidFill>
                  <a:srgbClr val="FF0000"/>
                </a:solidFill>
                <a:latin typeface="微软雅黑" pitchFamily="34" charset="-122"/>
                <a:ea typeface="微软雅黑" pitchFamily="34" charset="-122"/>
              </a:rPr>
              <a:t>是一个三维数组，</a:t>
            </a:r>
            <a:r>
              <a:rPr lang="en-US" altLang="zh-CN" sz="2200" dirty="0">
                <a:solidFill>
                  <a:srgbClr val="FF0000"/>
                </a:solidFill>
                <a:latin typeface="微软雅黑" pitchFamily="34" charset="-122"/>
                <a:ea typeface="微软雅黑" pitchFamily="34" charset="-122"/>
              </a:rPr>
              <a:t>sol(</a:t>
            </a:r>
            <a:r>
              <a:rPr lang="en-US" altLang="zh-CN" sz="2200" dirty="0" err="1">
                <a:solidFill>
                  <a:srgbClr val="FF0000"/>
                </a:solidFill>
                <a:latin typeface="微软雅黑" pitchFamily="34" charset="-122"/>
                <a:ea typeface="微软雅黑" pitchFamily="34" charset="-122"/>
              </a:rPr>
              <a:t>i,j,k</a:t>
            </a:r>
            <a:r>
              <a:rPr lang="en-US" altLang="zh-CN" sz="2200" dirty="0">
                <a:solidFill>
                  <a:srgbClr val="FF0000"/>
                </a:solidFill>
                <a:latin typeface="微软雅黑" pitchFamily="34" charset="-122"/>
                <a:ea typeface="微软雅黑" pitchFamily="34" charset="-122"/>
              </a:rPr>
              <a:t>)</a:t>
            </a:r>
            <a:r>
              <a:rPr lang="zh-CN" altLang="en-US" sz="2200" dirty="0">
                <a:solidFill>
                  <a:srgbClr val="FF0000"/>
                </a:solidFill>
                <a:latin typeface="微软雅黑" pitchFamily="34" charset="-122"/>
                <a:ea typeface="微软雅黑" pitchFamily="34" charset="-122"/>
              </a:rPr>
              <a:t>表示自变量分别取</a:t>
            </a:r>
            <a:r>
              <a:rPr lang="en-US" altLang="zh-CN" sz="2200" dirty="0">
                <a:solidFill>
                  <a:srgbClr val="FF0000"/>
                </a:solidFill>
                <a:latin typeface="微软雅黑" pitchFamily="34" charset="-122"/>
                <a:ea typeface="微软雅黑" pitchFamily="34" charset="-122"/>
              </a:rPr>
              <a:t>t(i)</a:t>
            </a:r>
            <a:r>
              <a:rPr lang="zh-CN" altLang="en-US" sz="2200" dirty="0">
                <a:solidFill>
                  <a:srgbClr val="FF0000"/>
                </a:solidFill>
                <a:latin typeface="微软雅黑" pitchFamily="34" charset="-122"/>
                <a:ea typeface="微软雅黑" pitchFamily="34" charset="-122"/>
              </a:rPr>
              <a:t>，</a:t>
            </a:r>
            <a:r>
              <a:rPr lang="en-US" altLang="zh-CN" sz="2200" dirty="0">
                <a:solidFill>
                  <a:srgbClr val="FF0000"/>
                </a:solidFill>
                <a:latin typeface="微软雅黑" pitchFamily="34" charset="-122"/>
                <a:ea typeface="微软雅黑" pitchFamily="34" charset="-122"/>
              </a:rPr>
              <a:t>x(j)</a:t>
            </a:r>
            <a:r>
              <a:rPr lang="zh-CN" altLang="en-US" sz="2200" dirty="0">
                <a:solidFill>
                  <a:srgbClr val="FF0000"/>
                </a:solidFill>
                <a:latin typeface="微软雅黑" pitchFamily="34" charset="-122"/>
                <a:ea typeface="微软雅黑" pitchFamily="34" charset="-122"/>
              </a:rPr>
              <a:t>时 </a:t>
            </a:r>
            <a:r>
              <a:rPr lang="en-US" altLang="zh-CN" sz="2200" dirty="0" err="1">
                <a:solidFill>
                  <a:srgbClr val="FF0000"/>
                </a:solidFill>
                <a:latin typeface="微软雅黑" pitchFamily="34" charset="-122"/>
                <a:ea typeface="微软雅黑" pitchFamily="34" charset="-122"/>
              </a:rPr>
              <a:t>u</a:t>
            </a:r>
            <a:r>
              <a:rPr lang="en-US" altLang="zh-CN" sz="2200" baseline="-25000" dirty="0" err="1">
                <a:solidFill>
                  <a:srgbClr val="FF0000"/>
                </a:solidFill>
                <a:latin typeface="微软雅黑" pitchFamily="34" charset="-122"/>
                <a:ea typeface="微软雅黑" pitchFamily="34" charset="-122"/>
              </a:rPr>
              <a:t>k</a:t>
            </a:r>
            <a:r>
              <a:rPr lang="en-US" altLang="zh-CN" sz="2200" baseline="-25000" dirty="0">
                <a:solidFill>
                  <a:srgbClr val="FF0000"/>
                </a:solidFill>
                <a:latin typeface="微软雅黑" pitchFamily="34" charset="-122"/>
                <a:ea typeface="微软雅黑" pitchFamily="34" charset="-122"/>
              </a:rPr>
              <a:t> </a:t>
            </a:r>
            <a:r>
              <a:rPr lang="zh-CN" altLang="en-US" sz="2200" dirty="0">
                <a:solidFill>
                  <a:srgbClr val="FF0000"/>
                </a:solidFill>
                <a:latin typeface="微软雅黑" pitchFamily="34" charset="-122"/>
                <a:ea typeface="微软雅黑" pitchFamily="34" charset="-122"/>
              </a:rPr>
              <a:t>的值。</a:t>
            </a:r>
          </a:p>
        </p:txBody>
      </p:sp>
    </p:spTree>
    <p:extLst>
      <p:ext uri="{BB962C8B-B14F-4D97-AF65-F5344CB8AC3E}">
        <p14:creationId xmlns:p14="http://schemas.microsoft.com/office/powerpoint/2010/main" val="340115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例4-9</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求解偏微分方程组</a:t>
            </a:r>
            <a:endParaRPr lang="en-US" altLang="en-US" sz="2400" dirty="0">
              <a:solidFill>
                <a:schemeClr val="bg2"/>
              </a:solidFill>
              <a:latin typeface="微软雅黑" pitchFamily="34" charset="-122"/>
              <a:ea typeface="微软雅黑" pitchFamily="34"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510765843"/>
              </p:ext>
            </p:extLst>
          </p:nvPr>
        </p:nvGraphicFramePr>
        <p:xfrm>
          <a:off x="1101726" y="1693864"/>
          <a:ext cx="3465513" cy="3779837"/>
        </p:xfrm>
        <a:graphic>
          <a:graphicData uri="http://schemas.openxmlformats.org/presentationml/2006/ole">
            <mc:AlternateContent xmlns:mc="http://schemas.openxmlformats.org/markup-compatibility/2006">
              <mc:Choice xmlns:v="urn:schemas-microsoft-com:vml" Requires="v">
                <p:oleObj name="Equation" r:id="rId2" imgW="1892160" imgH="2057400" progId="Equation.DSMT4">
                  <p:embed/>
                </p:oleObj>
              </mc:Choice>
              <mc:Fallback>
                <p:oleObj name="Equation" r:id="rId2" imgW="1892160" imgH="2057400" progId="Equation.DSMT4">
                  <p:embed/>
                  <p:pic>
                    <p:nvPicPr>
                      <p:cNvPr id="4" name="对象 3"/>
                      <p:cNvPicPr>
                        <a:picLocks noChangeAspect="1" noChangeArrowheads="1"/>
                      </p:cNvPicPr>
                      <p:nvPr/>
                    </p:nvPicPr>
                    <p:blipFill>
                      <a:blip r:embed="rId3"/>
                      <a:srcRect/>
                      <a:stretch>
                        <a:fillRect/>
                      </a:stretch>
                    </p:blipFill>
                    <p:spPr bwMode="auto">
                      <a:xfrm>
                        <a:off x="1101726" y="1693864"/>
                        <a:ext cx="3465513" cy="37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组合 6"/>
          <p:cNvGrpSpPr/>
          <p:nvPr/>
        </p:nvGrpSpPr>
        <p:grpSpPr>
          <a:xfrm>
            <a:off x="5311624" y="3096052"/>
            <a:ext cx="2716761" cy="723900"/>
            <a:chOff x="4932040" y="925840"/>
            <a:chExt cx="2716761" cy="723900"/>
          </a:xfrm>
        </p:grpSpPr>
        <p:sp>
          <p:nvSpPr>
            <p:cNvPr id="5" name="文本框 3076"/>
            <p:cNvSpPr txBox="1"/>
            <p:nvPr/>
          </p:nvSpPr>
          <p:spPr>
            <a:xfrm>
              <a:off x="4932040" y="987574"/>
              <a:ext cx="1473561"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nSpc>
                  <a:spcPct val="150000"/>
                </a:lnSpc>
                <a:spcBef>
                  <a:spcPct val="50000"/>
                </a:spcBef>
                <a:buClr>
                  <a:srgbClr val="0000FF"/>
                </a:buClr>
              </a:pPr>
              <a:r>
                <a:rPr lang="zh-CN" altLang="en-US" sz="2200" dirty="0">
                  <a:latin typeface="微软雅黑" pitchFamily="34" charset="-122"/>
                  <a:ea typeface="微软雅黑" pitchFamily="34" charset="-122"/>
                </a:rPr>
                <a:t>其中</a:t>
              </a:r>
            </a:p>
          </p:txBody>
        </p:sp>
        <p:graphicFrame>
          <p:nvGraphicFramePr>
            <p:cNvPr id="6" name="对象 5"/>
            <p:cNvGraphicFramePr>
              <a:graphicFrameLocks noChangeAspect="1"/>
            </p:cNvGraphicFramePr>
            <p:nvPr/>
          </p:nvGraphicFramePr>
          <p:xfrm>
            <a:off x="5670776" y="925840"/>
            <a:ext cx="1978025" cy="723900"/>
          </p:xfrm>
          <a:graphic>
            <a:graphicData uri="http://schemas.openxmlformats.org/presentationml/2006/ole">
              <mc:AlternateContent xmlns:mc="http://schemas.openxmlformats.org/markup-compatibility/2006">
                <mc:Choice xmlns:v="urn:schemas-microsoft-com:vml" Requires="v">
                  <p:oleObj name="Equation" r:id="rId4" imgW="1079280" imgH="393480" progId="Equation.DSMT4">
                    <p:embed/>
                  </p:oleObj>
                </mc:Choice>
                <mc:Fallback>
                  <p:oleObj name="Equation" r:id="rId4" imgW="1079280" imgH="393480" progId="Equation.DSMT4">
                    <p:embed/>
                    <p:pic>
                      <p:nvPicPr>
                        <p:cNvPr id="6" name="对象 5"/>
                        <p:cNvPicPr>
                          <a:picLocks noChangeAspect="1" noChangeArrowheads="1"/>
                        </p:cNvPicPr>
                        <p:nvPr/>
                      </p:nvPicPr>
                      <p:blipFill>
                        <a:blip r:embed="rId5"/>
                        <a:srcRect/>
                        <a:stretch>
                          <a:fillRect/>
                        </a:stretch>
                      </p:blipFill>
                      <p:spPr bwMode="auto">
                        <a:xfrm>
                          <a:off x="5670776" y="925840"/>
                          <a:ext cx="1978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日期占位符 1">
            <a:extLst>
              <a:ext uri="{FF2B5EF4-FFF2-40B4-BE49-F238E27FC236}">
                <a16:creationId xmlns:a16="http://schemas.microsoft.com/office/drawing/2014/main" id="{0F824A84-08E5-4329-AEAB-4DD1DAB0D576}"/>
              </a:ext>
            </a:extLst>
          </p:cNvPr>
          <p:cNvSpPr>
            <a:spLocks noGrp="1"/>
          </p:cNvSpPr>
          <p:nvPr>
            <p:ph type="dt" sz="half" idx="2"/>
          </p:nvPr>
        </p:nvSpPr>
        <p:spPr/>
        <p:txBody>
          <a:bodyPr/>
          <a:lstStyle/>
          <a:p>
            <a:pPr>
              <a:defRPr/>
            </a:pPr>
            <a:fld id="{DEC6267E-23FF-4AB7-8148-96CDCE0EBFC2}" type="datetime1">
              <a:rPr kumimoji="0" lang="zh-CN" altLang="en-US" smtClean="0">
                <a:latin typeface="Arial" charset="0"/>
              </a:rPr>
              <a:t>2022/11/23</a:t>
            </a:fld>
            <a:endParaRPr kumimoji="0" lang="en-US" altLang="zh-CN" dirty="0">
              <a:latin typeface="Arial" charset="0"/>
            </a:endParaRPr>
          </a:p>
        </p:txBody>
      </p:sp>
      <p:sp>
        <p:nvSpPr>
          <p:cNvPr id="10" name="页脚占位符 9">
            <a:extLst>
              <a:ext uri="{FF2B5EF4-FFF2-40B4-BE49-F238E27FC236}">
                <a16:creationId xmlns:a16="http://schemas.microsoft.com/office/drawing/2014/main" id="{4574F317-A9E0-4C47-82E5-2594F54A6EA3}"/>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15284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例4-9</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求解偏微分方程组</a:t>
            </a:r>
            <a:endParaRPr lang="en-US" altLang="en-US" sz="2400" dirty="0">
              <a:solidFill>
                <a:schemeClr val="bg2"/>
              </a:solidFill>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990600" y="2084388"/>
          <a:ext cx="4819650" cy="1541462"/>
        </p:xfrm>
        <a:graphic>
          <a:graphicData uri="http://schemas.openxmlformats.org/presentationml/2006/ole">
            <mc:AlternateContent xmlns:mc="http://schemas.openxmlformats.org/markup-compatibility/2006">
              <mc:Choice xmlns:v="urn:schemas-microsoft-com:vml" Requires="v">
                <p:oleObj name="Equation" r:id="rId2" imgW="2628720" imgH="838080" progId="Equation.DSMT4">
                  <p:embed/>
                </p:oleObj>
              </mc:Choice>
              <mc:Fallback>
                <p:oleObj name="Equation" r:id="rId2" imgW="2628720" imgH="838080" progId="Equation.DSMT4">
                  <p:embed/>
                  <p:pic>
                    <p:nvPicPr>
                      <p:cNvPr id="6" name="对象 5"/>
                      <p:cNvPicPr>
                        <a:picLocks noChangeAspect="1" noChangeArrowheads="1"/>
                      </p:cNvPicPr>
                      <p:nvPr/>
                    </p:nvPicPr>
                    <p:blipFill>
                      <a:blip r:embed="rId3"/>
                      <a:srcRect/>
                      <a:stretch>
                        <a:fillRect/>
                      </a:stretch>
                    </p:blipFill>
                    <p:spPr bwMode="auto">
                      <a:xfrm>
                        <a:off x="990600" y="2084388"/>
                        <a:ext cx="4819650"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组合 9"/>
          <p:cNvGrpSpPr/>
          <p:nvPr/>
        </p:nvGrpSpPr>
        <p:grpSpPr>
          <a:xfrm>
            <a:off x="827585" y="3662363"/>
            <a:ext cx="7140079" cy="1543050"/>
            <a:chOff x="539552" y="2805113"/>
            <a:chExt cx="7140079" cy="1543050"/>
          </a:xfrm>
        </p:grpSpPr>
        <p:sp>
          <p:nvSpPr>
            <p:cNvPr id="9" name="文本框 3076"/>
            <p:cNvSpPr txBox="1"/>
            <p:nvPr/>
          </p:nvSpPr>
          <p:spPr>
            <a:xfrm>
              <a:off x="539552" y="3250976"/>
              <a:ext cx="6912768"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nSpc>
                  <a:spcPct val="150000"/>
                </a:lnSpc>
                <a:spcBef>
                  <a:spcPct val="50000"/>
                </a:spcBef>
                <a:buClr>
                  <a:srgbClr val="0000FF"/>
                </a:buClr>
              </a:pPr>
              <a:r>
                <a:rPr lang="zh-CN" altLang="en-US" sz="2200" dirty="0">
                  <a:latin typeface="微软雅黑" pitchFamily="34" charset="-122"/>
                  <a:ea typeface="微软雅黑" pitchFamily="34" charset="-122"/>
                </a:rPr>
                <a:t>显然</a:t>
              </a:r>
            </a:p>
          </p:txBody>
        </p:sp>
        <p:graphicFrame>
          <p:nvGraphicFramePr>
            <p:cNvPr id="8" name="对象 7"/>
            <p:cNvGraphicFramePr>
              <a:graphicFrameLocks noChangeAspect="1"/>
            </p:cNvGraphicFramePr>
            <p:nvPr/>
          </p:nvGraphicFramePr>
          <p:xfrm>
            <a:off x="1255018" y="2805113"/>
            <a:ext cx="6424613" cy="1543050"/>
          </p:xfrm>
          <a:graphic>
            <a:graphicData uri="http://schemas.openxmlformats.org/presentationml/2006/ole">
              <mc:AlternateContent xmlns:mc="http://schemas.openxmlformats.org/markup-compatibility/2006">
                <mc:Choice xmlns:v="urn:schemas-microsoft-com:vml" Requires="v">
                  <p:oleObj name="Equation" r:id="rId4" imgW="3504960" imgH="838080" progId="Equation.DSMT4">
                    <p:embed/>
                  </p:oleObj>
                </mc:Choice>
                <mc:Fallback>
                  <p:oleObj name="Equation" r:id="rId4" imgW="3504960" imgH="838080" progId="Equation.DSMT4">
                    <p:embed/>
                    <p:pic>
                      <p:nvPicPr>
                        <p:cNvPr id="8" name="对象 7"/>
                        <p:cNvPicPr>
                          <a:picLocks noChangeAspect="1" noChangeArrowheads="1"/>
                        </p:cNvPicPr>
                        <p:nvPr/>
                      </p:nvPicPr>
                      <p:blipFill>
                        <a:blip r:embed="rId5"/>
                        <a:srcRect/>
                        <a:stretch>
                          <a:fillRect/>
                        </a:stretch>
                      </p:blipFill>
                      <p:spPr bwMode="auto">
                        <a:xfrm>
                          <a:off x="1255018" y="2805113"/>
                          <a:ext cx="64246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将方程组化为标准形式</a:t>
            </a:r>
          </a:p>
        </p:txBody>
      </p:sp>
      <p:sp>
        <p:nvSpPr>
          <p:cNvPr id="2" name="日期占位符 1">
            <a:extLst>
              <a:ext uri="{FF2B5EF4-FFF2-40B4-BE49-F238E27FC236}">
                <a16:creationId xmlns:a16="http://schemas.microsoft.com/office/drawing/2014/main" id="{6AD7CB8F-DBA6-4796-B768-9946D9A2C4F0}"/>
              </a:ext>
            </a:extLst>
          </p:cNvPr>
          <p:cNvSpPr>
            <a:spLocks noGrp="1"/>
          </p:cNvSpPr>
          <p:nvPr>
            <p:ph type="dt" sz="half" idx="2"/>
          </p:nvPr>
        </p:nvSpPr>
        <p:spPr/>
        <p:txBody>
          <a:bodyPr/>
          <a:lstStyle/>
          <a:p>
            <a:pPr>
              <a:defRPr/>
            </a:pPr>
            <a:fld id="{8113BDF1-164F-422E-BF05-9C6DDCB10388}"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FB3F0C3E-6CC9-4452-B6C4-EF2579B6C88C}"/>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10699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例4-9</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求解偏微分方程组</a:t>
            </a:r>
            <a:endParaRPr lang="en-US" altLang="en-US" sz="2400" dirty="0">
              <a:solidFill>
                <a:schemeClr val="bg2"/>
              </a:solidFill>
              <a:latin typeface="微软雅黑" pitchFamily="34" charset="-122"/>
              <a:ea typeface="微软雅黑" pitchFamily="34" charset="-122"/>
            </a:endParaRP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编写微分方程的描述函数</a:t>
            </a:r>
            <a:r>
              <a:rPr lang="en-US" altLang="zh-CN" sz="2200" dirty="0">
                <a:latin typeface="微软雅黑" pitchFamily="34" charset="-122"/>
                <a:ea typeface="微软雅黑" pitchFamily="34" charset="-122"/>
              </a:rPr>
              <a:t>pdefun</a:t>
            </a:r>
            <a:endParaRPr lang="zh-CN" altLang="en-US" sz="2200" dirty="0">
              <a:latin typeface="微软雅黑" pitchFamily="34" charset="-122"/>
              <a:ea typeface="微软雅黑" pitchFamily="34" charset="-122"/>
            </a:endParaRPr>
          </a:p>
        </p:txBody>
      </p:sp>
      <p:sp>
        <p:nvSpPr>
          <p:cNvPr id="12" name="Rectangle 7"/>
          <p:cNvSpPr>
            <a:spLocks noChangeArrowheads="1"/>
          </p:cNvSpPr>
          <p:nvPr/>
        </p:nvSpPr>
        <p:spPr bwMode="auto">
          <a:xfrm>
            <a:off x="860644" y="2060848"/>
            <a:ext cx="7455772" cy="264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2000" dirty="0">
                <a:latin typeface="微软雅黑" pitchFamily="34" charset="-122"/>
                <a:ea typeface="微软雅黑" pitchFamily="34" charset="-122"/>
              </a:rPr>
              <a:t>function [</a:t>
            </a:r>
            <a:r>
              <a:rPr lang="en-US" altLang="en-US" sz="2000" dirty="0" err="1">
                <a:latin typeface="微软雅黑" pitchFamily="34" charset="-122"/>
                <a:ea typeface="微软雅黑" pitchFamily="34" charset="-122"/>
              </a:rPr>
              <a:t>c,f,s</a:t>
            </a:r>
            <a:r>
              <a:rPr lang="en-US" altLang="en-US" sz="2000" dirty="0">
                <a:latin typeface="微软雅黑" pitchFamily="34" charset="-122"/>
                <a:ea typeface="微软雅黑" pitchFamily="34" charset="-122"/>
              </a:rPr>
              <a:t>] = pdefun(</a:t>
            </a:r>
            <a:r>
              <a:rPr lang="en-US" altLang="en-US" sz="2000" dirty="0" err="1">
                <a:latin typeface="微软雅黑" pitchFamily="34" charset="-122"/>
                <a:ea typeface="微软雅黑" pitchFamily="34" charset="-122"/>
              </a:rPr>
              <a:t>x,t,u,du</a:t>
            </a:r>
            <a:r>
              <a:rPr lang="en-US" altLang="en-US" sz="2000" dirty="0">
                <a:latin typeface="微软雅黑" pitchFamily="34" charset="-122"/>
                <a:ea typeface="微软雅黑" pitchFamily="34" charset="-122"/>
              </a:rPr>
              <a:t>)</a:t>
            </a:r>
          </a:p>
          <a:p>
            <a:pPr>
              <a:lnSpc>
                <a:spcPct val="120000"/>
              </a:lnSpc>
            </a:pPr>
            <a:r>
              <a:rPr lang="es-ES" altLang="en-US" sz="2000" dirty="0">
                <a:latin typeface="微软雅黑" pitchFamily="34" charset="-122"/>
                <a:ea typeface="微软雅黑" pitchFamily="34" charset="-122"/>
              </a:rPr>
              <a:t>c = [1;1];</a:t>
            </a:r>
          </a:p>
          <a:p>
            <a:pPr>
              <a:lnSpc>
                <a:spcPct val="120000"/>
              </a:lnSpc>
            </a:pPr>
            <a:r>
              <a:rPr lang="es-ES" altLang="en-US" sz="2000" dirty="0">
                <a:latin typeface="微软雅黑" pitchFamily="34" charset="-122"/>
                <a:ea typeface="微软雅黑" pitchFamily="34" charset="-122"/>
              </a:rPr>
              <a:t>f = [1/80;1/91].*du;</a:t>
            </a:r>
          </a:p>
          <a:p>
            <a:pPr>
              <a:lnSpc>
                <a:spcPct val="120000"/>
              </a:lnSpc>
            </a:pPr>
            <a:r>
              <a:rPr lang="es-ES" altLang="en-US" sz="2000" dirty="0">
                <a:latin typeface="微软雅黑" pitchFamily="34" charset="-122"/>
                <a:ea typeface="微软雅黑" pitchFamily="34" charset="-122"/>
              </a:rPr>
              <a:t>y = u(1) - u(2);</a:t>
            </a:r>
          </a:p>
          <a:p>
            <a:pPr>
              <a:lnSpc>
                <a:spcPct val="120000"/>
              </a:lnSpc>
            </a:pPr>
            <a:r>
              <a:rPr lang="es-ES" altLang="en-US" sz="2000" dirty="0">
                <a:latin typeface="微软雅黑" pitchFamily="34" charset="-122"/>
                <a:ea typeface="微软雅黑" pitchFamily="34" charset="-122"/>
              </a:rPr>
              <a:t>F = exp(y)-exp(-y);</a:t>
            </a:r>
          </a:p>
          <a:p>
            <a:pPr>
              <a:lnSpc>
                <a:spcPct val="120000"/>
              </a:lnSpc>
            </a:pPr>
            <a:r>
              <a:rPr lang="es-ES" altLang="en-US" sz="2000" dirty="0">
                <a:latin typeface="微软雅黑" pitchFamily="34" charset="-122"/>
                <a:ea typeface="微软雅黑" pitchFamily="34" charset="-122"/>
              </a:rPr>
              <a:t>s = [-F; F]; </a:t>
            </a:r>
          </a:p>
          <a:p>
            <a:pPr>
              <a:lnSpc>
                <a:spcPct val="120000"/>
              </a:lnSpc>
            </a:pPr>
            <a:r>
              <a:rPr lang="en-US" altLang="zh-CN" sz="2000" dirty="0">
                <a:latin typeface="微软雅黑" pitchFamily="34" charset="-122"/>
                <a:ea typeface="微软雅黑" pitchFamily="34" charset="-122"/>
              </a:rPr>
              <a:t>end</a:t>
            </a:r>
            <a:endParaRPr lang="en-US" altLang="en-US" sz="20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3B6D91D5-BDF9-41CD-B646-435ED334E4A9}"/>
              </a:ext>
            </a:extLst>
          </p:cNvPr>
          <p:cNvSpPr>
            <a:spLocks noGrp="1"/>
          </p:cNvSpPr>
          <p:nvPr>
            <p:ph type="dt" sz="half" idx="2"/>
          </p:nvPr>
        </p:nvSpPr>
        <p:spPr/>
        <p:txBody>
          <a:bodyPr/>
          <a:lstStyle/>
          <a:p>
            <a:pPr>
              <a:defRPr/>
            </a:pPr>
            <a:fld id="{64C5F9D2-A373-4874-B8DA-C9C4BAD0595B}"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31D89F76-D61C-4216-8E67-C681FA8A5C3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37408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例4-9</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求解偏微分方程组</a:t>
            </a:r>
            <a:endParaRPr lang="en-US" altLang="en-US" sz="2400" dirty="0">
              <a:solidFill>
                <a:schemeClr val="bg2"/>
              </a:solidFill>
              <a:latin typeface="微软雅黑" pitchFamily="34" charset="-122"/>
              <a:ea typeface="微软雅黑" pitchFamily="34" charset="-122"/>
            </a:endParaRP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编写初值条件描述函数</a:t>
            </a:r>
            <a:r>
              <a:rPr lang="en-US" altLang="zh-CN" sz="2200" dirty="0" err="1">
                <a:latin typeface="微软雅黑" pitchFamily="34" charset="-122"/>
                <a:ea typeface="微软雅黑" pitchFamily="34" charset="-122"/>
              </a:rPr>
              <a:t>pdeic</a:t>
            </a:r>
            <a:endParaRPr lang="zh-CN" altLang="en-US" sz="2200" dirty="0">
              <a:latin typeface="微软雅黑" pitchFamily="34" charset="-122"/>
              <a:ea typeface="微软雅黑" pitchFamily="34" charset="-122"/>
            </a:endParaRPr>
          </a:p>
        </p:txBody>
      </p:sp>
      <p:sp>
        <p:nvSpPr>
          <p:cNvPr id="12" name="Rectangle 7"/>
          <p:cNvSpPr>
            <a:spLocks noChangeArrowheads="1"/>
          </p:cNvSpPr>
          <p:nvPr/>
        </p:nvSpPr>
        <p:spPr bwMode="auto">
          <a:xfrm>
            <a:off x="860644" y="2908034"/>
            <a:ext cx="7455772" cy="11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nl-NL" altLang="en-US" sz="2000" dirty="0">
                <a:latin typeface="微软雅黑" pitchFamily="34" charset="-122"/>
                <a:ea typeface="微软雅黑" pitchFamily="34" charset="-122"/>
              </a:rPr>
              <a:t>function u0 = pdeic(x)</a:t>
            </a:r>
          </a:p>
          <a:p>
            <a:pPr>
              <a:lnSpc>
                <a:spcPct val="120000"/>
              </a:lnSpc>
            </a:pPr>
            <a:r>
              <a:rPr lang="nl-NL" altLang="en-US" sz="2000" dirty="0">
                <a:latin typeface="微软雅黑" pitchFamily="34" charset="-122"/>
                <a:ea typeface="微软雅黑" pitchFamily="34" charset="-122"/>
              </a:rPr>
              <a:t>u0 = [1; 0];</a:t>
            </a:r>
          </a:p>
          <a:p>
            <a:pPr>
              <a:lnSpc>
                <a:spcPct val="120000"/>
              </a:lnSpc>
            </a:pPr>
            <a:r>
              <a:rPr lang="en-US" altLang="zh-CN" sz="2000" dirty="0">
                <a:latin typeface="微软雅黑" pitchFamily="34" charset="-122"/>
                <a:ea typeface="微软雅黑" pitchFamily="34" charset="-122"/>
              </a:rPr>
              <a:t>end</a:t>
            </a:r>
            <a:endParaRPr lang="en-US" altLang="en-US" sz="20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3B6D91D5-BDF9-41CD-B646-435ED334E4A9}"/>
              </a:ext>
            </a:extLst>
          </p:cNvPr>
          <p:cNvSpPr>
            <a:spLocks noGrp="1"/>
          </p:cNvSpPr>
          <p:nvPr>
            <p:ph type="dt" sz="half" idx="2"/>
          </p:nvPr>
        </p:nvSpPr>
        <p:spPr/>
        <p:txBody>
          <a:bodyPr/>
          <a:lstStyle/>
          <a:p>
            <a:pPr>
              <a:defRPr/>
            </a:pPr>
            <a:fld id="{F8FF786A-5306-4D86-A645-BE85B4F9DBDB}"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31D89F76-D61C-4216-8E67-C681FA8A5C3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graphicFrame>
        <p:nvGraphicFramePr>
          <p:cNvPr id="7" name="对象 6">
            <a:extLst>
              <a:ext uri="{FF2B5EF4-FFF2-40B4-BE49-F238E27FC236}">
                <a16:creationId xmlns:a16="http://schemas.microsoft.com/office/drawing/2014/main" id="{D488D119-C4D1-462B-9991-0181ED4FD9AA}"/>
              </a:ext>
            </a:extLst>
          </p:cNvPr>
          <p:cNvGraphicFramePr>
            <a:graphicFrameLocks noChangeAspect="1"/>
          </p:cNvGraphicFramePr>
          <p:nvPr>
            <p:extLst>
              <p:ext uri="{D42A27DB-BD31-4B8C-83A1-F6EECF244321}">
                <p14:modId xmlns:p14="http://schemas.microsoft.com/office/powerpoint/2010/main" val="1480982594"/>
              </p:ext>
            </p:extLst>
          </p:nvPr>
        </p:nvGraphicFramePr>
        <p:xfrm>
          <a:off x="946441" y="2125476"/>
          <a:ext cx="3303588" cy="466725"/>
        </p:xfrm>
        <a:graphic>
          <a:graphicData uri="http://schemas.openxmlformats.org/presentationml/2006/ole">
            <mc:AlternateContent xmlns:mc="http://schemas.openxmlformats.org/markup-compatibility/2006">
              <mc:Choice xmlns:v="urn:schemas-microsoft-com:vml" Requires="v">
                <p:oleObj name="Equation" r:id="rId2" imgW="1803240" imgH="253800" progId="Equation.DSMT4">
                  <p:embed/>
                </p:oleObj>
              </mc:Choice>
              <mc:Fallback>
                <p:oleObj name="Equation" r:id="rId2" imgW="1803240" imgH="253800" progId="Equation.DSMT4">
                  <p:embed/>
                  <p:pic>
                    <p:nvPicPr>
                      <p:cNvPr id="4" name="对象 3"/>
                      <p:cNvPicPr>
                        <a:picLocks noChangeAspect="1" noChangeArrowheads="1"/>
                      </p:cNvPicPr>
                      <p:nvPr/>
                    </p:nvPicPr>
                    <p:blipFill>
                      <a:blip r:embed="rId3"/>
                      <a:srcRect/>
                      <a:stretch>
                        <a:fillRect/>
                      </a:stretch>
                    </p:blipFill>
                    <p:spPr bwMode="auto">
                      <a:xfrm>
                        <a:off x="946441" y="2125476"/>
                        <a:ext cx="330358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653620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例4-9</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求解偏微分方程组</a:t>
            </a:r>
            <a:endParaRPr lang="en-US" altLang="en-US" sz="2400" dirty="0">
              <a:solidFill>
                <a:schemeClr val="bg2"/>
              </a:solidFill>
              <a:latin typeface="微软雅黑" pitchFamily="34" charset="-122"/>
              <a:ea typeface="微软雅黑" pitchFamily="34" charset="-122"/>
            </a:endParaRPr>
          </a:p>
        </p:txBody>
      </p:sp>
      <p:sp>
        <p:nvSpPr>
          <p:cNvPr id="13"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将边值条件化为标准形式</a:t>
            </a:r>
          </a:p>
        </p:txBody>
      </p:sp>
      <p:graphicFrame>
        <p:nvGraphicFramePr>
          <p:cNvPr id="4" name="对象 3"/>
          <p:cNvGraphicFramePr>
            <a:graphicFrameLocks noChangeAspect="1"/>
          </p:cNvGraphicFramePr>
          <p:nvPr/>
        </p:nvGraphicFramePr>
        <p:xfrm>
          <a:off x="1065214" y="1989138"/>
          <a:ext cx="5883275" cy="723900"/>
        </p:xfrm>
        <a:graphic>
          <a:graphicData uri="http://schemas.openxmlformats.org/presentationml/2006/ole">
            <mc:AlternateContent xmlns:mc="http://schemas.openxmlformats.org/markup-compatibility/2006">
              <mc:Choice xmlns:v="urn:schemas-microsoft-com:vml" Requires="v">
                <p:oleObj name="Equation" r:id="rId2" imgW="3213000" imgH="393480" progId="Equation.DSMT4">
                  <p:embed/>
                </p:oleObj>
              </mc:Choice>
              <mc:Fallback>
                <p:oleObj name="Equation" r:id="rId2" imgW="3213000" imgH="393480" progId="Equation.DSMT4">
                  <p:embed/>
                  <p:pic>
                    <p:nvPicPr>
                      <p:cNvPr id="4" name="对象 3"/>
                      <p:cNvPicPr>
                        <a:picLocks noChangeAspect="1" noChangeArrowheads="1"/>
                      </p:cNvPicPr>
                      <p:nvPr/>
                    </p:nvPicPr>
                    <p:blipFill>
                      <a:blip r:embed="rId3"/>
                      <a:srcRect/>
                      <a:stretch>
                        <a:fillRect/>
                      </a:stretch>
                    </p:blipFill>
                    <p:spPr bwMode="auto">
                      <a:xfrm>
                        <a:off x="1065214" y="1989138"/>
                        <a:ext cx="58832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900113" y="2805113"/>
          <a:ext cx="4157662" cy="2711450"/>
        </p:xfrm>
        <a:graphic>
          <a:graphicData uri="http://schemas.openxmlformats.org/presentationml/2006/ole">
            <mc:AlternateContent xmlns:mc="http://schemas.openxmlformats.org/markup-compatibility/2006">
              <mc:Choice xmlns:v="urn:schemas-microsoft-com:vml" Requires="v">
                <p:oleObj name="Equation" r:id="rId4" imgW="2616120" imgH="1701720" progId="Equation.DSMT4">
                  <p:embed/>
                </p:oleObj>
              </mc:Choice>
              <mc:Fallback>
                <p:oleObj name="Equation" r:id="rId4" imgW="2616120" imgH="1701720" progId="Equation.DSMT4">
                  <p:embed/>
                  <p:pic>
                    <p:nvPicPr>
                      <p:cNvPr id="5" name="对象 4"/>
                      <p:cNvPicPr>
                        <a:picLocks noChangeAspect="1" noChangeArrowheads="1"/>
                      </p:cNvPicPr>
                      <p:nvPr/>
                    </p:nvPicPr>
                    <p:blipFill>
                      <a:blip r:embed="rId5"/>
                      <a:srcRect/>
                      <a:stretch>
                        <a:fillRect/>
                      </a:stretch>
                    </p:blipFill>
                    <p:spPr bwMode="auto">
                      <a:xfrm>
                        <a:off x="900113" y="2805113"/>
                        <a:ext cx="4157662" cy="2711450"/>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D5E2D8AC-DA6A-41F3-AF59-C03A9FDF0913}"/>
              </a:ext>
            </a:extLst>
          </p:cNvPr>
          <p:cNvSpPr>
            <a:spLocks noGrp="1"/>
          </p:cNvSpPr>
          <p:nvPr>
            <p:ph type="dt" sz="half" idx="2"/>
          </p:nvPr>
        </p:nvSpPr>
        <p:spPr/>
        <p:txBody>
          <a:bodyPr/>
          <a:lstStyle/>
          <a:p>
            <a:pPr>
              <a:defRPr/>
            </a:pPr>
            <a:fld id="{B7F86DDA-F84B-40E1-BDEA-DAFC48987A0E}"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0BF31D2F-5124-4BE4-9C6A-9FC422D0B8D0}"/>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96285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例4-9</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求解偏微分方程组</a:t>
            </a:r>
            <a:endParaRPr lang="en-US" altLang="en-US" sz="2400" dirty="0">
              <a:solidFill>
                <a:schemeClr val="bg2"/>
              </a:solidFill>
              <a:latin typeface="微软雅黑" pitchFamily="34" charset="-122"/>
              <a:ea typeface="微软雅黑" pitchFamily="34" charset="-122"/>
            </a:endParaRP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编写边值条件描述函数</a:t>
            </a:r>
            <a:r>
              <a:rPr lang="en-US" altLang="zh-CN" sz="2200" dirty="0" err="1">
                <a:latin typeface="微软雅黑" pitchFamily="34" charset="-122"/>
                <a:ea typeface="微软雅黑" pitchFamily="34" charset="-122"/>
              </a:rPr>
              <a:t>pdebc</a:t>
            </a:r>
            <a:endParaRPr lang="zh-CN" altLang="en-US" sz="2200" dirty="0">
              <a:latin typeface="微软雅黑" pitchFamily="34" charset="-122"/>
              <a:ea typeface="微软雅黑" pitchFamily="34" charset="-122"/>
            </a:endParaRPr>
          </a:p>
        </p:txBody>
      </p:sp>
      <p:sp>
        <p:nvSpPr>
          <p:cNvPr id="12" name="Rectangle 7"/>
          <p:cNvSpPr>
            <a:spLocks noChangeArrowheads="1"/>
          </p:cNvSpPr>
          <p:nvPr/>
        </p:nvSpPr>
        <p:spPr bwMode="auto">
          <a:xfrm>
            <a:off x="860644" y="2060848"/>
            <a:ext cx="7455772" cy="190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2000" dirty="0">
                <a:latin typeface="微软雅黑" pitchFamily="34" charset="-122"/>
                <a:ea typeface="微软雅黑" pitchFamily="34" charset="-122"/>
              </a:rPr>
              <a:t>function [</a:t>
            </a:r>
            <a:r>
              <a:rPr lang="en-US" altLang="en-US" sz="2000" dirty="0" err="1">
                <a:latin typeface="微软雅黑" pitchFamily="34" charset="-122"/>
                <a:ea typeface="微软雅黑" pitchFamily="34" charset="-122"/>
              </a:rPr>
              <a:t>pa,qa,pb,qb</a:t>
            </a:r>
            <a:r>
              <a:rPr lang="en-US" altLang="en-US" sz="2000" dirty="0">
                <a:latin typeface="微软雅黑" pitchFamily="34" charset="-122"/>
                <a:ea typeface="微软雅黑" pitchFamily="34" charset="-122"/>
              </a:rPr>
              <a:t>] = </a:t>
            </a:r>
            <a:r>
              <a:rPr lang="en-US" altLang="en-US" sz="2000" dirty="0" err="1">
                <a:latin typeface="微软雅黑" pitchFamily="34" charset="-122"/>
                <a:ea typeface="微软雅黑" pitchFamily="34" charset="-122"/>
              </a:rPr>
              <a:t>pdebc</a:t>
            </a:r>
            <a:r>
              <a:rPr lang="en-US" altLang="en-US" sz="2000" dirty="0">
                <a:latin typeface="微软雅黑" pitchFamily="34" charset="-122"/>
                <a:ea typeface="微软雅黑" pitchFamily="34" charset="-122"/>
              </a:rPr>
              <a:t>(</a:t>
            </a:r>
            <a:r>
              <a:rPr lang="en-US" altLang="en-US" sz="2000" dirty="0" err="1">
                <a:latin typeface="微软雅黑" pitchFamily="34" charset="-122"/>
                <a:ea typeface="微软雅黑" pitchFamily="34" charset="-122"/>
              </a:rPr>
              <a:t>xa,ua,xb,ub,t</a:t>
            </a:r>
            <a:r>
              <a:rPr lang="en-US" altLang="en-US" sz="2000" dirty="0">
                <a:latin typeface="微软雅黑" pitchFamily="34" charset="-122"/>
                <a:ea typeface="微软雅黑" pitchFamily="34" charset="-122"/>
              </a:rPr>
              <a:t>)</a:t>
            </a:r>
          </a:p>
          <a:p>
            <a:pPr>
              <a:lnSpc>
                <a:spcPct val="120000"/>
              </a:lnSpc>
            </a:pPr>
            <a:r>
              <a:rPr lang="en-US" altLang="en-US" sz="2000" dirty="0">
                <a:latin typeface="微软雅黑" pitchFamily="34" charset="-122"/>
                <a:ea typeface="微软雅黑" pitchFamily="34" charset="-122"/>
              </a:rPr>
              <a:t>pa = [0;ua(2)];</a:t>
            </a:r>
          </a:p>
          <a:p>
            <a:pPr>
              <a:lnSpc>
                <a:spcPct val="120000"/>
              </a:lnSpc>
            </a:pPr>
            <a:r>
              <a:rPr lang="en-US" altLang="en-US" sz="2000" dirty="0" err="1">
                <a:latin typeface="微软雅黑" pitchFamily="34" charset="-122"/>
                <a:ea typeface="微软雅黑" pitchFamily="34" charset="-122"/>
              </a:rPr>
              <a:t>qa</a:t>
            </a:r>
            <a:r>
              <a:rPr lang="en-US" altLang="en-US" sz="2000" dirty="0">
                <a:latin typeface="微软雅黑" pitchFamily="34" charset="-122"/>
                <a:ea typeface="微软雅黑" pitchFamily="34" charset="-122"/>
              </a:rPr>
              <a:t> = [1;0];</a:t>
            </a:r>
          </a:p>
          <a:p>
            <a:pPr>
              <a:lnSpc>
                <a:spcPct val="120000"/>
              </a:lnSpc>
            </a:pPr>
            <a:r>
              <a:rPr lang="en-US" altLang="en-US" sz="2000" dirty="0" err="1">
                <a:latin typeface="微软雅黑" pitchFamily="34" charset="-122"/>
                <a:ea typeface="微软雅黑" pitchFamily="34" charset="-122"/>
              </a:rPr>
              <a:t>pb</a:t>
            </a:r>
            <a:r>
              <a:rPr lang="en-US" altLang="en-US" sz="2000" dirty="0">
                <a:latin typeface="微软雅黑" pitchFamily="34" charset="-122"/>
                <a:ea typeface="微软雅黑" pitchFamily="34" charset="-122"/>
              </a:rPr>
              <a:t> = [</a:t>
            </a:r>
            <a:r>
              <a:rPr lang="en-US" altLang="en-US" sz="2000" dirty="0" err="1">
                <a:latin typeface="微软雅黑" pitchFamily="34" charset="-122"/>
                <a:ea typeface="微软雅黑" pitchFamily="34" charset="-122"/>
              </a:rPr>
              <a:t>ub</a:t>
            </a:r>
            <a:r>
              <a:rPr lang="en-US" altLang="en-US" sz="2000" dirty="0">
                <a:latin typeface="微软雅黑" pitchFamily="34" charset="-122"/>
                <a:ea typeface="微软雅黑" pitchFamily="34" charset="-122"/>
              </a:rPr>
              <a:t>(1)-1;0];</a:t>
            </a:r>
          </a:p>
          <a:p>
            <a:pPr>
              <a:lnSpc>
                <a:spcPct val="120000"/>
              </a:lnSpc>
            </a:pPr>
            <a:r>
              <a:rPr lang="en-US" altLang="en-US" sz="2000" dirty="0" err="1">
                <a:latin typeface="微软雅黑" pitchFamily="34" charset="-122"/>
                <a:ea typeface="微软雅黑" pitchFamily="34" charset="-122"/>
              </a:rPr>
              <a:t>qb</a:t>
            </a:r>
            <a:r>
              <a:rPr lang="en-US" altLang="en-US" sz="2000" dirty="0">
                <a:latin typeface="微软雅黑" pitchFamily="34" charset="-122"/>
                <a:ea typeface="微软雅黑" pitchFamily="34" charset="-122"/>
              </a:rPr>
              <a:t> = [0;1];</a:t>
            </a:r>
          </a:p>
        </p:txBody>
      </p:sp>
      <p:sp>
        <p:nvSpPr>
          <p:cNvPr id="2" name="日期占位符 1">
            <a:extLst>
              <a:ext uri="{FF2B5EF4-FFF2-40B4-BE49-F238E27FC236}">
                <a16:creationId xmlns:a16="http://schemas.microsoft.com/office/drawing/2014/main" id="{25B42F75-2B3C-456A-8411-C9FDD29FD2C9}"/>
              </a:ext>
            </a:extLst>
          </p:cNvPr>
          <p:cNvSpPr>
            <a:spLocks noGrp="1"/>
          </p:cNvSpPr>
          <p:nvPr>
            <p:ph type="dt" sz="half" idx="2"/>
          </p:nvPr>
        </p:nvSpPr>
        <p:spPr/>
        <p:txBody>
          <a:bodyPr/>
          <a:lstStyle/>
          <a:p>
            <a:pPr>
              <a:defRPr/>
            </a:pPr>
            <a:fld id="{9D4E5F75-7C72-45E6-84BD-7FC3E02B84CC}"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46BB6B70-64CE-463A-BB51-A059609744A0}"/>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71965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例4-9</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求解偏微分方程组</a:t>
            </a:r>
            <a:endParaRPr lang="en-US" altLang="en-US" sz="2400" dirty="0">
              <a:solidFill>
                <a:schemeClr val="bg2"/>
              </a:solidFill>
              <a:latin typeface="微软雅黑" pitchFamily="34" charset="-122"/>
              <a:ea typeface="微软雅黑" pitchFamily="34" charset="-122"/>
            </a:endParaRP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方程求解与可视化</a:t>
            </a:r>
          </a:p>
        </p:txBody>
      </p:sp>
      <p:sp>
        <p:nvSpPr>
          <p:cNvPr id="12" name="Rectangle 7"/>
          <p:cNvSpPr>
            <a:spLocks noChangeArrowheads="1"/>
          </p:cNvSpPr>
          <p:nvPr/>
        </p:nvSpPr>
        <p:spPr bwMode="auto">
          <a:xfrm>
            <a:off x="932652" y="2023330"/>
            <a:ext cx="7455772" cy="44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2000" dirty="0">
                <a:latin typeface="微软雅黑" pitchFamily="34" charset="-122"/>
                <a:ea typeface="微软雅黑" pitchFamily="34" charset="-122"/>
              </a:rPr>
              <a:t>&gt;&gt; m = 0;</a:t>
            </a:r>
          </a:p>
          <a:p>
            <a:pPr>
              <a:lnSpc>
                <a:spcPct val="120000"/>
              </a:lnSpc>
            </a:pPr>
            <a:r>
              <a:rPr lang="en-US" altLang="en-US" sz="2000" dirty="0">
                <a:latin typeface="微软雅黑" pitchFamily="34" charset="-122"/>
                <a:ea typeface="微软雅黑" pitchFamily="34" charset="-122"/>
              </a:rPr>
              <a:t>&gt;&gt; x = </a:t>
            </a:r>
            <a:r>
              <a:rPr lang="en-US" altLang="en-US" sz="2000" dirty="0" err="1">
                <a:latin typeface="微软雅黑" pitchFamily="34" charset="-122"/>
                <a:ea typeface="微软雅黑" pitchFamily="34" charset="-122"/>
              </a:rPr>
              <a:t>linspace</a:t>
            </a:r>
            <a:r>
              <a:rPr lang="en-US" altLang="en-US" sz="2000" dirty="0">
                <a:latin typeface="微软雅黑" pitchFamily="34" charset="-122"/>
                <a:ea typeface="微软雅黑" pitchFamily="34" charset="-122"/>
              </a:rPr>
              <a:t>(0,1,30);</a:t>
            </a:r>
          </a:p>
          <a:p>
            <a:pPr>
              <a:lnSpc>
                <a:spcPct val="120000"/>
              </a:lnSpc>
            </a:pPr>
            <a:r>
              <a:rPr lang="en-US" altLang="en-US" sz="2000" dirty="0">
                <a:latin typeface="微软雅黑" pitchFamily="34" charset="-122"/>
                <a:ea typeface="微软雅黑" pitchFamily="34" charset="-122"/>
              </a:rPr>
              <a:t>&gt;&gt; t = </a:t>
            </a:r>
            <a:r>
              <a:rPr lang="en-US" altLang="en-US" sz="2000" dirty="0" err="1">
                <a:latin typeface="微软雅黑" pitchFamily="34" charset="-122"/>
                <a:ea typeface="微软雅黑" pitchFamily="34" charset="-122"/>
              </a:rPr>
              <a:t>linspace</a:t>
            </a:r>
            <a:r>
              <a:rPr lang="en-US" altLang="en-US" sz="2000" dirty="0">
                <a:latin typeface="微软雅黑" pitchFamily="34" charset="-122"/>
                <a:ea typeface="微软雅黑" pitchFamily="34" charset="-122"/>
              </a:rPr>
              <a:t>(0,2,30);</a:t>
            </a:r>
          </a:p>
          <a:p>
            <a:pPr>
              <a:lnSpc>
                <a:spcPct val="120000"/>
              </a:lnSpc>
            </a:pPr>
            <a:r>
              <a:rPr lang="en-US" altLang="en-US" sz="2000" dirty="0">
                <a:latin typeface="微软雅黑" pitchFamily="34" charset="-122"/>
                <a:ea typeface="微软雅黑" pitchFamily="34" charset="-122"/>
              </a:rPr>
              <a:t>&gt;&gt; sol = </a:t>
            </a:r>
            <a:r>
              <a:rPr lang="en-US" altLang="en-US" sz="2000" dirty="0" err="1">
                <a:latin typeface="微软雅黑" pitchFamily="34" charset="-122"/>
                <a:ea typeface="微软雅黑" pitchFamily="34" charset="-122"/>
              </a:rPr>
              <a:t>pdepe</a:t>
            </a:r>
            <a:r>
              <a:rPr lang="en-US" altLang="en-US" sz="2000" dirty="0">
                <a:latin typeface="微软雅黑" pitchFamily="34" charset="-122"/>
                <a:ea typeface="微软雅黑" pitchFamily="34" charset="-122"/>
              </a:rPr>
              <a:t>(m,@pdefun,@</a:t>
            </a:r>
            <a:r>
              <a:rPr lang="en-US" altLang="en-US" sz="2000" dirty="0" err="1">
                <a:latin typeface="微软雅黑" pitchFamily="34" charset="-122"/>
                <a:ea typeface="微软雅黑" pitchFamily="34" charset="-122"/>
              </a:rPr>
              <a:t>pdeic</a:t>
            </a:r>
            <a:r>
              <a:rPr lang="en-US" altLang="en-US" sz="2000" dirty="0">
                <a:latin typeface="微软雅黑" pitchFamily="34" charset="-122"/>
                <a:ea typeface="微软雅黑" pitchFamily="34" charset="-122"/>
              </a:rPr>
              <a:t>,@</a:t>
            </a:r>
            <a:r>
              <a:rPr lang="en-US" altLang="en-US" sz="2000" dirty="0" err="1">
                <a:latin typeface="微软雅黑" pitchFamily="34" charset="-122"/>
                <a:ea typeface="微软雅黑" pitchFamily="34" charset="-122"/>
              </a:rPr>
              <a:t>pdebc,x,t</a:t>
            </a:r>
            <a:r>
              <a:rPr lang="en-US" altLang="en-US" sz="2000" dirty="0">
                <a:latin typeface="微软雅黑" pitchFamily="34" charset="-122"/>
                <a:ea typeface="微软雅黑" pitchFamily="34" charset="-122"/>
              </a:rPr>
              <a:t>);</a:t>
            </a:r>
          </a:p>
          <a:p>
            <a:pPr>
              <a:lnSpc>
                <a:spcPct val="120000"/>
              </a:lnSpc>
            </a:pPr>
            <a:r>
              <a:rPr lang="en-US" altLang="en-US" sz="2000" dirty="0">
                <a:latin typeface="微软雅黑" pitchFamily="34" charset="-122"/>
                <a:ea typeface="微软雅黑" pitchFamily="34" charset="-122"/>
              </a:rPr>
              <a:t>&gt;&gt; u1 = sol(:,:,1); u2 = sol(:,:,2);</a:t>
            </a:r>
          </a:p>
          <a:p>
            <a:pPr>
              <a:lnSpc>
                <a:spcPct val="120000"/>
              </a:lnSpc>
            </a:pPr>
            <a:endParaRPr lang="en-US" altLang="en-US" sz="2000" dirty="0">
              <a:latin typeface="微软雅黑" pitchFamily="34" charset="-122"/>
              <a:ea typeface="微软雅黑" pitchFamily="34" charset="-122"/>
            </a:endParaRPr>
          </a:p>
          <a:p>
            <a:pPr>
              <a:lnSpc>
                <a:spcPct val="120000"/>
              </a:lnSpc>
            </a:pPr>
            <a:r>
              <a:rPr lang="en-US" altLang="en-US" sz="2000" dirty="0">
                <a:latin typeface="微软雅黑" pitchFamily="34" charset="-122"/>
                <a:ea typeface="微软雅黑" pitchFamily="34" charset="-122"/>
              </a:rPr>
              <a:t>&gt;&gt; figure;</a:t>
            </a:r>
          </a:p>
          <a:p>
            <a:pPr>
              <a:lnSpc>
                <a:spcPct val="120000"/>
              </a:lnSpc>
            </a:pPr>
            <a:r>
              <a:rPr lang="en-US" altLang="en-US" sz="2000" dirty="0">
                <a:latin typeface="微软雅黑" pitchFamily="34" charset="-122"/>
                <a:ea typeface="微软雅黑" pitchFamily="34" charset="-122"/>
              </a:rPr>
              <a:t>&gt;&gt; surf(x,t,u1);</a:t>
            </a:r>
          </a:p>
          <a:p>
            <a:pPr>
              <a:lnSpc>
                <a:spcPct val="120000"/>
              </a:lnSpc>
            </a:pPr>
            <a:r>
              <a:rPr lang="en-US" altLang="en-US" sz="2000" dirty="0">
                <a:latin typeface="微软雅黑" pitchFamily="34" charset="-122"/>
                <a:ea typeface="微软雅黑" pitchFamily="34" charset="-122"/>
              </a:rPr>
              <a:t>&gt;&gt; title('u1(</a:t>
            </a:r>
            <a:r>
              <a:rPr lang="en-US" altLang="en-US" sz="2000" dirty="0" err="1">
                <a:latin typeface="微软雅黑" pitchFamily="34" charset="-122"/>
                <a:ea typeface="微软雅黑" pitchFamily="34" charset="-122"/>
              </a:rPr>
              <a:t>x,t</a:t>
            </a:r>
            <a:r>
              <a:rPr lang="en-US" altLang="en-US" sz="2000" dirty="0">
                <a:latin typeface="微软雅黑" pitchFamily="34" charset="-122"/>
                <a:ea typeface="微软雅黑" pitchFamily="34" charset="-122"/>
              </a:rPr>
              <a:t>)'); </a:t>
            </a:r>
            <a:r>
              <a:rPr lang="en-US" altLang="en-US" sz="2000" dirty="0" err="1">
                <a:latin typeface="微软雅黑" pitchFamily="34" charset="-122"/>
                <a:ea typeface="微软雅黑" pitchFamily="34" charset="-122"/>
              </a:rPr>
              <a:t>xlabel</a:t>
            </a:r>
            <a:r>
              <a:rPr lang="en-US" altLang="en-US" sz="2000" dirty="0">
                <a:latin typeface="微软雅黑" pitchFamily="34" charset="-122"/>
                <a:ea typeface="微软雅黑" pitchFamily="34" charset="-122"/>
              </a:rPr>
              <a:t>('Distance x'); </a:t>
            </a:r>
            <a:r>
              <a:rPr lang="en-US" altLang="en-US" sz="2000" dirty="0" err="1">
                <a:latin typeface="微软雅黑" pitchFamily="34" charset="-122"/>
                <a:ea typeface="微软雅黑" pitchFamily="34" charset="-122"/>
              </a:rPr>
              <a:t>ylabel</a:t>
            </a:r>
            <a:r>
              <a:rPr lang="en-US" altLang="en-US" sz="2000" dirty="0">
                <a:latin typeface="微软雅黑" pitchFamily="34" charset="-122"/>
                <a:ea typeface="微软雅黑" pitchFamily="34" charset="-122"/>
              </a:rPr>
              <a:t>('Time t')</a:t>
            </a:r>
          </a:p>
          <a:p>
            <a:pPr>
              <a:lnSpc>
                <a:spcPct val="120000"/>
              </a:lnSpc>
            </a:pPr>
            <a:r>
              <a:rPr lang="en-US" altLang="en-US" sz="2000" dirty="0">
                <a:latin typeface="微软雅黑" pitchFamily="34" charset="-122"/>
                <a:ea typeface="微软雅黑" pitchFamily="34" charset="-122"/>
              </a:rPr>
              <a:t>&gt;&gt; figure;</a:t>
            </a:r>
          </a:p>
          <a:p>
            <a:pPr>
              <a:lnSpc>
                <a:spcPct val="120000"/>
              </a:lnSpc>
            </a:pPr>
            <a:r>
              <a:rPr lang="en-US" altLang="en-US" sz="2000" dirty="0">
                <a:latin typeface="微软雅黑" pitchFamily="34" charset="-122"/>
                <a:ea typeface="微软雅黑" pitchFamily="34" charset="-122"/>
              </a:rPr>
              <a:t>&gt;&gt; surf(x,t,u2);</a:t>
            </a:r>
          </a:p>
          <a:p>
            <a:pPr>
              <a:lnSpc>
                <a:spcPct val="120000"/>
              </a:lnSpc>
            </a:pPr>
            <a:r>
              <a:rPr lang="en-US" altLang="en-US" sz="2000" dirty="0">
                <a:latin typeface="微软雅黑" pitchFamily="34" charset="-122"/>
                <a:ea typeface="微软雅黑" pitchFamily="34" charset="-122"/>
              </a:rPr>
              <a:t>&gt;&gt; title('u2(</a:t>
            </a:r>
            <a:r>
              <a:rPr lang="en-US" altLang="en-US" sz="2000" dirty="0" err="1">
                <a:latin typeface="微软雅黑" pitchFamily="34" charset="-122"/>
                <a:ea typeface="微软雅黑" pitchFamily="34" charset="-122"/>
              </a:rPr>
              <a:t>x,t</a:t>
            </a:r>
            <a:r>
              <a:rPr lang="en-US" altLang="en-US" sz="2000" dirty="0">
                <a:latin typeface="微软雅黑" pitchFamily="34" charset="-122"/>
                <a:ea typeface="微软雅黑" pitchFamily="34" charset="-122"/>
              </a:rPr>
              <a:t>)'); </a:t>
            </a:r>
            <a:r>
              <a:rPr lang="en-US" altLang="en-US" sz="2000" dirty="0" err="1">
                <a:latin typeface="微软雅黑" pitchFamily="34" charset="-122"/>
                <a:ea typeface="微软雅黑" pitchFamily="34" charset="-122"/>
              </a:rPr>
              <a:t>xlabel</a:t>
            </a:r>
            <a:r>
              <a:rPr lang="en-US" altLang="en-US" sz="2000" dirty="0">
                <a:latin typeface="微软雅黑" pitchFamily="34" charset="-122"/>
                <a:ea typeface="微软雅黑" pitchFamily="34" charset="-122"/>
              </a:rPr>
              <a:t>('Distance x'); </a:t>
            </a:r>
            <a:r>
              <a:rPr lang="en-US" altLang="en-US" sz="2000" dirty="0" err="1">
                <a:latin typeface="微软雅黑" pitchFamily="34" charset="-122"/>
                <a:ea typeface="微软雅黑" pitchFamily="34" charset="-122"/>
              </a:rPr>
              <a:t>ylabel</a:t>
            </a:r>
            <a:r>
              <a:rPr lang="en-US" altLang="en-US" sz="2000" dirty="0">
                <a:latin typeface="微软雅黑" pitchFamily="34" charset="-122"/>
                <a:ea typeface="微软雅黑" pitchFamily="34" charset="-122"/>
              </a:rPr>
              <a:t>('Time t')</a:t>
            </a:r>
          </a:p>
        </p:txBody>
      </p:sp>
      <p:sp>
        <p:nvSpPr>
          <p:cNvPr id="2" name="日期占位符 1">
            <a:extLst>
              <a:ext uri="{FF2B5EF4-FFF2-40B4-BE49-F238E27FC236}">
                <a16:creationId xmlns:a16="http://schemas.microsoft.com/office/drawing/2014/main" id="{1697A27D-B5DE-4771-A3FB-BB57F9EC32A8}"/>
              </a:ext>
            </a:extLst>
          </p:cNvPr>
          <p:cNvSpPr>
            <a:spLocks noGrp="1"/>
          </p:cNvSpPr>
          <p:nvPr>
            <p:ph type="dt" sz="half" idx="2"/>
          </p:nvPr>
        </p:nvSpPr>
        <p:spPr/>
        <p:txBody>
          <a:bodyPr/>
          <a:lstStyle/>
          <a:p>
            <a:pPr>
              <a:defRPr/>
            </a:pPr>
            <a:fld id="{BA5C0A9A-88FA-4EC4-BE74-CABE2206B6E4}"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696148D1-A1E0-4806-BE04-AD63CAF8E5DC}"/>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0494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
            <a:extLst>
              <a:ext uri="{FF2B5EF4-FFF2-40B4-BE49-F238E27FC236}">
                <a16:creationId xmlns:a16="http://schemas.microsoft.com/office/drawing/2014/main" id="{DA702D29-1560-4B93-9391-E0DA491D9417}"/>
              </a:ext>
            </a:extLst>
          </p:cNvPr>
          <p:cNvSpPr txBox="1">
            <a:spLocks noChangeArrowheads="1"/>
          </p:cNvSpPr>
          <p:nvPr/>
        </p:nvSpPr>
        <p:spPr bwMode="auto">
          <a:xfrm>
            <a:off x="323529" y="620688"/>
            <a:ext cx="8031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b="1" dirty="0">
                <a:latin typeface="微软雅黑" pitchFamily="34" charset="-122"/>
                <a:ea typeface="微软雅黑" pitchFamily="34" charset="-122"/>
              </a:rPr>
              <a:t>第二节  代数方程与方程组的数值解</a:t>
            </a:r>
          </a:p>
        </p:txBody>
      </p:sp>
      <p:sp>
        <p:nvSpPr>
          <p:cNvPr id="20" name="Rectangle 56">
            <a:extLst>
              <a:ext uri="{FF2B5EF4-FFF2-40B4-BE49-F238E27FC236}">
                <a16:creationId xmlns:a16="http://schemas.microsoft.com/office/drawing/2014/main" id="{CCAED74A-D356-43FA-8036-8EAD82B60A4E}"/>
              </a:ext>
            </a:extLst>
          </p:cNvPr>
          <p:cNvSpPr>
            <a:spLocks noChangeArrowheads="1"/>
          </p:cNvSpPr>
          <p:nvPr/>
        </p:nvSpPr>
        <p:spPr bwMode="auto">
          <a:xfrm>
            <a:off x="368449" y="1345200"/>
            <a:ext cx="7227887"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0000FF"/>
              </a:buClr>
            </a:pPr>
            <a:r>
              <a:rPr lang="en-US" altLang="zh-CN" sz="2000" dirty="0">
                <a:latin typeface="微软雅黑" pitchFamily="34" charset="-122"/>
                <a:ea typeface="微软雅黑" pitchFamily="34" charset="-122"/>
                <a:sym typeface="Wingdings" pitchFamily="2" charset="2"/>
              </a:rPr>
              <a:t>MATLAB</a:t>
            </a:r>
            <a:r>
              <a:rPr lang="zh-CN" altLang="en-US" sz="2000" dirty="0">
                <a:latin typeface="微软雅黑" pitchFamily="34" charset="-122"/>
                <a:ea typeface="微软雅黑" pitchFamily="34" charset="-122"/>
                <a:sym typeface="Wingdings" pitchFamily="2" charset="2"/>
              </a:rPr>
              <a:t>中用数值方法求解方程（组）的函数及运算符</a:t>
            </a:r>
            <a:endParaRPr lang="zh-CN" altLang="en-US" sz="2000" dirty="0">
              <a:latin typeface="微软雅黑" pitchFamily="34" charset="-122"/>
              <a:ea typeface="微软雅黑" pitchFamily="34" charset="-122"/>
            </a:endParaRPr>
          </a:p>
        </p:txBody>
      </p:sp>
      <p:graphicFrame>
        <p:nvGraphicFramePr>
          <p:cNvPr id="17" name="表格 16">
            <a:extLst>
              <a:ext uri="{FF2B5EF4-FFF2-40B4-BE49-F238E27FC236}">
                <a16:creationId xmlns:a16="http://schemas.microsoft.com/office/drawing/2014/main" id="{88446DE8-DDE4-4053-ABD3-25A845B811BF}"/>
              </a:ext>
            </a:extLst>
          </p:cNvPr>
          <p:cNvGraphicFramePr>
            <a:graphicFrameLocks noGrp="1"/>
          </p:cNvGraphicFramePr>
          <p:nvPr>
            <p:extLst>
              <p:ext uri="{D42A27DB-BD31-4B8C-83A1-F6EECF244321}">
                <p14:modId xmlns:p14="http://schemas.microsoft.com/office/powerpoint/2010/main" val="473122979"/>
              </p:ext>
            </p:extLst>
          </p:nvPr>
        </p:nvGraphicFramePr>
        <p:xfrm>
          <a:off x="323528" y="2046116"/>
          <a:ext cx="8640959" cy="3878669"/>
        </p:xfrm>
        <a:graphic>
          <a:graphicData uri="http://schemas.openxmlformats.org/drawingml/2006/table">
            <a:tbl>
              <a:tblPr firstRow="1" firstCol="1" lastRow="1" lastCol="1" bandRow="1" bandCol="1"/>
              <a:tblGrid>
                <a:gridCol w="898007">
                  <a:extLst>
                    <a:ext uri="{9D8B030D-6E8A-4147-A177-3AD203B41FA5}">
                      <a16:colId xmlns:a16="http://schemas.microsoft.com/office/drawing/2014/main" val="2738842152"/>
                    </a:ext>
                  </a:extLst>
                </a:gridCol>
                <a:gridCol w="3566489">
                  <a:extLst>
                    <a:ext uri="{9D8B030D-6E8A-4147-A177-3AD203B41FA5}">
                      <a16:colId xmlns:a16="http://schemas.microsoft.com/office/drawing/2014/main" val="1991981703"/>
                    </a:ext>
                  </a:extLst>
                </a:gridCol>
                <a:gridCol w="4176463">
                  <a:extLst>
                    <a:ext uri="{9D8B030D-6E8A-4147-A177-3AD203B41FA5}">
                      <a16:colId xmlns:a16="http://schemas.microsoft.com/office/drawing/2014/main" val="386556195"/>
                    </a:ext>
                  </a:extLst>
                </a:gridCol>
              </a:tblGrid>
              <a:tr h="727051">
                <a:tc>
                  <a:txBody>
                    <a:bodyPr/>
                    <a:lstStyle/>
                    <a:p>
                      <a:pPr algn="just">
                        <a:lnSpc>
                          <a:spcPct val="1000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函数名</a:t>
                      </a:r>
                      <a:endParaRPr lang="en-US" altLang="zh-CN" sz="1800" b="1" dirty="0">
                        <a:solidFill>
                          <a:srgbClr val="0000FF"/>
                        </a:solidFill>
                        <a:effectLst/>
                        <a:latin typeface="微软雅黑" panose="020B0503020204020204" pitchFamily="34" charset="-122"/>
                        <a:ea typeface="微软雅黑" panose="020B0503020204020204" pitchFamily="34" charset="-122"/>
                      </a:endParaRPr>
                    </a:p>
                    <a:p>
                      <a:pPr algn="just">
                        <a:lnSpc>
                          <a:spcPct val="1000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运算符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zh-CN" sz="1800" b="1">
                          <a:solidFill>
                            <a:srgbClr val="0000FF"/>
                          </a:solidFill>
                          <a:effectLst/>
                          <a:latin typeface="微软雅黑" panose="020B0503020204020204" pitchFamily="34" charset="-122"/>
                          <a:ea typeface="微软雅黑" panose="020B0503020204020204" pitchFamily="34" charset="-122"/>
                        </a:rPr>
                        <a:t>调用格式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说</a:t>
                      </a:r>
                      <a:r>
                        <a:rPr lang="en-US" sz="1800" b="1" dirty="0">
                          <a:solidFill>
                            <a:srgbClr val="0000FF"/>
                          </a:solidFill>
                          <a:effectLst/>
                          <a:latin typeface="微软雅黑" panose="020B0503020204020204" pitchFamily="34" charset="-122"/>
                          <a:ea typeface="微软雅黑" panose="020B0503020204020204" pitchFamily="34" charset="-122"/>
                        </a:rPr>
                        <a:t>    </a:t>
                      </a:r>
                      <a:r>
                        <a:rPr lang="zh-CN" sz="1800" b="1" dirty="0">
                          <a:solidFill>
                            <a:srgbClr val="0000FF"/>
                          </a:solidFill>
                          <a:effectLst/>
                          <a:latin typeface="微软雅黑" panose="020B0503020204020204" pitchFamily="34" charset="-122"/>
                          <a:ea typeface="微软雅黑" panose="020B0503020204020204" pitchFamily="34" charset="-122"/>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231278"/>
                  </a:ext>
                </a:extLst>
              </a:tr>
              <a:tr h="573274">
                <a:tc>
                  <a:txBody>
                    <a:bodyPr/>
                    <a:lstStyle/>
                    <a:p>
                      <a:pPr algn="just">
                        <a:lnSpc>
                          <a:spcPts val="1500"/>
                        </a:lnSpc>
                        <a:spcAft>
                          <a:spcPts val="0"/>
                        </a:spcAft>
                      </a:pPr>
                      <a:r>
                        <a:rPr lang="en-US" sz="1800">
                          <a:effectLst/>
                          <a:latin typeface="微软雅黑" panose="020B0503020204020204" pitchFamily="34" charset="-122"/>
                          <a:ea typeface="微软雅黑" panose="020B0503020204020204" pitchFamily="34" charset="-122"/>
                        </a:rPr>
                        <a:t>\</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800">
                          <a:effectLst/>
                          <a:latin typeface="微软雅黑" panose="020B0503020204020204" pitchFamily="34" charset="-122"/>
                          <a:ea typeface="微软雅黑" panose="020B0503020204020204" pitchFamily="34" charset="-122"/>
                        </a:rPr>
                        <a:t>A\b</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左除，线性方程组</a:t>
                      </a:r>
                      <a:r>
                        <a:rPr lang="en-US" altLang="zh-CN" sz="1800" dirty="0">
                          <a:effectLst/>
                          <a:latin typeface="微软雅黑" panose="020B0503020204020204" pitchFamily="34" charset="-122"/>
                          <a:ea typeface="微软雅黑" panose="020B0503020204020204" pitchFamily="34" charset="-122"/>
                        </a:rPr>
                        <a:t>Ax=b</a:t>
                      </a:r>
                      <a:r>
                        <a:rPr lang="en-US" sz="1800" dirty="0">
                          <a:effectLst/>
                          <a:latin typeface="微软雅黑" panose="020B0503020204020204" pitchFamily="34" charset="-122"/>
                          <a:ea typeface="微软雅黑" panose="020B0503020204020204" pitchFamily="34" charset="-122"/>
                        </a:rPr>
                        <a:t> </a:t>
                      </a:r>
                      <a:r>
                        <a:rPr lang="zh-CN" sz="1800" dirty="0">
                          <a:effectLst/>
                          <a:latin typeface="微软雅黑" panose="020B0503020204020204" pitchFamily="34" charset="-122"/>
                          <a:ea typeface="微软雅黑" panose="020B0503020204020204" pitchFamily="34" charset="-122"/>
                        </a:rPr>
                        <a:t>的最小二乘解</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8898403"/>
                  </a:ext>
                </a:extLst>
              </a:tr>
              <a:tr h="560267">
                <a:tc>
                  <a:txBody>
                    <a:bodyPr/>
                    <a:lstStyle/>
                    <a:p>
                      <a:pPr algn="just">
                        <a:lnSpc>
                          <a:spcPts val="1500"/>
                        </a:lnSpc>
                        <a:spcAft>
                          <a:spcPts val="0"/>
                        </a:spcAft>
                      </a:pPr>
                      <a:r>
                        <a:rPr lang="en-US" sz="1800">
                          <a:effectLst/>
                          <a:latin typeface="微软雅黑" panose="020B0503020204020204" pitchFamily="34" charset="-122"/>
                          <a:ea typeface="微软雅黑" panose="020B0503020204020204" pitchFamily="34" charset="-122"/>
                        </a:rPr>
                        <a:t>/</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800">
                          <a:effectLst/>
                          <a:latin typeface="微软雅黑" panose="020B0503020204020204" pitchFamily="34" charset="-122"/>
                          <a:ea typeface="微软雅黑" panose="020B0503020204020204" pitchFamily="34" charset="-122"/>
                        </a:rPr>
                        <a:t>b/A</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右除，线性方程组</a:t>
                      </a:r>
                      <a:r>
                        <a:rPr lang="en-US" altLang="zh-CN" sz="1800" dirty="0" err="1">
                          <a:effectLst/>
                          <a:latin typeface="微软雅黑" panose="020B0503020204020204" pitchFamily="34" charset="-122"/>
                          <a:ea typeface="微软雅黑" panose="020B0503020204020204" pitchFamily="34" charset="-122"/>
                        </a:rPr>
                        <a:t>xA</a:t>
                      </a:r>
                      <a:r>
                        <a:rPr lang="en-US" altLang="zh-CN" sz="1800" dirty="0">
                          <a:effectLst/>
                          <a:latin typeface="微软雅黑" panose="020B0503020204020204" pitchFamily="34" charset="-122"/>
                          <a:ea typeface="微软雅黑" panose="020B0503020204020204" pitchFamily="34" charset="-122"/>
                        </a:rPr>
                        <a:t>=b</a:t>
                      </a:r>
                      <a:r>
                        <a:rPr lang="en-US" sz="1800" dirty="0">
                          <a:effectLst/>
                          <a:latin typeface="微软雅黑" panose="020B0503020204020204" pitchFamily="34" charset="-122"/>
                          <a:ea typeface="微软雅黑" panose="020B0503020204020204" pitchFamily="34" charset="-122"/>
                        </a:rPr>
                        <a:t> </a:t>
                      </a:r>
                      <a:r>
                        <a:rPr lang="zh-CN" sz="1800" dirty="0">
                          <a:effectLst/>
                          <a:latin typeface="微软雅黑" panose="020B0503020204020204" pitchFamily="34" charset="-122"/>
                          <a:ea typeface="微软雅黑" panose="020B0503020204020204" pitchFamily="34" charset="-122"/>
                        </a:rPr>
                        <a:t>的最小二乘解</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510633"/>
                  </a:ext>
                </a:extLst>
              </a:tr>
              <a:tr h="733087">
                <a:tc>
                  <a:txBody>
                    <a:bodyPr/>
                    <a:lstStyle/>
                    <a:p>
                      <a:pPr algn="just">
                        <a:lnSpc>
                          <a:spcPts val="1500"/>
                        </a:lnSpc>
                        <a:spcAft>
                          <a:spcPts val="0"/>
                        </a:spcAft>
                      </a:pPr>
                      <a:r>
                        <a:rPr lang="en-US" sz="1800" dirty="0">
                          <a:effectLst/>
                          <a:latin typeface="微软雅黑" panose="020B0503020204020204" pitchFamily="34" charset="-122"/>
                          <a:ea typeface="微软雅黑" panose="020B0503020204020204" pitchFamily="34" charset="-122"/>
                        </a:rPr>
                        <a:t>roots</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800">
                          <a:effectLst/>
                          <a:latin typeface="微软雅黑" panose="020B0503020204020204" pitchFamily="34" charset="-122"/>
                          <a:ea typeface="微软雅黑" panose="020B0503020204020204" pitchFamily="34" charset="-122"/>
                        </a:rPr>
                        <a:t>r = roots(p)</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多项式方程数值解，</a:t>
                      </a:r>
                      <a:r>
                        <a:rPr lang="en-US" sz="1800" dirty="0">
                          <a:effectLst/>
                          <a:latin typeface="微软雅黑" panose="020B0503020204020204" pitchFamily="34" charset="-122"/>
                          <a:ea typeface="微软雅黑" panose="020B0503020204020204" pitchFamily="34" charset="-122"/>
                        </a:rPr>
                        <a:t>p</a:t>
                      </a:r>
                      <a:r>
                        <a:rPr lang="zh-CN" sz="1800" dirty="0">
                          <a:effectLst/>
                          <a:latin typeface="微软雅黑" panose="020B0503020204020204" pitchFamily="34" charset="-122"/>
                          <a:ea typeface="微软雅黑" panose="020B0503020204020204" pitchFamily="34" charset="-122"/>
                        </a:rPr>
                        <a:t>为降幂排列的多项式系数向量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995661"/>
                  </a:ext>
                </a:extLst>
              </a:tr>
              <a:tr h="679894">
                <a:tc>
                  <a:txBody>
                    <a:bodyPr/>
                    <a:lstStyle/>
                    <a:p>
                      <a:pPr algn="just">
                        <a:lnSpc>
                          <a:spcPts val="1500"/>
                        </a:lnSpc>
                        <a:spcAft>
                          <a:spcPts val="0"/>
                        </a:spcAft>
                      </a:pPr>
                      <a:r>
                        <a:rPr lang="en-US" sz="1800" dirty="0" err="1">
                          <a:effectLst/>
                          <a:latin typeface="微软雅黑" panose="020B0503020204020204" pitchFamily="34" charset="-122"/>
                          <a:ea typeface="微软雅黑" panose="020B0503020204020204" pitchFamily="34" charset="-122"/>
                        </a:rPr>
                        <a:t>fzero</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800" dirty="0">
                          <a:effectLst/>
                          <a:latin typeface="微软雅黑" panose="020B0503020204020204" pitchFamily="34" charset="-122"/>
                          <a:ea typeface="微软雅黑" panose="020B0503020204020204" pitchFamily="34" charset="-122"/>
                        </a:rPr>
                        <a:t>[</a:t>
                      </a:r>
                      <a:r>
                        <a:rPr lang="en-US" sz="1800" dirty="0" err="1">
                          <a:effectLst/>
                          <a:latin typeface="微软雅黑" panose="020B0503020204020204" pitchFamily="34" charset="-122"/>
                          <a:ea typeface="微软雅黑" panose="020B0503020204020204" pitchFamily="34" charset="-122"/>
                        </a:rPr>
                        <a:t>x,fval</a:t>
                      </a:r>
                      <a:r>
                        <a:rPr lang="en-US" sz="1800" dirty="0">
                          <a:effectLst/>
                          <a:latin typeface="微软雅黑" panose="020B0503020204020204" pitchFamily="34" charset="-122"/>
                          <a:ea typeface="微软雅黑" panose="020B0503020204020204" pitchFamily="34" charset="-122"/>
                        </a:rPr>
                        <a:t>] = </a:t>
                      </a:r>
                      <a:r>
                        <a:rPr lang="en-US" sz="1800" dirty="0" err="1">
                          <a:effectLst/>
                          <a:latin typeface="微软雅黑" panose="020B0503020204020204" pitchFamily="34" charset="-122"/>
                          <a:ea typeface="微软雅黑" panose="020B0503020204020204" pitchFamily="34" charset="-122"/>
                        </a:rPr>
                        <a:t>fzero</a:t>
                      </a:r>
                      <a:r>
                        <a:rPr lang="en-US" sz="1800" dirty="0">
                          <a:effectLst/>
                          <a:latin typeface="微软雅黑" panose="020B0503020204020204" pitchFamily="34" charset="-122"/>
                          <a:ea typeface="微软雅黑" panose="020B0503020204020204" pitchFamily="34" charset="-122"/>
                        </a:rPr>
                        <a:t>(fun,x0,options)</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求解一元非线性方程的数值解</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5319949"/>
                  </a:ext>
                </a:extLst>
              </a:tr>
              <a:tr h="605096">
                <a:tc>
                  <a:txBody>
                    <a:bodyPr/>
                    <a:lstStyle/>
                    <a:p>
                      <a:pPr algn="just">
                        <a:lnSpc>
                          <a:spcPts val="1500"/>
                        </a:lnSpc>
                        <a:spcAft>
                          <a:spcPts val="0"/>
                        </a:spcAft>
                      </a:pPr>
                      <a:r>
                        <a:rPr lang="en-US" sz="1800">
                          <a:effectLst/>
                          <a:latin typeface="微软雅黑" panose="020B0503020204020204" pitchFamily="34" charset="-122"/>
                          <a:ea typeface="微软雅黑" panose="020B0503020204020204" pitchFamily="34" charset="-122"/>
                        </a:rPr>
                        <a:t>fsolve</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800" dirty="0">
                          <a:effectLst/>
                          <a:latin typeface="微软雅黑" panose="020B0503020204020204" pitchFamily="34" charset="-122"/>
                          <a:ea typeface="微软雅黑" panose="020B0503020204020204" pitchFamily="34" charset="-122"/>
                        </a:rPr>
                        <a:t>[</a:t>
                      </a:r>
                      <a:r>
                        <a:rPr lang="en-US" sz="1800" dirty="0" err="1">
                          <a:effectLst/>
                          <a:latin typeface="微软雅黑" panose="020B0503020204020204" pitchFamily="34" charset="-122"/>
                          <a:ea typeface="微软雅黑" panose="020B0503020204020204" pitchFamily="34" charset="-122"/>
                        </a:rPr>
                        <a:t>x,fval</a:t>
                      </a:r>
                      <a:r>
                        <a:rPr lang="en-US" sz="1800" dirty="0">
                          <a:effectLst/>
                          <a:latin typeface="微软雅黑" panose="020B0503020204020204" pitchFamily="34" charset="-122"/>
                          <a:ea typeface="微软雅黑" panose="020B0503020204020204" pitchFamily="34" charset="-122"/>
                        </a:rPr>
                        <a:t>] = </a:t>
                      </a:r>
                      <a:r>
                        <a:rPr lang="en-US" sz="1800" dirty="0" err="1">
                          <a:effectLst/>
                          <a:latin typeface="微软雅黑" panose="020B0503020204020204" pitchFamily="34" charset="-122"/>
                          <a:ea typeface="微软雅黑" panose="020B0503020204020204" pitchFamily="34" charset="-122"/>
                        </a:rPr>
                        <a:t>fsolve</a:t>
                      </a:r>
                      <a:r>
                        <a:rPr lang="en-US" sz="1800" dirty="0">
                          <a:effectLst/>
                          <a:latin typeface="微软雅黑" panose="020B0503020204020204" pitchFamily="34" charset="-122"/>
                          <a:ea typeface="微软雅黑" panose="020B0503020204020204" pitchFamily="34" charset="-122"/>
                        </a:rPr>
                        <a:t>(fun,x0,options)</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求解一般多元非线性方程（组）的数值解</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001946"/>
                  </a:ext>
                </a:extLst>
              </a:tr>
            </a:tbl>
          </a:graphicData>
        </a:graphic>
      </p:graphicFrame>
      <p:sp>
        <p:nvSpPr>
          <p:cNvPr id="2" name="日期占位符 1">
            <a:extLst>
              <a:ext uri="{FF2B5EF4-FFF2-40B4-BE49-F238E27FC236}">
                <a16:creationId xmlns:a16="http://schemas.microsoft.com/office/drawing/2014/main" id="{401B0B99-34E0-4756-814D-27B85B1FB907}"/>
              </a:ext>
            </a:extLst>
          </p:cNvPr>
          <p:cNvSpPr>
            <a:spLocks noGrp="1"/>
          </p:cNvSpPr>
          <p:nvPr>
            <p:ph type="dt" sz="half" idx="2"/>
          </p:nvPr>
        </p:nvSpPr>
        <p:spPr/>
        <p:txBody>
          <a:bodyPr/>
          <a:lstStyle/>
          <a:p>
            <a:pPr>
              <a:defRPr/>
            </a:pPr>
            <a:fld id="{E039B076-BBB1-422F-B51F-FA18AC7C67E2}"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7912A8AC-3D72-4E17-8349-B49B79E6703D}"/>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9694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83" r="5348"/>
          <a:stretch/>
        </p:blipFill>
        <p:spPr bwMode="auto">
          <a:xfrm>
            <a:off x="246140" y="1700808"/>
            <a:ext cx="4253853"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394" r="5037"/>
          <a:stretch/>
        </p:blipFill>
        <p:spPr bwMode="auto">
          <a:xfrm>
            <a:off x="4566620" y="1690534"/>
            <a:ext cx="4253853"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0F588EA0-F356-441D-A51C-B06F4707F087}"/>
              </a:ext>
            </a:extLst>
          </p:cNvPr>
          <p:cNvSpPr>
            <a:spLocks noGrp="1"/>
          </p:cNvSpPr>
          <p:nvPr>
            <p:ph type="dt" sz="half" idx="2"/>
          </p:nvPr>
        </p:nvSpPr>
        <p:spPr/>
        <p:txBody>
          <a:bodyPr/>
          <a:lstStyle/>
          <a:p>
            <a:pPr>
              <a:defRPr/>
            </a:pPr>
            <a:fld id="{82BAEBA3-14D2-4489-94A7-4BBF651CDFFC}"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F3C57787-A3E9-4703-93ED-BFE0633BDCE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22471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504057" y="933662"/>
            <a:ext cx="6804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八、偏微分方程可视化求解工具</a:t>
            </a:r>
          </a:p>
        </p:txBody>
      </p:sp>
      <p:sp>
        <p:nvSpPr>
          <p:cNvPr id="9" name="Rectangle 12"/>
          <p:cNvSpPr>
            <a:spLocks noChangeArrowheads="1"/>
          </p:cNvSpPr>
          <p:nvPr/>
        </p:nvSpPr>
        <p:spPr bwMode="auto">
          <a:xfrm>
            <a:off x="549518" y="1629961"/>
            <a:ext cx="7910914" cy="2740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spcBef>
                <a:spcPct val="50000"/>
              </a:spcBef>
            </a:pPr>
            <a:r>
              <a:rPr lang="en-US" altLang="zh-CN" sz="2200" dirty="0">
                <a:latin typeface="微软雅黑" pitchFamily="34" charset="-122"/>
                <a:ea typeface="微软雅黑" pitchFamily="34" charset="-122"/>
              </a:rPr>
              <a:t>       MATLAB</a:t>
            </a:r>
            <a:r>
              <a:rPr lang="zh-CN" altLang="en-US" sz="2200" dirty="0">
                <a:latin typeface="微软雅黑" pitchFamily="34" charset="-122"/>
                <a:ea typeface="微软雅黑" pitchFamily="34" charset="-122"/>
              </a:rPr>
              <a:t>偏微分方程工具箱中提供了求解偏微分方程的可视化工具</a:t>
            </a:r>
            <a:r>
              <a:rPr lang="en-US" altLang="zh-CN" sz="2200" dirty="0" err="1">
                <a:latin typeface="微软雅黑" pitchFamily="34" charset="-122"/>
                <a:ea typeface="微软雅黑" pitchFamily="34" charset="-122"/>
              </a:rPr>
              <a:t>pdetool</a:t>
            </a:r>
            <a:r>
              <a:rPr lang="zh-CN" altLang="en-US" sz="2200" dirty="0">
                <a:latin typeface="微软雅黑" pitchFamily="34" charset="-122"/>
                <a:ea typeface="微软雅黑" pitchFamily="34" charset="-122"/>
              </a:rPr>
              <a:t>，用来求解常见的二阶偏微分方程，但不能求解方程组。</a:t>
            </a:r>
            <a:endParaRPr lang="en-US" altLang="zh-CN" sz="2200" dirty="0">
              <a:latin typeface="微软雅黑" pitchFamily="34" charset="-122"/>
              <a:ea typeface="微软雅黑" pitchFamily="34" charset="-122"/>
            </a:endParaRPr>
          </a:p>
          <a:p>
            <a:pPr>
              <a:lnSpc>
                <a:spcPct val="150000"/>
              </a:lnSpc>
              <a:spcBef>
                <a:spcPct val="50000"/>
              </a:spcBef>
            </a:pP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本节利用可视化工具，基于界面操作，求解</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例</a:t>
            </a:r>
            <a:r>
              <a:rPr lang="en-US" altLang="zh-CN" sz="2200" dirty="0">
                <a:latin typeface="微软雅黑" pitchFamily="34" charset="-122"/>
                <a:ea typeface="微软雅黑" pitchFamily="34" charset="-122"/>
              </a:rPr>
              <a:t>4-4】</a:t>
            </a:r>
            <a:r>
              <a:rPr lang="zh-CN" altLang="en-US" sz="2200" dirty="0">
                <a:latin typeface="微软雅黑" pitchFamily="34" charset="-122"/>
                <a:ea typeface="微软雅黑" pitchFamily="34" charset="-122"/>
              </a:rPr>
              <a:t>中的二维波动方程。</a:t>
            </a:r>
          </a:p>
        </p:txBody>
      </p:sp>
      <p:sp>
        <p:nvSpPr>
          <p:cNvPr id="2" name="日期占位符 1">
            <a:extLst>
              <a:ext uri="{FF2B5EF4-FFF2-40B4-BE49-F238E27FC236}">
                <a16:creationId xmlns:a16="http://schemas.microsoft.com/office/drawing/2014/main" id="{368B34A5-F27C-4624-A37A-8FC52A784745}"/>
              </a:ext>
            </a:extLst>
          </p:cNvPr>
          <p:cNvSpPr>
            <a:spLocks noGrp="1"/>
          </p:cNvSpPr>
          <p:nvPr>
            <p:ph type="dt" sz="half" idx="2"/>
          </p:nvPr>
        </p:nvSpPr>
        <p:spPr/>
        <p:txBody>
          <a:bodyPr/>
          <a:lstStyle/>
          <a:p>
            <a:pPr>
              <a:defRPr/>
            </a:pPr>
            <a:fld id="{27616986-4212-4729-9B9E-302612228C8F}"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A4CD94A7-C6E6-458A-BD4A-FF6C5764185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070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842729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例4-4</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求解波动方程（中心受力的被迫波动）</a:t>
            </a:r>
            <a:endParaRPr lang="en-US" altLang="en-US" sz="2400" dirty="0">
              <a:solidFill>
                <a:schemeClr val="bg2"/>
              </a:solidFill>
              <a:latin typeface="微软雅黑" pitchFamily="34" charset="-122"/>
              <a:ea typeface="微软雅黑" pitchFamily="34" charset="-122"/>
            </a:endParaRPr>
          </a:p>
        </p:txBody>
      </p:sp>
      <p:grpSp>
        <p:nvGrpSpPr>
          <p:cNvPr id="7" name="组合 6"/>
          <p:cNvGrpSpPr/>
          <p:nvPr/>
        </p:nvGrpSpPr>
        <p:grpSpPr>
          <a:xfrm>
            <a:off x="683568" y="4268788"/>
            <a:ext cx="6048672" cy="889000"/>
            <a:chOff x="4932040" y="915358"/>
            <a:chExt cx="6048672" cy="889000"/>
          </a:xfrm>
        </p:grpSpPr>
        <p:sp>
          <p:nvSpPr>
            <p:cNvPr id="5" name="文本框 3076"/>
            <p:cNvSpPr txBox="1"/>
            <p:nvPr/>
          </p:nvSpPr>
          <p:spPr>
            <a:xfrm>
              <a:off x="4932040" y="987574"/>
              <a:ext cx="1473561"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nSpc>
                  <a:spcPct val="150000"/>
                </a:lnSpc>
                <a:spcBef>
                  <a:spcPct val="50000"/>
                </a:spcBef>
                <a:buClr>
                  <a:srgbClr val="0000FF"/>
                </a:buClr>
              </a:pPr>
              <a:r>
                <a:rPr lang="zh-CN" altLang="en-US" sz="2200" dirty="0">
                  <a:latin typeface="微软雅黑" pitchFamily="34" charset="-122"/>
                  <a:ea typeface="微软雅黑" pitchFamily="34" charset="-122"/>
                </a:rPr>
                <a:t>其中</a:t>
              </a:r>
            </a:p>
          </p:txBody>
        </p:sp>
        <p:graphicFrame>
          <p:nvGraphicFramePr>
            <p:cNvPr id="6" name="对象 5"/>
            <p:cNvGraphicFramePr>
              <a:graphicFrameLocks noChangeAspect="1"/>
            </p:cNvGraphicFramePr>
            <p:nvPr/>
          </p:nvGraphicFramePr>
          <p:xfrm>
            <a:off x="5675287" y="915358"/>
            <a:ext cx="5305425" cy="889000"/>
          </p:xfrm>
          <a:graphic>
            <a:graphicData uri="http://schemas.openxmlformats.org/presentationml/2006/ole">
              <mc:AlternateContent xmlns:mc="http://schemas.openxmlformats.org/markup-compatibility/2006">
                <mc:Choice xmlns:v="urn:schemas-microsoft-com:vml" Requires="v">
                  <p:oleObj name="Equation" r:id="rId2" imgW="2895480" imgH="482400" progId="Equation.DSMT4">
                    <p:embed/>
                  </p:oleObj>
                </mc:Choice>
                <mc:Fallback>
                  <p:oleObj name="Equation" r:id="rId2" imgW="2895480" imgH="482400" progId="Equation.DSMT4">
                    <p:embed/>
                    <p:pic>
                      <p:nvPicPr>
                        <p:cNvPr id="6" name="对象 5"/>
                        <p:cNvPicPr>
                          <a:picLocks noChangeAspect="1" noChangeArrowheads="1"/>
                        </p:cNvPicPr>
                        <p:nvPr/>
                      </p:nvPicPr>
                      <p:blipFill>
                        <a:blip r:embed="rId3"/>
                        <a:srcRect/>
                        <a:stretch>
                          <a:fillRect/>
                        </a:stretch>
                      </p:blipFill>
                      <p:spPr bwMode="auto">
                        <a:xfrm>
                          <a:off x="5675287" y="915358"/>
                          <a:ext cx="53054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 name="对象 7"/>
          <p:cNvGraphicFramePr>
            <a:graphicFrameLocks noChangeAspect="1"/>
          </p:cNvGraphicFramePr>
          <p:nvPr/>
        </p:nvGraphicFramePr>
        <p:xfrm>
          <a:off x="683568" y="1538289"/>
          <a:ext cx="6648450" cy="2611437"/>
        </p:xfrm>
        <a:graphic>
          <a:graphicData uri="http://schemas.openxmlformats.org/presentationml/2006/ole">
            <mc:AlternateContent xmlns:mc="http://schemas.openxmlformats.org/markup-compatibility/2006">
              <mc:Choice xmlns:v="urn:schemas-microsoft-com:vml" Requires="v">
                <p:oleObj name="Equation" r:id="rId4" imgW="3632040" imgH="1422360" progId="Equation.DSMT4">
                  <p:embed/>
                </p:oleObj>
              </mc:Choice>
              <mc:Fallback>
                <p:oleObj name="Equation" r:id="rId4" imgW="3632040" imgH="1422360" progId="Equation.DSMT4">
                  <p:embed/>
                  <p:pic>
                    <p:nvPicPr>
                      <p:cNvPr id="8" name="对象 7"/>
                      <p:cNvPicPr>
                        <a:picLocks noChangeAspect="1" noChangeArrowheads="1"/>
                      </p:cNvPicPr>
                      <p:nvPr/>
                    </p:nvPicPr>
                    <p:blipFill>
                      <a:blip r:embed="rId5"/>
                      <a:srcRect/>
                      <a:stretch>
                        <a:fillRect/>
                      </a:stretch>
                    </p:blipFill>
                    <p:spPr bwMode="auto">
                      <a:xfrm>
                        <a:off x="683568" y="1538289"/>
                        <a:ext cx="6648450"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F2391851-3180-4326-8C75-21BFC6EF7B69}"/>
              </a:ext>
            </a:extLst>
          </p:cNvPr>
          <p:cNvSpPr>
            <a:spLocks noGrp="1"/>
          </p:cNvSpPr>
          <p:nvPr>
            <p:ph type="dt" sz="half" idx="2"/>
          </p:nvPr>
        </p:nvSpPr>
        <p:spPr/>
        <p:txBody>
          <a:bodyPr/>
          <a:lstStyle/>
          <a:p>
            <a:pPr>
              <a:defRPr/>
            </a:pPr>
            <a:fld id="{9A160891-213A-451D-AF17-08A35F5C6CDE}" type="datetime1">
              <a:rPr kumimoji="0" lang="zh-CN" altLang="en-US" smtClean="0">
                <a:latin typeface="Arial" charset="0"/>
              </a:rPr>
              <a:t>2022/11/23</a:t>
            </a:fld>
            <a:endParaRPr kumimoji="0" lang="en-US" altLang="zh-CN" dirty="0">
              <a:latin typeface="Arial" charset="0"/>
            </a:endParaRPr>
          </a:p>
        </p:txBody>
      </p:sp>
      <p:sp>
        <p:nvSpPr>
          <p:cNvPr id="10" name="页脚占位符 9">
            <a:extLst>
              <a:ext uri="{FF2B5EF4-FFF2-40B4-BE49-F238E27FC236}">
                <a16:creationId xmlns:a16="http://schemas.microsoft.com/office/drawing/2014/main" id="{B707D4A1-4ECE-4EFA-942D-788EB91C078C}"/>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74576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26" y="2586880"/>
            <a:ext cx="4734594" cy="33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2"/>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打开界面并绘制求解区域</a:t>
            </a:r>
          </a:p>
        </p:txBody>
      </p:sp>
      <p:sp>
        <p:nvSpPr>
          <p:cNvPr id="12" name="Rectangle 12"/>
          <p:cNvSpPr>
            <a:spLocks noChangeArrowheads="1"/>
          </p:cNvSpPr>
          <p:nvPr/>
        </p:nvSpPr>
        <p:spPr bwMode="auto">
          <a:xfrm>
            <a:off x="837550" y="1988841"/>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pdetool</a:t>
            </a:r>
            <a:r>
              <a:rPr lang="en-US" altLang="zh-CN" sz="2200" dirty="0">
                <a:latin typeface="微软雅黑" pitchFamily="34" charset="-122"/>
                <a:ea typeface="微软雅黑" pitchFamily="34" charset="-122"/>
              </a:rPr>
              <a:t>;</a:t>
            </a:r>
            <a:endParaRPr lang="zh-CN" altLang="en-US" sz="2200" dirty="0">
              <a:latin typeface="微软雅黑" pitchFamily="34" charset="-122"/>
              <a:ea typeface="微软雅黑" pitchFamily="34" charset="-122"/>
            </a:endParaRPr>
          </a:p>
        </p:txBody>
      </p:sp>
      <p:sp>
        <p:nvSpPr>
          <p:cNvPr id="16"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0000FF"/>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）打开界面</a:t>
            </a:r>
          </a:p>
        </p:txBody>
      </p:sp>
      <p:sp>
        <p:nvSpPr>
          <p:cNvPr id="2" name="日期占位符 1">
            <a:extLst>
              <a:ext uri="{FF2B5EF4-FFF2-40B4-BE49-F238E27FC236}">
                <a16:creationId xmlns:a16="http://schemas.microsoft.com/office/drawing/2014/main" id="{4C948F9C-BD81-45F9-A3E9-241318BF7BE3}"/>
              </a:ext>
            </a:extLst>
          </p:cNvPr>
          <p:cNvSpPr>
            <a:spLocks noGrp="1"/>
          </p:cNvSpPr>
          <p:nvPr>
            <p:ph type="dt" sz="half" idx="2"/>
          </p:nvPr>
        </p:nvSpPr>
        <p:spPr/>
        <p:txBody>
          <a:bodyPr/>
          <a:lstStyle/>
          <a:p>
            <a:pPr>
              <a:defRPr/>
            </a:pPr>
            <a:fld id="{A6825DD5-D261-46D9-9912-7B6BE6ECB49C}"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35D4C88F-1D23-46AF-B55F-9281A6F36F30}"/>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96641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837550" y="1988841"/>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Options--&gt;Axes Limits</a:t>
            </a:r>
          </a:p>
        </p:txBody>
      </p:sp>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220" y="1700808"/>
            <a:ext cx="23241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）设置坐标系范围</a:t>
            </a:r>
          </a:p>
        </p:txBody>
      </p:sp>
      <p:sp>
        <p:nvSpPr>
          <p:cNvPr id="13" name="Rectangle 12"/>
          <p:cNvSpPr>
            <a:spLocks noChangeArrowheads="1"/>
          </p:cNvSpPr>
          <p:nvPr/>
        </p:nvSpPr>
        <p:spPr bwMode="auto">
          <a:xfrm>
            <a:off x="827584" y="2494058"/>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Options--&gt;Grid</a:t>
            </a:r>
          </a:p>
        </p:txBody>
      </p:sp>
      <p:sp>
        <p:nvSpPr>
          <p:cNvPr id="14" name="Rectangle 8"/>
          <p:cNvSpPr>
            <a:spLocks noChangeArrowheads="1"/>
          </p:cNvSpPr>
          <p:nvPr/>
        </p:nvSpPr>
        <p:spPr bwMode="auto">
          <a:xfrm>
            <a:off x="362550" y="3039344"/>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3</a:t>
            </a:r>
            <a:r>
              <a:rPr lang="zh-CN" altLang="en-US" sz="2400" dirty="0">
                <a:solidFill>
                  <a:srgbClr val="0000FF"/>
                </a:solidFill>
                <a:latin typeface="微软雅黑" pitchFamily="34" charset="-122"/>
                <a:ea typeface="微软雅黑" pitchFamily="34" charset="-122"/>
              </a:rPr>
              <a:t>）绘制求解区域</a:t>
            </a:r>
          </a:p>
        </p:txBody>
      </p:sp>
      <p:grpSp>
        <p:nvGrpSpPr>
          <p:cNvPr id="5" name="组合 4"/>
          <p:cNvGrpSpPr/>
          <p:nvPr/>
        </p:nvGrpSpPr>
        <p:grpSpPr>
          <a:xfrm>
            <a:off x="827584" y="3573017"/>
            <a:ext cx="7478866" cy="430887"/>
            <a:chOff x="827584" y="2715766"/>
            <a:chExt cx="7478866" cy="430887"/>
          </a:xfrm>
        </p:grpSpPr>
        <p:sp>
          <p:nvSpPr>
            <p:cNvPr id="16" name="Rectangle 12"/>
            <p:cNvSpPr>
              <a:spLocks noChangeArrowheads="1"/>
            </p:cNvSpPr>
            <p:nvPr/>
          </p:nvSpPr>
          <p:spPr bwMode="auto">
            <a:xfrm>
              <a:off x="827584" y="2715766"/>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单击按钮     ，用鼠标拖动画出求解区域</a:t>
              </a:r>
              <a:endParaRPr lang="en-US" altLang="zh-CN" sz="2200" dirty="0">
                <a:latin typeface="微软雅黑" pitchFamily="34" charset="-122"/>
                <a:ea typeface="微软雅黑" pitchFamily="34" charset="-122"/>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000" y="2826434"/>
              <a:ext cx="3048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Rectangle 12"/>
          <p:cNvSpPr>
            <a:spLocks noChangeArrowheads="1"/>
          </p:cNvSpPr>
          <p:nvPr/>
        </p:nvSpPr>
        <p:spPr bwMode="auto">
          <a:xfrm>
            <a:off x="827584" y="4077073"/>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双击求解区域可设置精确范围</a:t>
            </a:r>
            <a:endParaRPr lang="en-US" altLang="zh-CN" sz="2200" dirty="0">
              <a:latin typeface="微软雅黑" pitchFamily="34" charset="-122"/>
              <a:ea typeface="微软雅黑" pitchFamily="34" charset="-122"/>
            </a:endParaRP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9422" y="4106394"/>
            <a:ext cx="3187625" cy="1615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2">
            <a:extLst>
              <a:ext uri="{FF2B5EF4-FFF2-40B4-BE49-F238E27FC236}">
                <a16:creationId xmlns:a16="http://schemas.microsoft.com/office/drawing/2014/main" id="{9094228C-ADC9-4FA6-A77D-BBD3E159B9DF}"/>
              </a:ext>
            </a:extLst>
          </p:cNvPr>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打开界面并绘制求解区域</a:t>
            </a:r>
          </a:p>
        </p:txBody>
      </p:sp>
      <p:sp>
        <p:nvSpPr>
          <p:cNvPr id="2" name="日期占位符 1">
            <a:extLst>
              <a:ext uri="{FF2B5EF4-FFF2-40B4-BE49-F238E27FC236}">
                <a16:creationId xmlns:a16="http://schemas.microsoft.com/office/drawing/2014/main" id="{7923E433-90E0-46A1-964B-D7E08EB9D755}"/>
              </a:ext>
            </a:extLst>
          </p:cNvPr>
          <p:cNvSpPr>
            <a:spLocks noGrp="1"/>
          </p:cNvSpPr>
          <p:nvPr>
            <p:ph type="dt" sz="half" idx="2"/>
          </p:nvPr>
        </p:nvSpPr>
        <p:spPr/>
        <p:txBody>
          <a:bodyPr/>
          <a:lstStyle/>
          <a:p>
            <a:pPr>
              <a:defRPr/>
            </a:pPr>
            <a:fld id="{A6228C7E-B3FC-47D9-99E9-24C3142E8F1C}"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CC2AD959-66FD-471C-A13D-760294A0754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94095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837550" y="1988841"/>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Boundary--&gt;Show Edge Labels</a:t>
            </a:r>
          </a:p>
        </p:txBody>
      </p:sp>
      <p:sp>
        <p:nvSpPr>
          <p:cNvPr id="11"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）显示边界标签</a:t>
            </a:r>
          </a:p>
        </p:txBody>
      </p:sp>
      <p:sp>
        <p:nvSpPr>
          <p:cNvPr id="14" name="Rectangle 8"/>
          <p:cNvSpPr>
            <a:spLocks noChangeArrowheads="1"/>
          </p:cNvSpPr>
          <p:nvPr/>
        </p:nvSpPr>
        <p:spPr bwMode="auto">
          <a:xfrm>
            <a:off x="362550" y="2924945"/>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）设置边界条件</a:t>
            </a:r>
          </a:p>
        </p:txBody>
      </p:sp>
      <p:sp>
        <p:nvSpPr>
          <p:cNvPr id="16" name="Rectangle 12"/>
          <p:cNvSpPr>
            <a:spLocks noChangeArrowheads="1"/>
          </p:cNvSpPr>
          <p:nvPr/>
        </p:nvSpPr>
        <p:spPr bwMode="auto">
          <a:xfrm>
            <a:off x="827584" y="3458618"/>
            <a:ext cx="747886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双击边界线，在弹出的</a:t>
            </a:r>
            <a:endParaRPr lang="en-US" altLang="zh-CN" sz="2200" dirty="0">
              <a:latin typeface="微软雅黑" pitchFamily="34" charset="-122"/>
              <a:ea typeface="微软雅黑" pitchFamily="34" charset="-122"/>
            </a:endParaRPr>
          </a:p>
          <a:p>
            <a:pPr>
              <a:spcBef>
                <a:spcPct val="50000"/>
              </a:spcBef>
              <a:buClr>
                <a:srgbClr val="0000FF"/>
              </a:buClr>
            </a:pP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对话框中设置</a:t>
            </a:r>
            <a:endParaRPr lang="en-US" altLang="zh-CN" sz="2200" dirty="0">
              <a:latin typeface="微软雅黑" pitchFamily="34" charset="-122"/>
              <a:ea typeface="微软雅黑" pitchFamily="34" charset="-122"/>
            </a:endParaRPr>
          </a:p>
        </p:txBody>
      </p:sp>
      <p:sp>
        <p:nvSpPr>
          <p:cNvPr id="10" name="Rectangle 12"/>
          <p:cNvSpPr>
            <a:spLocks noChangeArrowheads="1"/>
          </p:cNvSpPr>
          <p:nvPr/>
        </p:nvSpPr>
        <p:spPr bwMode="auto">
          <a:xfrm>
            <a:off x="827584" y="2492897"/>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Boundary--&gt;Boundary Mode</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418" y="3138617"/>
            <a:ext cx="4183999" cy="232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a:extLst>
              <a:ext uri="{FF2B5EF4-FFF2-40B4-BE49-F238E27FC236}">
                <a16:creationId xmlns:a16="http://schemas.microsoft.com/office/drawing/2014/main" id="{D2B6E33C-0401-4116-BD73-746D4327DE06}"/>
              </a:ext>
            </a:extLst>
          </p:cNvPr>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设置边界条件</a:t>
            </a:r>
          </a:p>
        </p:txBody>
      </p:sp>
      <p:sp>
        <p:nvSpPr>
          <p:cNvPr id="2" name="日期占位符 1">
            <a:extLst>
              <a:ext uri="{FF2B5EF4-FFF2-40B4-BE49-F238E27FC236}">
                <a16:creationId xmlns:a16="http://schemas.microsoft.com/office/drawing/2014/main" id="{DF333E93-3119-4325-85A0-E7DAA8D69D0C}"/>
              </a:ext>
            </a:extLst>
          </p:cNvPr>
          <p:cNvSpPr>
            <a:spLocks noGrp="1"/>
          </p:cNvSpPr>
          <p:nvPr>
            <p:ph type="dt" sz="half" idx="2"/>
          </p:nvPr>
        </p:nvSpPr>
        <p:spPr/>
        <p:txBody>
          <a:bodyPr/>
          <a:lstStyle/>
          <a:p>
            <a:pPr>
              <a:defRPr/>
            </a:pPr>
            <a:fld id="{3981F1A6-5925-45ED-9490-8A6FBB3C430C}"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859FF65D-98F0-4F59-BCCD-6B996A3E5029}"/>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70524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）粗网格</a:t>
            </a:r>
          </a:p>
        </p:txBody>
      </p:sp>
      <p:sp>
        <p:nvSpPr>
          <p:cNvPr id="14" name="Rectangle 8"/>
          <p:cNvSpPr>
            <a:spLocks noChangeArrowheads="1"/>
          </p:cNvSpPr>
          <p:nvPr/>
        </p:nvSpPr>
        <p:spPr bwMode="auto">
          <a:xfrm>
            <a:off x="362550" y="2924945"/>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）细网格</a:t>
            </a:r>
          </a:p>
        </p:txBody>
      </p:sp>
      <p:grpSp>
        <p:nvGrpSpPr>
          <p:cNvPr id="4" name="组合 3"/>
          <p:cNvGrpSpPr/>
          <p:nvPr/>
        </p:nvGrpSpPr>
        <p:grpSpPr>
          <a:xfrm>
            <a:off x="837550" y="1988841"/>
            <a:ext cx="7478866" cy="430887"/>
            <a:chOff x="837550" y="1131590"/>
            <a:chExt cx="7478866" cy="430887"/>
          </a:xfrm>
        </p:grpSpPr>
        <p:sp>
          <p:nvSpPr>
            <p:cNvPr id="12" name="Rectangle 12"/>
            <p:cNvSpPr>
              <a:spLocks noChangeArrowheads="1"/>
            </p:cNvSpPr>
            <p:nvPr/>
          </p:nvSpPr>
          <p:spPr bwMode="auto">
            <a:xfrm>
              <a:off x="837550" y="1131590"/>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单击按钮</a:t>
              </a:r>
              <a:endParaRPr lang="en-US" altLang="zh-CN" sz="2200" dirty="0">
                <a:latin typeface="微软雅黑" pitchFamily="34" charset="-122"/>
                <a:ea typeface="微软雅黑" pitchFamily="34" charset="-122"/>
              </a:endParaRP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256545"/>
              <a:ext cx="32385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p:cNvGrpSpPr/>
          <p:nvPr/>
        </p:nvGrpSpPr>
        <p:grpSpPr>
          <a:xfrm>
            <a:off x="827584" y="3458618"/>
            <a:ext cx="7478866" cy="430887"/>
            <a:chOff x="827584" y="2601367"/>
            <a:chExt cx="7478866" cy="430887"/>
          </a:xfrm>
        </p:grpSpPr>
        <p:sp>
          <p:nvSpPr>
            <p:cNvPr id="16" name="Rectangle 12"/>
            <p:cNvSpPr>
              <a:spLocks noChangeArrowheads="1"/>
            </p:cNvSpPr>
            <p:nvPr/>
          </p:nvSpPr>
          <p:spPr bwMode="auto">
            <a:xfrm>
              <a:off x="827584" y="2601367"/>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单击按钮</a:t>
              </a:r>
              <a:endParaRPr lang="en-US" altLang="zh-CN" sz="2200" dirty="0">
                <a:latin typeface="微软雅黑" pitchFamily="34" charset="-122"/>
                <a:ea typeface="微软雅黑" pitchFamily="34" charset="-122"/>
              </a:endParaRPr>
            </a:p>
          </p:txBody>
        </p:sp>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2741290"/>
              <a:ext cx="29527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256" y="1595612"/>
            <a:ext cx="5826217" cy="413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2">
            <a:extLst>
              <a:ext uri="{FF2B5EF4-FFF2-40B4-BE49-F238E27FC236}">
                <a16:creationId xmlns:a16="http://schemas.microsoft.com/office/drawing/2014/main" id="{83A354F3-FD3E-437C-BD45-58B1A311A5F9}"/>
              </a:ext>
            </a:extLst>
          </p:cNvPr>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建立网格划分</a:t>
            </a:r>
          </a:p>
        </p:txBody>
      </p:sp>
      <p:sp>
        <p:nvSpPr>
          <p:cNvPr id="2" name="日期占位符 1">
            <a:extLst>
              <a:ext uri="{FF2B5EF4-FFF2-40B4-BE49-F238E27FC236}">
                <a16:creationId xmlns:a16="http://schemas.microsoft.com/office/drawing/2014/main" id="{5F1F0879-B158-410A-9DFE-D3D427A98905}"/>
              </a:ext>
            </a:extLst>
          </p:cNvPr>
          <p:cNvSpPr>
            <a:spLocks noGrp="1"/>
          </p:cNvSpPr>
          <p:nvPr>
            <p:ph type="dt" sz="half" idx="2"/>
          </p:nvPr>
        </p:nvSpPr>
        <p:spPr/>
        <p:txBody>
          <a:bodyPr/>
          <a:lstStyle/>
          <a:p>
            <a:pPr>
              <a:defRPr/>
            </a:pPr>
            <a:fld id="{D4AD22E3-6044-40F8-B4E1-49A579AE9222}"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D826FB1B-E258-444C-8234-1E46204A630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40275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2"/>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4.  </a:t>
            </a:r>
            <a:r>
              <a:rPr lang="zh-CN" altLang="en-US" sz="2400" dirty="0">
                <a:solidFill>
                  <a:srgbClr val="FF0000"/>
                </a:solidFill>
                <a:latin typeface="微软雅黑" pitchFamily="34" charset="-122"/>
                <a:ea typeface="微软雅黑" pitchFamily="34" charset="-122"/>
              </a:rPr>
              <a:t>设置方程类型和方程参数</a:t>
            </a:r>
          </a:p>
        </p:txBody>
      </p:sp>
      <p:sp>
        <p:nvSpPr>
          <p:cNvPr id="11"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）方程类型</a:t>
            </a:r>
          </a:p>
        </p:txBody>
      </p:sp>
      <p:sp>
        <p:nvSpPr>
          <p:cNvPr id="14" name="Rectangle 8"/>
          <p:cNvSpPr>
            <a:spLocks noChangeArrowheads="1"/>
          </p:cNvSpPr>
          <p:nvPr/>
        </p:nvSpPr>
        <p:spPr bwMode="auto">
          <a:xfrm>
            <a:off x="362550" y="378904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）方程参数</a:t>
            </a:r>
          </a:p>
        </p:txBody>
      </p:sp>
      <p:sp>
        <p:nvSpPr>
          <p:cNvPr id="16" name="Rectangle 12"/>
          <p:cNvSpPr>
            <a:spLocks noChangeArrowheads="1"/>
          </p:cNvSpPr>
          <p:nvPr/>
        </p:nvSpPr>
        <p:spPr bwMode="auto">
          <a:xfrm>
            <a:off x="827584" y="4322714"/>
            <a:ext cx="747886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c = 0.01          a = 0</a:t>
            </a:r>
          </a:p>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f = </a:t>
            </a:r>
            <a:r>
              <a:rPr lang="en-US" altLang="zh-CN" sz="2200" dirty="0" err="1">
                <a:latin typeface="微软雅黑" pitchFamily="34" charset="-122"/>
                <a:ea typeface="微软雅黑" pitchFamily="34" charset="-122"/>
              </a:rPr>
              <a:t>framp</a:t>
            </a:r>
            <a:r>
              <a:rPr lang="en-US" altLang="zh-CN" sz="2200" dirty="0">
                <a:latin typeface="微软雅黑" pitchFamily="34" charset="-122"/>
                <a:ea typeface="微软雅黑" pitchFamily="34" charset="-122"/>
              </a:rPr>
              <a:t>        d = 1</a:t>
            </a:r>
          </a:p>
        </p:txBody>
      </p:sp>
      <p:grpSp>
        <p:nvGrpSpPr>
          <p:cNvPr id="4" name="组合 3"/>
          <p:cNvGrpSpPr/>
          <p:nvPr/>
        </p:nvGrpSpPr>
        <p:grpSpPr>
          <a:xfrm>
            <a:off x="837550" y="1988841"/>
            <a:ext cx="7478866" cy="430887"/>
            <a:chOff x="837550" y="1131590"/>
            <a:chExt cx="7478866" cy="430887"/>
          </a:xfrm>
        </p:grpSpPr>
        <p:sp>
          <p:nvSpPr>
            <p:cNvPr id="12" name="Rectangle 12"/>
            <p:cNvSpPr>
              <a:spLocks noChangeArrowheads="1"/>
            </p:cNvSpPr>
            <p:nvPr/>
          </p:nvSpPr>
          <p:spPr bwMode="auto">
            <a:xfrm>
              <a:off x="837550" y="1131590"/>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单击按钮</a:t>
              </a:r>
              <a:endParaRPr lang="en-US" altLang="zh-CN" sz="2200" dirty="0">
                <a:latin typeface="微软雅黑" pitchFamily="34" charset="-122"/>
                <a:ea typeface="微软雅黑" pitchFamily="34" charset="-122"/>
              </a:endParaRP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247020"/>
              <a:ext cx="32385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302" y="2047453"/>
            <a:ext cx="4690860" cy="221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96B56CDF-3E4D-42B5-84F5-B82E8E02B9DC}"/>
              </a:ext>
            </a:extLst>
          </p:cNvPr>
          <p:cNvSpPr>
            <a:spLocks noGrp="1"/>
          </p:cNvSpPr>
          <p:nvPr>
            <p:ph type="dt" sz="half" idx="2"/>
          </p:nvPr>
        </p:nvSpPr>
        <p:spPr/>
        <p:txBody>
          <a:bodyPr/>
          <a:lstStyle/>
          <a:p>
            <a:pPr>
              <a:defRPr/>
            </a:pPr>
            <a:fld id="{96843F44-2711-469B-92D2-E7AC21E6D810}"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C4B87597-88B6-449C-B2AD-073182AF85D5}"/>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7632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2"/>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5.  </a:t>
            </a:r>
            <a:r>
              <a:rPr lang="zh-CN" altLang="en-US" sz="2400" dirty="0">
                <a:solidFill>
                  <a:srgbClr val="FF0000"/>
                </a:solidFill>
                <a:latin typeface="微软雅黑" pitchFamily="34" charset="-122"/>
                <a:ea typeface="微软雅黑" pitchFamily="34" charset="-122"/>
              </a:rPr>
              <a:t>设置求解参数（时间，初值，终止容限）</a:t>
            </a:r>
          </a:p>
        </p:txBody>
      </p:sp>
      <p:sp>
        <p:nvSpPr>
          <p:cNvPr id="11"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）设置求解参数</a:t>
            </a:r>
          </a:p>
        </p:txBody>
      </p:sp>
      <p:sp>
        <p:nvSpPr>
          <p:cNvPr id="12" name="Rectangle 12"/>
          <p:cNvSpPr>
            <a:spLocks noChangeArrowheads="1"/>
          </p:cNvSpPr>
          <p:nvPr/>
        </p:nvSpPr>
        <p:spPr bwMode="auto">
          <a:xfrm>
            <a:off x="837550" y="1988841"/>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Solve --&gt;Parameters</a:t>
            </a:r>
          </a:p>
        </p:txBody>
      </p:sp>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536" y="2492896"/>
            <a:ext cx="2513376" cy="326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990FEF1D-DB98-4B27-97B8-6AEEAA12589E}"/>
              </a:ext>
            </a:extLst>
          </p:cNvPr>
          <p:cNvSpPr>
            <a:spLocks noGrp="1"/>
          </p:cNvSpPr>
          <p:nvPr>
            <p:ph type="dt" sz="half" idx="2"/>
          </p:nvPr>
        </p:nvSpPr>
        <p:spPr/>
        <p:txBody>
          <a:bodyPr/>
          <a:lstStyle/>
          <a:p>
            <a:pPr>
              <a:defRPr/>
            </a:pPr>
            <a:fld id="{F64480A0-474D-4C5A-8FD7-97F29BC8152A}"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A6B1694C-DA1D-41CC-B709-BEC5DBEDD37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42381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2"/>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6.  </a:t>
            </a:r>
            <a:r>
              <a:rPr lang="zh-CN" altLang="en-US" sz="2400" dirty="0">
                <a:solidFill>
                  <a:srgbClr val="FF0000"/>
                </a:solidFill>
                <a:latin typeface="微软雅黑" pitchFamily="34" charset="-122"/>
                <a:ea typeface="微软雅黑" pitchFamily="34" charset="-122"/>
              </a:rPr>
              <a:t>方程求解与结果可视化</a:t>
            </a:r>
          </a:p>
        </p:txBody>
      </p:sp>
      <p:sp>
        <p:nvSpPr>
          <p:cNvPr id="11"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）方程求解</a:t>
            </a:r>
          </a:p>
        </p:txBody>
      </p:sp>
      <p:grpSp>
        <p:nvGrpSpPr>
          <p:cNvPr id="4" name="组合 3"/>
          <p:cNvGrpSpPr/>
          <p:nvPr/>
        </p:nvGrpSpPr>
        <p:grpSpPr>
          <a:xfrm>
            <a:off x="837550" y="1988841"/>
            <a:ext cx="7478866" cy="430887"/>
            <a:chOff x="837550" y="1131590"/>
            <a:chExt cx="7478866" cy="430887"/>
          </a:xfrm>
        </p:grpSpPr>
        <p:sp>
          <p:nvSpPr>
            <p:cNvPr id="12" name="Rectangle 12"/>
            <p:cNvSpPr>
              <a:spLocks noChangeArrowheads="1"/>
            </p:cNvSpPr>
            <p:nvPr/>
          </p:nvSpPr>
          <p:spPr bwMode="auto">
            <a:xfrm>
              <a:off x="837550" y="1131590"/>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单击按钮     或菜单项 </a:t>
              </a:r>
              <a:r>
                <a:rPr lang="en-US" altLang="zh-CN" sz="2200" dirty="0">
                  <a:latin typeface="微软雅黑" pitchFamily="34" charset="-122"/>
                  <a:ea typeface="微软雅黑" pitchFamily="34" charset="-122"/>
                </a:rPr>
                <a:t>Solve --&gt;Solve PDE</a:t>
              </a: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256545"/>
              <a:ext cx="28575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492896"/>
            <a:ext cx="4464496" cy="3170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6D5C04CF-3D94-4AE2-83E5-0EFF0B0201EB}"/>
              </a:ext>
            </a:extLst>
          </p:cNvPr>
          <p:cNvSpPr>
            <a:spLocks noGrp="1"/>
          </p:cNvSpPr>
          <p:nvPr>
            <p:ph type="dt" sz="half" idx="2"/>
          </p:nvPr>
        </p:nvSpPr>
        <p:spPr/>
        <p:txBody>
          <a:bodyPr/>
          <a:lstStyle/>
          <a:p>
            <a:pPr>
              <a:defRPr/>
            </a:pPr>
            <a:fld id="{39D862FC-4270-4ED0-9BBA-387420915725}"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448FF434-6FCE-4DD8-9AE4-04C312C6998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389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180282" y="980728"/>
            <a:ext cx="8281987"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800" dirty="0">
                <a:solidFill>
                  <a:srgbClr val="000000"/>
                </a:solidFill>
                <a:latin typeface="微软雅黑" pitchFamily="34" charset="-122"/>
                <a:ea typeface="微软雅黑" pitchFamily="34" charset="-122"/>
              </a:rPr>
              <a:t>一、求解线性方程组</a:t>
            </a:r>
          </a:p>
        </p:txBody>
      </p:sp>
      <p:sp>
        <p:nvSpPr>
          <p:cNvPr id="5" name="Rectangle 56"/>
          <p:cNvSpPr>
            <a:spLocks noChangeArrowheads="1"/>
          </p:cNvSpPr>
          <p:nvPr/>
        </p:nvSpPr>
        <p:spPr bwMode="auto">
          <a:xfrm>
            <a:off x="611561" y="3618533"/>
            <a:ext cx="7767711"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000" dirty="0">
                <a:solidFill>
                  <a:srgbClr val="000000"/>
                </a:solidFill>
                <a:latin typeface="微软雅黑" pitchFamily="34" charset="-122"/>
                <a:ea typeface="微软雅黑" pitchFamily="34" charset="-122"/>
                <a:sym typeface="Wingdings" pitchFamily="2" charset="2"/>
              </a:rPr>
              <a:t>&gt;&gt; x = A\b</a:t>
            </a:r>
          </a:p>
        </p:txBody>
      </p:sp>
      <p:sp>
        <p:nvSpPr>
          <p:cNvPr id="6" name="Rectangle 56"/>
          <p:cNvSpPr>
            <a:spLocks noChangeArrowheads="1"/>
          </p:cNvSpPr>
          <p:nvPr/>
        </p:nvSpPr>
        <p:spPr bwMode="auto">
          <a:xfrm>
            <a:off x="467544" y="3179517"/>
            <a:ext cx="8106424"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000" dirty="0">
                <a:solidFill>
                  <a:srgbClr val="000000"/>
                </a:solidFill>
                <a:latin typeface="微软雅黑" pitchFamily="34" charset="-122"/>
                <a:ea typeface="微软雅黑" pitchFamily="34" charset="-122"/>
                <a:sym typeface="Wingdings" pitchFamily="2" charset="2"/>
              </a:rPr>
              <a:t> 最小二乘解（</a:t>
            </a:r>
            <a:r>
              <a:rPr lang="en-US" altLang="zh-CN" sz="2000" dirty="0">
                <a:solidFill>
                  <a:srgbClr val="000000"/>
                </a:solidFill>
                <a:latin typeface="微软雅黑" pitchFamily="34" charset="-122"/>
                <a:ea typeface="微软雅黑" pitchFamily="34" charset="-122"/>
                <a:sym typeface="Wingdings" pitchFamily="2" charset="2"/>
              </a:rPr>
              <a:t>MATLAB</a:t>
            </a:r>
            <a:r>
              <a:rPr lang="zh-CN" altLang="en-US" sz="2000" dirty="0">
                <a:solidFill>
                  <a:srgbClr val="000000"/>
                </a:solidFill>
                <a:latin typeface="微软雅黑" pitchFamily="34" charset="-122"/>
                <a:ea typeface="微软雅黑" pitchFamily="34" charset="-122"/>
                <a:sym typeface="Wingdings" pitchFamily="2" charset="2"/>
              </a:rPr>
              <a:t>左除命令）</a:t>
            </a:r>
            <a:endParaRPr lang="en-US" altLang="zh-CN" sz="2000" dirty="0">
              <a:solidFill>
                <a:srgbClr val="000000"/>
              </a:solidFill>
              <a:latin typeface="微软雅黑" pitchFamily="34" charset="-122"/>
              <a:ea typeface="微软雅黑" pitchFamily="34" charset="-122"/>
              <a:sym typeface="Wingdings" pitchFamily="2" charset="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202093738"/>
              </p:ext>
            </p:extLst>
          </p:nvPr>
        </p:nvGraphicFramePr>
        <p:xfrm>
          <a:off x="4040782" y="1688033"/>
          <a:ext cx="3411538" cy="804863"/>
        </p:xfrm>
        <a:graphic>
          <a:graphicData uri="http://schemas.openxmlformats.org/presentationml/2006/ole">
            <mc:AlternateContent xmlns:mc="http://schemas.openxmlformats.org/markup-compatibility/2006">
              <mc:Choice xmlns:v="urn:schemas-microsoft-com:vml" Requires="v">
                <p:oleObj name="Equation" r:id="rId2" imgW="1447560" imgH="457200" progId="Equation.DSMT4">
                  <p:embed/>
                </p:oleObj>
              </mc:Choice>
              <mc:Fallback>
                <p:oleObj name="Equation" r:id="rId2" imgW="1447560" imgH="457200" progId="Equation.DSMT4">
                  <p:embed/>
                  <p:pic>
                    <p:nvPicPr>
                      <p:cNvPr id="0" name=""/>
                      <p:cNvPicPr>
                        <a:picLocks noChangeAspect="1" noChangeArrowheads="1"/>
                      </p:cNvPicPr>
                      <p:nvPr/>
                    </p:nvPicPr>
                    <p:blipFill>
                      <a:blip r:embed="rId3"/>
                      <a:srcRect/>
                      <a:stretch>
                        <a:fillRect/>
                      </a:stretch>
                    </p:blipFill>
                    <p:spPr bwMode="auto">
                      <a:xfrm>
                        <a:off x="4040782" y="1688033"/>
                        <a:ext cx="3411538"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56"/>
          <p:cNvSpPr>
            <a:spLocks noChangeArrowheads="1"/>
          </p:cNvSpPr>
          <p:nvPr/>
        </p:nvSpPr>
        <p:spPr bwMode="auto">
          <a:xfrm>
            <a:off x="611561" y="4478625"/>
            <a:ext cx="7767711"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000" dirty="0">
                <a:solidFill>
                  <a:srgbClr val="000000"/>
                </a:solidFill>
                <a:latin typeface="微软雅黑" pitchFamily="34" charset="-122"/>
                <a:ea typeface="微软雅黑" pitchFamily="34" charset="-122"/>
                <a:sym typeface="Wingdings" pitchFamily="2" charset="2"/>
              </a:rPr>
              <a:t>&gt;&gt; x = </a:t>
            </a:r>
            <a:r>
              <a:rPr lang="en-US" altLang="zh-CN" sz="2000" dirty="0" err="1">
                <a:solidFill>
                  <a:srgbClr val="000000"/>
                </a:solidFill>
                <a:latin typeface="微软雅黑" pitchFamily="34" charset="-122"/>
                <a:ea typeface="微软雅黑" pitchFamily="34" charset="-122"/>
                <a:sym typeface="Wingdings" pitchFamily="2" charset="2"/>
              </a:rPr>
              <a:t>inv</a:t>
            </a:r>
            <a:r>
              <a:rPr lang="en-US" altLang="zh-CN" sz="2000" dirty="0">
                <a:solidFill>
                  <a:srgbClr val="000000"/>
                </a:solidFill>
                <a:latin typeface="微软雅黑" pitchFamily="34" charset="-122"/>
                <a:ea typeface="微软雅黑" pitchFamily="34" charset="-122"/>
                <a:sym typeface="Wingdings" pitchFamily="2" charset="2"/>
              </a:rPr>
              <a:t>(A)</a:t>
            </a:r>
            <a:r>
              <a:rPr lang="zh-CN" altLang="en-US" sz="2000" dirty="0">
                <a:solidFill>
                  <a:srgbClr val="000000"/>
                </a:solidFill>
                <a:latin typeface="微软雅黑" pitchFamily="34" charset="-122"/>
                <a:ea typeface="微软雅黑" pitchFamily="34" charset="-122"/>
                <a:sym typeface="Wingdings" pitchFamily="2" charset="2"/>
              </a:rPr>
              <a:t>*</a:t>
            </a:r>
            <a:r>
              <a:rPr lang="en-US" altLang="zh-CN" sz="2000" dirty="0">
                <a:solidFill>
                  <a:srgbClr val="000000"/>
                </a:solidFill>
                <a:latin typeface="微软雅黑" pitchFamily="34" charset="-122"/>
                <a:ea typeface="微软雅黑" pitchFamily="34" charset="-122"/>
                <a:sym typeface="Wingdings" pitchFamily="2" charset="2"/>
              </a:rPr>
              <a:t>b</a:t>
            </a:r>
          </a:p>
        </p:txBody>
      </p:sp>
      <p:sp>
        <p:nvSpPr>
          <p:cNvPr id="13" name="Rectangle 56"/>
          <p:cNvSpPr>
            <a:spLocks noChangeArrowheads="1"/>
          </p:cNvSpPr>
          <p:nvPr/>
        </p:nvSpPr>
        <p:spPr bwMode="auto">
          <a:xfrm>
            <a:off x="467544" y="4021576"/>
            <a:ext cx="8106424"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000" dirty="0">
                <a:solidFill>
                  <a:srgbClr val="000000"/>
                </a:solidFill>
                <a:latin typeface="微软雅黑" pitchFamily="34" charset="-122"/>
                <a:ea typeface="微软雅黑" pitchFamily="34" charset="-122"/>
                <a:sym typeface="Wingdings" pitchFamily="2" charset="2"/>
              </a:rPr>
              <a:t> 逆矩阵法（</a:t>
            </a:r>
            <a:r>
              <a:rPr lang="en-US" altLang="zh-CN" sz="2000" dirty="0">
                <a:solidFill>
                  <a:srgbClr val="000000"/>
                </a:solidFill>
                <a:latin typeface="微软雅黑" pitchFamily="34" charset="-122"/>
                <a:ea typeface="微软雅黑" pitchFamily="34" charset="-122"/>
                <a:sym typeface="Wingdings" pitchFamily="2" charset="2"/>
              </a:rPr>
              <a:t>A</a:t>
            </a:r>
            <a:r>
              <a:rPr lang="zh-CN" altLang="en-US" sz="2000" dirty="0">
                <a:solidFill>
                  <a:srgbClr val="000000"/>
                </a:solidFill>
                <a:latin typeface="微软雅黑" pitchFamily="34" charset="-122"/>
                <a:ea typeface="微软雅黑" pitchFamily="34" charset="-122"/>
                <a:sym typeface="Wingdings" pitchFamily="2" charset="2"/>
              </a:rPr>
              <a:t>可逆时）</a:t>
            </a:r>
            <a:endParaRPr lang="en-US" altLang="zh-CN" sz="2000" dirty="0">
              <a:solidFill>
                <a:srgbClr val="000000"/>
              </a:solidFill>
              <a:latin typeface="微软雅黑" pitchFamily="34" charset="-122"/>
              <a:ea typeface="微软雅黑" pitchFamily="34" charset="-122"/>
              <a:sym typeface="Wingdings" pitchFamily="2" charset="2"/>
            </a:endParaRPr>
          </a:p>
        </p:txBody>
      </p:sp>
      <p:sp>
        <p:nvSpPr>
          <p:cNvPr id="14" name="Rectangle 56"/>
          <p:cNvSpPr>
            <a:spLocks noChangeArrowheads="1"/>
          </p:cNvSpPr>
          <p:nvPr/>
        </p:nvSpPr>
        <p:spPr bwMode="auto">
          <a:xfrm>
            <a:off x="611561" y="5400731"/>
            <a:ext cx="7767711"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000" dirty="0">
                <a:solidFill>
                  <a:srgbClr val="000000"/>
                </a:solidFill>
                <a:latin typeface="微软雅黑" pitchFamily="34" charset="-122"/>
                <a:ea typeface="微软雅黑" pitchFamily="34" charset="-122"/>
                <a:sym typeface="Wingdings" pitchFamily="2" charset="2"/>
              </a:rPr>
              <a:t>&gt;&gt; x = null(A)</a:t>
            </a:r>
          </a:p>
        </p:txBody>
      </p:sp>
      <p:sp>
        <p:nvSpPr>
          <p:cNvPr id="15" name="Rectangle 56"/>
          <p:cNvSpPr>
            <a:spLocks noChangeArrowheads="1"/>
          </p:cNvSpPr>
          <p:nvPr/>
        </p:nvSpPr>
        <p:spPr bwMode="auto">
          <a:xfrm>
            <a:off x="467544" y="4943683"/>
            <a:ext cx="8106424"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000" dirty="0">
                <a:solidFill>
                  <a:srgbClr val="000000"/>
                </a:solidFill>
                <a:latin typeface="微软雅黑" pitchFamily="34" charset="-122"/>
                <a:ea typeface="微软雅黑" pitchFamily="34" charset="-122"/>
                <a:sym typeface="Wingdings" pitchFamily="2" charset="2"/>
              </a:rPr>
              <a:t> 齐次线性方程组解空间的基（</a:t>
            </a:r>
            <a:r>
              <a:rPr lang="en-US" altLang="zh-CN" sz="2000" dirty="0">
                <a:solidFill>
                  <a:srgbClr val="000000"/>
                </a:solidFill>
                <a:latin typeface="微软雅黑" pitchFamily="34" charset="-122"/>
                <a:ea typeface="微软雅黑" pitchFamily="34" charset="-122"/>
                <a:sym typeface="Wingdings" pitchFamily="2" charset="2"/>
              </a:rPr>
              <a:t>b</a:t>
            </a:r>
            <a:r>
              <a:rPr lang="zh-CN" altLang="en-US" sz="2000" dirty="0">
                <a:solidFill>
                  <a:srgbClr val="000000"/>
                </a:solidFill>
                <a:latin typeface="微软雅黑" pitchFamily="34" charset="-122"/>
                <a:ea typeface="微软雅黑" pitchFamily="34" charset="-122"/>
                <a:sym typeface="Wingdings" pitchFamily="2" charset="2"/>
              </a:rPr>
              <a:t>为零向量时）</a:t>
            </a:r>
            <a:endParaRPr lang="en-US" altLang="zh-CN" sz="2000" dirty="0">
              <a:solidFill>
                <a:srgbClr val="000000"/>
              </a:solidFill>
              <a:latin typeface="微软雅黑" pitchFamily="34" charset="-122"/>
              <a:ea typeface="微软雅黑" pitchFamily="34" charset="-122"/>
              <a:sym typeface="Wingdings" pitchFamily="2" charset="2"/>
            </a:endParaRPr>
          </a:p>
        </p:txBody>
      </p:sp>
      <p:sp>
        <p:nvSpPr>
          <p:cNvPr id="16" name="Rectangle 3"/>
          <p:cNvSpPr>
            <a:spLocks noChangeArrowheads="1"/>
          </p:cNvSpPr>
          <p:nvPr/>
        </p:nvSpPr>
        <p:spPr bwMode="auto">
          <a:xfrm>
            <a:off x="180282" y="1628801"/>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线性方程组的一般形式</a:t>
            </a:r>
          </a:p>
        </p:txBody>
      </p:sp>
      <p:sp>
        <p:nvSpPr>
          <p:cNvPr id="17" name="Rectangle 3"/>
          <p:cNvSpPr>
            <a:spLocks noChangeArrowheads="1"/>
          </p:cNvSpPr>
          <p:nvPr/>
        </p:nvSpPr>
        <p:spPr bwMode="auto">
          <a:xfrm>
            <a:off x="179513" y="2617461"/>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2.  MATLAB</a:t>
            </a:r>
            <a:r>
              <a:rPr lang="zh-CN" altLang="en-US" sz="2400" dirty="0">
                <a:solidFill>
                  <a:srgbClr val="FF0000"/>
                </a:solidFill>
                <a:latin typeface="微软雅黑" pitchFamily="34" charset="-122"/>
                <a:ea typeface="微软雅黑" pitchFamily="34" charset="-122"/>
              </a:rPr>
              <a:t>实现</a:t>
            </a:r>
          </a:p>
        </p:txBody>
      </p:sp>
      <p:sp>
        <p:nvSpPr>
          <p:cNvPr id="2" name="日期占位符 1">
            <a:extLst>
              <a:ext uri="{FF2B5EF4-FFF2-40B4-BE49-F238E27FC236}">
                <a16:creationId xmlns:a16="http://schemas.microsoft.com/office/drawing/2014/main" id="{28E9B879-3113-4232-A6D3-2A6D6471092A}"/>
              </a:ext>
            </a:extLst>
          </p:cNvPr>
          <p:cNvSpPr>
            <a:spLocks noGrp="1"/>
          </p:cNvSpPr>
          <p:nvPr>
            <p:ph type="dt" sz="half" idx="2"/>
          </p:nvPr>
        </p:nvSpPr>
        <p:spPr/>
        <p:txBody>
          <a:bodyPr/>
          <a:lstStyle/>
          <a:p>
            <a:pPr>
              <a:defRPr/>
            </a:pPr>
            <a:fld id="{D9D26155-1D54-439D-8F13-51B99C147AEE}"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84BAB933-8353-4D10-8B67-53F27ECDF3B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3819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）结果可视化</a:t>
            </a:r>
          </a:p>
        </p:txBody>
      </p:sp>
      <p:sp>
        <p:nvSpPr>
          <p:cNvPr id="12" name="Rectangle 12"/>
          <p:cNvSpPr>
            <a:spLocks noChangeArrowheads="1"/>
          </p:cNvSpPr>
          <p:nvPr/>
        </p:nvSpPr>
        <p:spPr bwMode="auto">
          <a:xfrm>
            <a:off x="837550" y="1988841"/>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单击按钮     或菜单项 </a:t>
            </a:r>
            <a:r>
              <a:rPr lang="en-US" altLang="zh-CN" sz="2200" dirty="0">
                <a:latin typeface="微软雅黑" pitchFamily="34" charset="-122"/>
                <a:ea typeface="微软雅黑" pitchFamily="34" charset="-122"/>
              </a:rPr>
              <a:t>Plot --&gt;Parameters</a:t>
            </a: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1" y="2099508"/>
            <a:ext cx="29527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690" y="2507714"/>
            <a:ext cx="5926607" cy="321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12">
            <a:extLst>
              <a:ext uri="{FF2B5EF4-FFF2-40B4-BE49-F238E27FC236}">
                <a16:creationId xmlns:a16="http://schemas.microsoft.com/office/drawing/2014/main" id="{05A7B164-196E-48D8-A350-546A3D7E8CC5}"/>
              </a:ext>
            </a:extLst>
          </p:cNvPr>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6.  </a:t>
            </a:r>
            <a:r>
              <a:rPr lang="zh-CN" altLang="en-US" sz="2400" dirty="0">
                <a:solidFill>
                  <a:srgbClr val="FF0000"/>
                </a:solidFill>
                <a:latin typeface="微软雅黑" pitchFamily="34" charset="-122"/>
                <a:ea typeface="微软雅黑" pitchFamily="34" charset="-122"/>
              </a:rPr>
              <a:t>方程求解与结果可视化</a:t>
            </a:r>
          </a:p>
        </p:txBody>
      </p:sp>
      <p:sp>
        <p:nvSpPr>
          <p:cNvPr id="2" name="日期占位符 1">
            <a:extLst>
              <a:ext uri="{FF2B5EF4-FFF2-40B4-BE49-F238E27FC236}">
                <a16:creationId xmlns:a16="http://schemas.microsoft.com/office/drawing/2014/main" id="{B82BBC9B-6168-4E94-B309-2254CB95416A}"/>
              </a:ext>
            </a:extLst>
          </p:cNvPr>
          <p:cNvSpPr>
            <a:spLocks noGrp="1"/>
          </p:cNvSpPr>
          <p:nvPr>
            <p:ph type="dt" sz="half" idx="2"/>
          </p:nvPr>
        </p:nvSpPr>
        <p:spPr/>
        <p:txBody>
          <a:bodyPr/>
          <a:lstStyle/>
          <a:p>
            <a:pPr>
              <a:defRPr/>
            </a:pPr>
            <a:fld id="{D3D065CC-E21C-4AEF-AFB1-5E2E04D4ED7B}"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06C40500-11E3-4893-8579-D7487CF720F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20815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2"/>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7.  </a:t>
            </a:r>
            <a:r>
              <a:rPr lang="zh-CN" altLang="en-US" sz="2400" dirty="0">
                <a:solidFill>
                  <a:srgbClr val="FF0000"/>
                </a:solidFill>
                <a:latin typeface="微软雅黑" pitchFamily="34" charset="-122"/>
                <a:ea typeface="微软雅黑" pitchFamily="34" charset="-122"/>
              </a:rPr>
              <a:t>导出结果</a:t>
            </a:r>
          </a:p>
        </p:txBody>
      </p:sp>
      <p:sp>
        <p:nvSpPr>
          <p:cNvPr id="11"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）导出图片</a:t>
            </a:r>
          </a:p>
        </p:txBody>
      </p:sp>
      <p:sp>
        <p:nvSpPr>
          <p:cNvPr id="14" name="Rectangle 8"/>
          <p:cNvSpPr>
            <a:spLocks noChangeArrowheads="1"/>
          </p:cNvSpPr>
          <p:nvPr/>
        </p:nvSpPr>
        <p:spPr bwMode="auto">
          <a:xfrm>
            <a:off x="362550" y="2492897"/>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）导出几何描述数据</a:t>
            </a:r>
          </a:p>
        </p:txBody>
      </p:sp>
      <p:sp>
        <p:nvSpPr>
          <p:cNvPr id="16" name="Rectangle 12"/>
          <p:cNvSpPr>
            <a:spLocks noChangeArrowheads="1"/>
          </p:cNvSpPr>
          <p:nvPr/>
        </p:nvSpPr>
        <p:spPr bwMode="auto">
          <a:xfrm>
            <a:off x="827584" y="3026570"/>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a:latin typeface="微软雅黑" pitchFamily="34" charset="-122"/>
                <a:ea typeface="微软雅黑" pitchFamily="34" charset="-122"/>
              </a:rPr>
              <a:t>Draw </a:t>
            </a:r>
            <a:r>
              <a:rPr lang="en-US" altLang="zh-CN" sz="2200" dirty="0">
                <a:latin typeface="微软雅黑" pitchFamily="34" charset="-122"/>
                <a:ea typeface="微软雅黑" pitchFamily="34" charset="-122"/>
              </a:rPr>
              <a:t>--&gt;Export Geometry ……</a:t>
            </a:r>
          </a:p>
        </p:txBody>
      </p:sp>
      <p:sp>
        <p:nvSpPr>
          <p:cNvPr id="12" name="Rectangle 12"/>
          <p:cNvSpPr>
            <a:spLocks noChangeArrowheads="1"/>
          </p:cNvSpPr>
          <p:nvPr/>
        </p:nvSpPr>
        <p:spPr bwMode="auto">
          <a:xfrm>
            <a:off x="837550" y="1988841"/>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File --&gt;Export Image</a:t>
            </a:r>
          </a:p>
        </p:txBody>
      </p:sp>
      <p:sp>
        <p:nvSpPr>
          <p:cNvPr id="13" name="Rectangle 8"/>
          <p:cNvSpPr>
            <a:spLocks noChangeArrowheads="1"/>
          </p:cNvSpPr>
          <p:nvPr/>
        </p:nvSpPr>
        <p:spPr bwMode="auto">
          <a:xfrm>
            <a:off x="372516" y="3573017"/>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3</a:t>
            </a:r>
            <a:r>
              <a:rPr lang="zh-CN" altLang="en-US" sz="2400" dirty="0">
                <a:solidFill>
                  <a:srgbClr val="0000FF"/>
                </a:solidFill>
                <a:latin typeface="微软雅黑" pitchFamily="34" charset="-122"/>
                <a:ea typeface="微软雅黑" pitchFamily="34" charset="-122"/>
              </a:rPr>
              <a:t>）导出方程系数</a:t>
            </a:r>
          </a:p>
        </p:txBody>
      </p:sp>
      <p:sp>
        <p:nvSpPr>
          <p:cNvPr id="15" name="Rectangle 12"/>
          <p:cNvSpPr>
            <a:spLocks noChangeArrowheads="1"/>
          </p:cNvSpPr>
          <p:nvPr/>
        </p:nvSpPr>
        <p:spPr bwMode="auto">
          <a:xfrm>
            <a:off x="837550" y="4106690"/>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PDE --&gt;Export PDE Coefficients</a:t>
            </a:r>
          </a:p>
        </p:txBody>
      </p:sp>
      <p:sp>
        <p:nvSpPr>
          <p:cNvPr id="17" name="Rectangle 8"/>
          <p:cNvSpPr>
            <a:spLocks noChangeArrowheads="1"/>
          </p:cNvSpPr>
          <p:nvPr/>
        </p:nvSpPr>
        <p:spPr bwMode="auto">
          <a:xfrm>
            <a:off x="395536" y="462468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4</a:t>
            </a:r>
            <a:r>
              <a:rPr lang="zh-CN" altLang="en-US" sz="2400" dirty="0">
                <a:solidFill>
                  <a:srgbClr val="0000FF"/>
                </a:solidFill>
                <a:latin typeface="微软雅黑" pitchFamily="34" charset="-122"/>
                <a:ea typeface="微软雅黑" pitchFamily="34" charset="-122"/>
              </a:rPr>
              <a:t>）导出网格数据</a:t>
            </a:r>
          </a:p>
        </p:txBody>
      </p:sp>
      <p:sp>
        <p:nvSpPr>
          <p:cNvPr id="18" name="Rectangle 12"/>
          <p:cNvSpPr>
            <a:spLocks noChangeArrowheads="1"/>
          </p:cNvSpPr>
          <p:nvPr/>
        </p:nvSpPr>
        <p:spPr bwMode="auto">
          <a:xfrm>
            <a:off x="860570" y="5158354"/>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Mesh --&gt;Export Mesh</a:t>
            </a:r>
          </a:p>
        </p:txBody>
      </p:sp>
      <p:sp>
        <p:nvSpPr>
          <p:cNvPr id="2" name="日期占位符 1">
            <a:extLst>
              <a:ext uri="{FF2B5EF4-FFF2-40B4-BE49-F238E27FC236}">
                <a16:creationId xmlns:a16="http://schemas.microsoft.com/office/drawing/2014/main" id="{ABB66318-F27D-4E41-A514-E50FB2608F62}"/>
              </a:ext>
            </a:extLst>
          </p:cNvPr>
          <p:cNvSpPr>
            <a:spLocks noGrp="1"/>
          </p:cNvSpPr>
          <p:nvPr>
            <p:ph type="dt" sz="half" idx="2"/>
          </p:nvPr>
        </p:nvSpPr>
        <p:spPr/>
        <p:txBody>
          <a:bodyPr/>
          <a:lstStyle/>
          <a:p>
            <a:pPr>
              <a:defRPr/>
            </a:pPr>
            <a:fld id="{E3C08B11-930E-4E42-9B3E-C66D1A99806C}"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4F70D66B-91F5-4B62-ABDE-7937A1800C3B}"/>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092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2"/>
          <p:cNvSpPr>
            <a:spLocks noChangeArrowheads="1"/>
          </p:cNvSpPr>
          <p:nvPr/>
        </p:nvSpPr>
        <p:spPr bwMode="auto">
          <a:xfrm>
            <a:off x="333494" y="98072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7.  </a:t>
            </a:r>
            <a:r>
              <a:rPr lang="zh-CN" altLang="en-US" sz="2400" dirty="0">
                <a:solidFill>
                  <a:srgbClr val="FF0000"/>
                </a:solidFill>
                <a:latin typeface="微软雅黑" pitchFamily="34" charset="-122"/>
                <a:ea typeface="微软雅黑" pitchFamily="34" charset="-122"/>
              </a:rPr>
              <a:t>导出结果</a:t>
            </a:r>
          </a:p>
        </p:txBody>
      </p:sp>
      <p:sp>
        <p:nvSpPr>
          <p:cNvPr id="11"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5</a:t>
            </a:r>
            <a:r>
              <a:rPr lang="zh-CN" altLang="en-US" sz="2400" dirty="0">
                <a:solidFill>
                  <a:srgbClr val="0000FF"/>
                </a:solidFill>
                <a:latin typeface="微软雅黑" pitchFamily="34" charset="-122"/>
                <a:ea typeface="微软雅黑" pitchFamily="34" charset="-122"/>
              </a:rPr>
              <a:t>）导出方程的求解结果</a:t>
            </a:r>
          </a:p>
        </p:txBody>
      </p:sp>
      <p:sp>
        <p:nvSpPr>
          <p:cNvPr id="14" name="Rectangle 8"/>
          <p:cNvSpPr>
            <a:spLocks noChangeArrowheads="1"/>
          </p:cNvSpPr>
          <p:nvPr/>
        </p:nvSpPr>
        <p:spPr bwMode="auto">
          <a:xfrm>
            <a:off x="362550" y="2492897"/>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6</a:t>
            </a:r>
            <a:r>
              <a:rPr lang="zh-CN" altLang="en-US" sz="2400" dirty="0">
                <a:solidFill>
                  <a:srgbClr val="0000FF"/>
                </a:solidFill>
                <a:latin typeface="微软雅黑" pitchFamily="34" charset="-122"/>
                <a:ea typeface="微软雅黑" pitchFamily="34" charset="-122"/>
              </a:rPr>
              <a:t>）导出电影动画数据</a:t>
            </a:r>
          </a:p>
        </p:txBody>
      </p:sp>
      <p:sp>
        <p:nvSpPr>
          <p:cNvPr id="16" name="Rectangle 12"/>
          <p:cNvSpPr>
            <a:spLocks noChangeArrowheads="1"/>
          </p:cNvSpPr>
          <p:nvPr/>
        </p:nvSpPr>
        <p:spPr bwMode="auto">
          <a:xfrm>
            <a:off x="827584" y="3026570"/>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Plot --&gt;Export Movie</a:t>
            </a:r>
          </a:p>
        </p:txBody>
      </p:sp>
      <p:sp>
        <p:nvSpPr>
          <p:cNvPr id="12" name="Rectangle 12"/>
          <p:cNvSpPr>
            <a:spLocks noChangeArrowheads="1"/>
          </p:cNvSpPr>
          <p:nvPr/>
        </p:nvSpPr>
        <p:spPr bwMode="auto">
          <a:xfrm>
            <a:off x="837550" y="1988841"/>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Solve --&gt;Export Solution</a:t>
            </a:r>
          </a:p>
        </p:txBody>
      </p:sp>
      <p:sp>
        <p:nvSpPr>
          <p:cNvPr id="13" name="Rectangle 8"/>
          <p:cNvSpPr>
            <a:spLocks noChangeArrowheads="1"/>
          </p:cNvSpPr>
          <p:nvPr/>
        </p:nvSpPr>
        <p:spPr bwMode="auto">
          <a:xfrm>
            <a:off x="372516" y="3573017"/>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7</a:t>
            </a:r>
            <a:r>
              <a:rPr lang="zh-CN" altLang="en-US" sz="2400" dirty="0">
                <a:solidFill>
                  <a:srgbClr val="0000FF"/>
                </a:solidFill>
                <a:latin typeface="微软雅黑" pitchFamily="34" charset="-122"/>
                <a:ea typeface="微软雅黑" pitchFamily="34" charset="-122"/>
              </a:rPr>
              <a:t>）导出界面操作相关的</a:t>
            </a:r>
            <a:r>
              <a:rPr lang="en-US" altLang="zh-CN" sz="2400" dirty="0">
                <a:solidFill>
                  <a:srgbClr val="0000FF"/>
                </a:solidFill>
                <a:latin typeface="微软雅黑" pitchFamily="34" charset="-122"/>
                <a:ea typeface="微软雅黑" pitchFamily="34" charset="-122"/>
              </a:rPr>
              <a:t>MATLAB</a:t>
            </a:r>
            <a:r>
              <a:rPr lang="zh-CN" altLang="en-US" sz="2400" dirty="0">
                <a:solidFill>
                  <a:srgbClr val="0000FF"/>
                </a:solidFill>
                <a:latin typeface="微软雅黑" pitchFamily="34" charset="-122"/>
                <a:ea typeface="微软雅黑" pitchFamily="34" charset="-122"/>
              </a:rPr>
              <a:t>程序</a:t>
            </a:r>
          </a:p>
        </p:txBody>
      </p:sp>
      <p:sp>
        <p:nvSpPr>
          <p:cNvPr id="15" name="Rectangle 12"/>
          <p:cNvSpPr>
            <a:spLocks noChangeArrowheads="1"/>
          </p:cNvSpPr>
          <p:nvPr/>
        </p:nvSpPr>
        <p:spPr bwMode="auto">
          <a:xfrm>
            <a:off x="837550" y="4106690"/>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spcBef>
                <a:spcPct val="50000"/>
              </a:spcBef>
              <a:buClr>
                <a:srgbClr val="0000FF"/>
              </a:buClr>
              <a:buFont typeface="Wingdings" pitchFamily="2" charset="2"/>
              <a:buChar char="Ø"/>
            </a:pPr>
            <a:r>
              <a:rPr lang="en-US" altLang="zh-CN" sz="2200" dirty="0">
                <a:latin typeface="微软雅黑" pitchFamily="34" charset="-122"/>
                <a:ea typeface="微软雅黑" pitchFamily="34" charset="-122"/>
              </a:rPr>
              <a:t>File --&gt;Save </a:t>
            </a:r>
            <a:r>
              <a:rPr lang="zh-CN" altLang="en-US" sz="2200" dirty="0">
                <a:latin typeface="微软雅黑" pitchFamily="34" charset="-122"/>
                <a:ea typeface="微软雅黑" pitchFamily="34" charset="-122"/>
              </a:rPr>
              <a:t>或 </a:t>
            </a:r>
            <a:r>
              <a:rPr lang="en-US" altLang="zh-CN" sz="2200" dirty="0">
                <a:latin typeface="微软雅黑" pitchFamily="34" charset="-122"/>
                <a:ea typeface="微软雅黑" pitchFamily="34" charset="-122"/>
              </a:rPr>
              <a:t>Save As</a:t>
            </a:r>
          </a:p>
        </p:txBody>
      </p:sp>
      <p:sp>
        <p:nvSpPr>
          <p:cNvPr id="2" name="日期占位符 1">
            <a:extLst>
              <a:ext uri="{FF2B5EF4-FFF2-40B4-BE49-F238E27FC236}">
                <a16:creationId xmlns:a16="http://schemas.microsoft.com/office/drawing/2014/main" id="{83D6FEBF-8E0F-4E17-88AE-0FC3CCC6AEAD}"/>
              </a:ext>
            </a:extLst>
          </p:cNvPr>
          <p:cNvSpPr>
            <a:spLocks noGrp="1"/>
          </p:cNvSpPr>
          <p:nvPr>
            <p:ph type="dt" sz="half" idx="2"/>
          </p:nvPr>
        </p:nvSpPr>
        <p:spPr/>
        <p:txBody>
          <a:bodyPr/>
          <a:lstStyle/>
          <a:p>
            <a:pPr>
              <a:defRPr/>
            </a:pPr>
            <a:fld id="{040C6895-BFF8-416A-8FC7-C27D47BF8046}"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E4BFF602-CCBC-47AC-A224-678AEEB30C4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7869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CC153D-0E38-4702-B249-31BF72DD7C52}"/>
              </a:ext>
            </a:extLst>
          </p:cNvPr>
          <p:cNvSpPr>
            <a:spLocks noGrp="1"/>
          </p:cNvSpPr>
          <p:nvPr>
            <p:ph type="dt" sz="half" idx="2"/>
          </p:nvPr>
        </p:nvSpPr>
        <p:spPr/>
        <p:txBody>
          <a:bodyPr/>
          <a:lstStyle/>
          <a:p>
            <a:pPr>
              <a:defRPr/>
            </a:pPr>
            <a:fld id="{F9BB2E81-727F-441F-B5A7-CDB28A127D04}"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17502B61-EC44-4970-AF1F-42B9BAEEC78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DC6C610E-52C9-4B32-8373-3A77F3873680}"/>
              </a:ext>
            </a:extLst>
          </p:cNvPr>
          <p:cNvSpPr>
            <a:spLocks noChangeArrowheads="1"/>
          </p:cNvSpPr>
          <p:nvPr/>
        </p:nvSpPr>
        <p:spPr bwMode="auto">
          <a:xfrm>
            <a:off x="395290" y="1528453"/>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一、问题描述</a:t>
            </a:r>
          </a:p>
        </p:txBody>
      </p:sp>
      <p:sp>
        <p:nvSpPr>
          <p:cNvPr id="7" name="Rectangle 56">
            <a:extLst>
              <a:ext uri="{FF2B5EF4-FFF2-40B4-BE49-F238E27FC236}">
                <a16:creationId xmlns:a16="http://schemas.microsoft.com/office/drawing/2014/main" id="{A454C74C-F4F0-4835-99B8-BAF1924F6449}"/>
              </a:ext>
            </a:extLst>
          </p:cNvPr>
          <p:cNvSpPr>
            <a:spLocks noChangeArrowheads="1"/>
          </p:cNvSpPr>
          <p:nvPr/>
        </p:nvSpPr>
        <p:spPr bwMode="auto">
          <a:xfrm>
            <a:off x="683568" y="2170275"/>
            <a:ext cx="8064896" cy="241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200" dirty="0">
                <a:solidFill>
                  <a:schemeClr val="bg2"/>
                </a:solidFill>
                <a:latin typeface="微软雅黑" pitchFamily="34" charset="-122"/>
                <a:ea typeface="微软雅黑" pitchFamily="34" charset="-122"/>
                <a:sym typeface="Wingdings" pitchFamily="2" charset="2"/>
              </a:rPr>
              <a:t>【</a:t>
            </a:r>
            <a:r>
              <a:rPr lang="zh-CN" altLang="en-US" sz="2200" dirty="0">
                <a:solidFill>
                  <a:srgbClr val="FF0000"/>
                </a:solidFill>
                <a:latin typeface="微软雅黑" pitchFamily="34" charset="-122"/>
                <a:ea typeface="微软雅黑" pitchFamily="34" charset="-122"/>
                <a:sym typeface="Wingdings" pitchFamily="2" charset="2"/>
              </a:rPr>
              <a:t>例</a:t>
            </a:r>
            <a:r>
              <a:rPr lang="en-US" altLang="zh-CN" sz="2200" dirty="0">
                <a:solidFill>
                  <a:srgbClr val="FF0000"/>
                </a:solidFill>
                <a:latin typeface="微软雅黑" pitchFamily="34" charset="-122"/>
                <a:ea typeface="微软雅黑" pitchFamily="34" charset="-122"/>
                <a:sym typeface="Wingdings" pitchFamily="2" charset="2"/>
              </a:rPr>
              <a:t>5-1</a:t>
            </a:r>
            <a:r>
              <a:rPr lang="en-US" altLang="zh-CN" sz="2200" dirty="0">
                <a:solidFill>
                  <a:schemeClr val="bg2"/>
                </a:solidFill>
                <a:latin typeface="微软雅黑" pitchFamily="34" charset="-122"/>
                <a:ea typeface="微软雅黑" pitchFamily="34" charset="-122"/>
                <a:sym typeface="Wingdings" pitchFamily="2" charset="2"/>
              </a:rPr>
              <a:t>】</a:t>
            </a:r>
            <a:r>
              <a:rPr lang="zh-CN" altLang="en-US" sz="2200" dirty="0">
                <a:solidFill>
                  <a:schemeClr val="bg2"/>
                </a:solidFill>
                <a:latin typeface="微软雅黑" pitchFamily="34" charset="-122"/>
                <a:ea typeface="微软雅黑" pitchFamily="34" charset="-122"/>
                <a:sym typeface="Wingdings" pitchFamily="2" charset="2"/>
              </a:rPr>
              <a:t>在一个边长为</a:t>
            </a:r>
            <a:r>
              <a:rPr lang="en-US" altLang="zh-CN" sz="2200" dirty="0">
                <a:solidFill>
                  <a:schemeClr val="bg2"/>
                </a:solidFill>
                <a:latin typeface="微软雅黑" pitchFamily="34" charset="-122"/>
                <a:ea typeface="微软雅黑" pitchFamily="34" charset="-122"/>
                <a:sym typeface="Wingdings" pitchFamily="2" charset="2"/>
              </a:rPr>
              <a:t>20m</a:t>
            </a:r>
            <a:r>
              <a:rPr lang="zh-CN" altLang="en-US" sz="2200" dirty="0">
                <a:solidFill>
                  <a:schemeClr val="bg2"/>
                </a:solidFill>
                <a:latin typeface="微软雅黑" pitchFamily="34" charset="-122"/>
                <a:ea typeface="微软雅黑" pitchFamily="34" charset="-122"/>
                <a:sym typeface="Wingdings" pitchFamily="2" charset="2"/>
              </a:rPr>
              <a:t>的正方形球场的四个角安装</a:t>
            </a:r>
            <a:r>
              <a:rPr lang="en-US" altLang="zh-CN" sz="2200" dirty="0">
                <a:solidFill>
                  <a:schemeClr val="bg2"/>
                </a:solidFill>
                <a:latin typeface="微软雅黑" pitchFamily="34" charset="-122"/>
                <a:ea typeface="微软雅黑" pitchFamily="34" charset="-122"/>
                <a:sym typeface="Wingdings" pitchFamily="2" charset="2"/>
              </a:rPr>
              <a:t>4</a:t>
            </a:r>
            <a:r>
              <a:rPr lang="zh-CN" altLang="en-US" sz="2200" dirty="0">
                <a:solidFill>
                  <a:schemeClr val="bg2"/>
                </a:solidFill>
                <a:latin typeface="微软雅黑" pitchFamily="34" charset="-122"/>
                <a:ea typeface="微软雅黑" pitchFamily="34" charset="-122"/>
                <a:sym typeface="Wingdings" pitchFamily="2" charset="2"/>
              </a:rPr>
              <a:t>盏功率均为</a:t>
            </a:r>
            <a:r>
              <a:rPr lang="en-US" altLang="zh-CN" sz="2200" dirty="0">
                <a:solidFill>
                  <a:schemeClr val="bg2"/>
                </a:solidFill>
                <a:latin typeface="微软雅黑" pitchFamily="34" charset="-122"/>
                <a:ea typeface="微软雅黑" pitchFamily="34" charset="-122"/>
                <a:sym typeface="Wingdings" pitchFamily="2" charset="2"/>
              </a:rPr>
              <a:t>1kW</a:t>
            </a:r>
            <a:r>
              <a:rPr lang="zh-CN" altLang="en-US" sz="2200" dirty="0">
                <a:solidFill>
                  <a:schemeClr val="bg2"/>
                </a:solidFill>
                <a:latin typeface="微软雅黑" pitchFamily="34" charset="-122"/>
                <a:ea typeface="微软雅黑" pitchFamily="34" charset="-122"/>
                <a:sym typeface="Wingdings" pitchFamily="2" charset="2"/>
              </a:rPr>
              <a:t>的照明灯，它们离地面的高度分别为</a:t>
            </a:r>
            <a:r>
              <a:rPr lang="en-US" altLang="zh-CN" sz="2200" dirty="0">
                <a:solidFill>
                  <a:schemeClr val="bg2"/>
                </a:solidFill>
                <a:latin typeface="微软雅黑" pitchFamily="34" charset="-122"/>
                <a:ea typeface="微软雅黑" pitchFamily="34" charset="-122"/>
                <a:sym typeface="Wingdings" pitchFamily="2" charset="2"/>
              </a:rPr>
              <a:t>7m</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9m</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8m</a:t>
            </a:r>
            <a:r>
              <a:rPr lang="zh-CN" altLang="en-US" sz="2200" dirty="0">
                <a:solidFill>
                  <a:schemeClr val="bg2"/>
                </a:solidFill>
                <a:latin typeface="微软雅黑" pitchFamily="34" charset="-122"/>
                <a:ea typeface="微软雅黑" pitchFamily="34" charset="-122"/>
                <a:sym typeface="Wingdings" pitchFamily="2" charset="2"/>
              </a:rPr>
              <a:t>和</a:t>
            </a:r>
            <a:r>
              <a:rPr lang="en-US" altLang="zh-CN" sz="2200" dirty="0">
                <a:solidFill>
                  <a:schemeClr val="bg2"/>
                </a:solidFill>
                <a:latin typeface="微软雅黑" pitchFamily="34" charset="-122"/>
                <a:ea typeface="微软雅黑" pitchFamily="34" charset="-122"/>
                <a:sym typeface="Wingdings" pitchFamily="2" charset="2"/>
              </a:rPr>
              <a:t>10m</a:t>
            </a:r>
            <a:r>
              <a:rPr lang="zh-CN" altLang="en-US" sz="2200" dirty="0">
                <a:solidFill>
                  <a:schemeClr val="bg2"/>
                </a:solidFill>
                <a:latin typeface="微软雅黑" pitchFamily="34" charset="-122"/>
                <a:ea typeface="微软雅黑" pitchFamily="34" charset="-122"/>
                <a:sym typeface="Wingdings" pitchFamily="2" charset="2"/>
              </a:rPr>
              <a:t>。在漆黑的夜晚，当</a:t>
            </a:r>
            <a:r>
              <a:rPr lang="en-US" altLang="zh-CN" sz="2200" dirty="0">
                <a:solidFill>
                  <a:schemeClr val="bg2"/>
                </a:solidFill>
                <a:latin typeface="微软雅黑" pitchFamily="34" charset="-122"/>
                <a:ea typeface="微软雅黑" pitchFamily="34" charset="-122"/>
                <a:sym typeface="Wingdings" pitchFamily="2" charset="2"/>
              </a:rPr>
              <a:t>4</a:t>
            </a:r>
            <a:r>
              <a:rPr lang="zh-CN" altLang="en-US" sz="2200" dirty="0">
                <a:solidFill>
                  <a:schemeClr val="bg2"/>
                </a:solidFill>
                <a:latin typeface="微软雅黑" pitchFamily="34" charset="-122"/>
                <a:ea typeface="微软雅黑" pitchFamily="34" charset="-122"/>
                <a:sym typeface="Wingdings" pitchFamily="2" charset="2"/>
              </a:rPr>
              <a:t>盏灯同时开启时，球场内不同地点的亮度是不一样的，试建立数学模型，</a:t>
            </a:r>
            <a:r>
              <a:rPr lang="zh-CN" altLang="en-US" sz="2200" dirty="0">
                <a:solidFill>
                  <a:srgbClr val="FF0000"/>
                </a:solidFill>
                <a:latin typeface="微软雅黑" pitchFamily="34" charset="-122"/>
                <a:ea typeface="微软雅黑" pitchFamily="34" charset="-122"/>
                <a:sym typeface="Wingdings" pitchFamily="2" charset="2"/>
              </a:rPr>
              <a:t>计算球场内最暗的点和最亮的点的位置。</a:t>
            </a:r>
            <a:endParaRPr lang="en-US" altLang="zh-CN" sz="2200" dirty="0">
              <a:solidFill>
                <a:srgbClr val="FF0000"/>
              </a:solidFill>
              <a:latin typeface="微软雅黑" pitchFamily="34" charset="-122"/>
              <a:ea typeface="微软雅黑" pitchFamily="34" charset="-122"/>
              <a:sym typeface="Wingdings" pitchFamily="2" charset="2"/>
            </a:endParaRPr>
          </a:p>
        </p:txBody>
      </p:sp>
      <p:sp>
        <p:nvSpPr>
          <p:cNvPr id="8" name="Text Box 2">
            <a:extLst>
              <a:ext uri="{FF2B5EF4-FFF2-40B4-BE49-F238E27FC236}">
                <a16:creationId xmlns:a16="http://schemas.microsoft.com/office/drawing/2014/main" id="{EDA593BB-69F2-4292-9DC4-6D1CC7B1BFF2}"/>
              </a:ext>
            </a:extLst>
          </p:cNvPr>
          <p:cNvSpPr txBox="1">
            <a:spLocks noChangeArrowheads="1"/>
          </p:cNvSpPr>
          <p:nvPr/>
        </p:nvSpPr>
        <p:spPr bwMode="auto">
          <a:xfrm>
            <a:off x="611064" y="620688"/>
            <a:ext cx="7921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b="1" dirty="0">
                <a:latin typeface="微软雅黑" pitchFamily="34" charset="-122"/>
                <a:ea typeface="微软雅黑" pitchFamily="34" charset="-122"/>
              </a:rPr>
              <a:t>第五节  建模案例选讲</a:t>
            </a:r>
            <a:r>
              <a:rPr lang="en-US" altLang="zh-CN" sz="2800" b="1" dirty="0">
                <a:latin typeface="微软雅黑" pitchFamily="34" charset="-122"/>
                <a:ea typeface="微软雅黑" pitchFamily="34" charset="-122"/>
              </a:rPr>
              <a:t>1——</a:t>
            </a:r>
            <a:r>
              <a:rPr lang="zh-CN" altLang="en-US" sz="2800" b="1" dirty="0">
                <a:latin typeface="微软雅黑" pitchFamily="34" charset="-122"/>
                <a:ea typeface="微软雅黑" pitchFamily="34" charset="-122"/>
              </a:rPr>
              <a:t>球场灯光照明问题</a:t>
            </a:r>
          </a:p>
        </p:txBody>
      </p:sp>
    </p:spTree>
    <p:extLst>
      <p:ext uri="{BB962C8B-B14F-4D97-AF65-F5344CB8AC3E}">
        <p14:creationId xmlns:p14="http://schemas.microsoft.com/office/powerpoint/2010/main" val="16321946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372A9C6-4469-432B-9DE7-2B0024A3109D}"/>
              </a:ext>
            </a:extLst>
          </p:cNvPr>
          <p:cNvSpPr>
            <a:spLocks noGrp="1"/>
          </p:cNvSpPr>
          <p:nvPr>
            <p:ph type="dt" sz="half" idx="2"/>
          </p:nvPr>
        </p:nvSpPr>
        <p:spPr/>
        <p:txBody>
          <a:bodyPr/>
          <a:lstStyle/>
          <a:p>
            <a:pPr>
              <a:defRPr/>
            </a:pPr>
            <a:fld id="{0E8AAA51-5903-4377-BF55-ADDB93EE499E}"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883E8E2B-7A7D-4935-8874-106EE60346E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6">
            <a:extLst>
              <a:ext uri="{FF2B5EF4-FFF2-40B4-BE49-F238E27FC236}">
                <a16:creationId xmlns:a16="http://schemas.microsoft.com/office/drawing/2014/main" id="{D53C34AC-DC3E-44A7-ADBD-AE23A61207B5}"/>
              </a:ext>
            </a:extLst>
          </p:cNvPr>
          <p:cNvSpPr>
            <a:spLocks noChangeArrowheads="1"/>
          </p:cNvSpPr>
          <p:nvPr/>
        </p:nvSpPr>
        <p:spPr bwMode="auto">
          <a:xfrm>
            <a:off x="683568" y="1185359"/>
            <a:ext cx="4680520" cy="146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假设四盏灯均可看成是点光源，其位置分别记为 </a:t>
            </a:r>
            <a:r>
              <a:rPr lang="en-US" altLang="zh-CN" sz="2200" dirty="0">
                <a:solidFill>
                  <a:schemeClr val="bg2"/>
                </a:solidFill>
                <a:latin typeface="微软雅黑" pitchFamily="34" charset="-122"/>
                <a:ea typeface="微软雅黑" pitchFamily="34" charset="-122"/>
                <a:sym typeface="Wingdings" pitchFamily="2" charset="2"/>
              </a:rPr>
              <a:t>P</a:t>
            </a:r>
            <a:r>
              <a:rPr lang="en-US" altLang="zh-CN" sz="2200" baseline="-25000" dirty="0">
                <a:solidFill>
                  <a:schemeClr val="bg2"/>
                </a:solidFill>
                <a:latin typeface="微软雅黑" pitchFamily="34" charset="-122"/>
                <a:ea typeface="微软雅黑" pitchFamily="34" charset="-122"/>
                <a:sym typeface="Wingdings" pitchFamily="2" charset="2"/>
              </a:rPr>
              <a:t>1</a:t>
            </a:r>
            <a:r>
              <a:rPr lang="en-US" altLang="zh-CN" sz="2200" dirty="0">
                <a:solidFill>
                  <a:schemeClr val="bg2"/>
                </a:solidFill>
                <a:latin typeface="微软雅黑" pitchFamily="34" charset="-122"/>
                <a:ea typeface="微软雅黑" pitchFamily="34" charset="-122"/>
                <a:sym typeface="Wingdings" pitchFamily="2" charset="2"/>
              </a:rPr>
              <a:t>, P</a:t>
            </a:r>
            <a:r>
              <a:rPr lang="en-US" altLang="zh-CN" sz="2200" baseline="-25000" dirty="0">
                <a:solidFill>
                  <a:schemeClr val="bg2"/>
                </a:solidFill>
                <a:latin typeface="微软雅黑" pitchFamily="34" charset="-122"/>
                <a:ea typeface="微软雅黑" pitchFamily="34" charset="-122"/>
                <a:sym typeface="Wingdings" pitchFamily="2" charset="2"/>
              </a:rPr>
              <a:t>2</a:t>
            </a:r>
            <a:r>
              <a:rPr lang="en-US" altLang="zh-CN" sz="2200" dirty="0">
                <a:solidFill>
                  <a:schemeClr val="bg2"/>
                </a:solidFill>
                <a:latin typeface="微软雅黑" pitchFamily="34" charset="-122"/>
                <a:ea typeface="微软雅黑" pitchFamily="34" charset="-122"/>
                <a:sym typeface="Wingdings" pitchFamily="2" charset="2"/>
              </a:rPr>
              <a:t>, P</a:t>
            </a:r>
            <a:r>
              <a:rPr lang="en-US" altLang="zh-CN" sz="2200" baseline="-25000" dirty="0">
                <a:solidFill>
                  <a:schemeClr val="bg2"/>
                </a:solidFill>
                <a:latin typeface="微软雅黑" pitchFamily="34" charset="-122"/>
                <a:ea typeface="微软雅黑" pitchFamily="34" charset="-122"/>
                <a:sym typeface="Wingdings" pitchFamily="2" charset="2"/>
              </a:rPr>
              <a:t>3</a:t>
            </a:r>
            <a:r>
              <a:rPr lang="en-US" altLang="zh-CN" sz="2200" dirty="0">
                <a:solidFill>
                  <a:schemeClr val="bg2"/>
                </a:solidFill>
                <a:latin typeface="微软雅黑" pitchFamily="34" charset="-122"/>
                <a:ea typeface="微软雅黑" pitchFamily="34" charset="-122"/>
                <a:sym typeface="Wingdings" pitchFamily="2" charset="2"/>
              </a:rPr>
              <a:t>, P</a:t>
            </a:r>
            <a:r>
              <a:rPr lang="en-US" altLang="zh-CN" sz="2200" baseline="-25000" dirty="0">
                <a:solidFill>
                  <a:schemeClr val="bg2"/>
                </a:solidFill>
                <a:latin typeface="微软雅黑" pitchFamily="34" charset="-122"/>
                <a:ea typeface="微软雅黑" pitchFamily="34" charset="-122"/>
                <a:sym typeface="Wingdings" pitchFamily="2" charset="2"/>
              </a:rPr>
              <a:t>4</a:t>
            </a:r>
            <a:r>
              <a:rPr lang="zh-CN" altLang="en-US" sz="2200" dirty="0">
                <a:solidFill>
                  <a:schemeClr val="bg2"/>
                </a:solidFill>
                <a:latin typeface="微软雅黑" pitchFamily="34" charset="-122"/>
                <a:ea typeface="微软雅黑" pitchFamily="34" charset="-122"/>
                <a:sym typeface="Wingdings" pitchFamily="2" charset="2"/>
              </a:rPr>
              <a:t>，球场内任意一点记为</a:t>
            </a:r>
            <a:r>
              <a:rPr lang="en-US" altLang="zh-CN" sz="2200" dirty="0">
                <a:solidFill>
                  <a:schemeClr val="bg2"/>
                </a:solidFill>
                <a:latin typeface="微软雅黑" pitchFamily="34" charset="-122"/>
                <a:ea typeface="微软雅黑" pitchFamily="34" charset="-122"/>
                <a:sym typeface="Wingdings" pitchFamily="2" charset="2"/>
              </a:rPr>
              <a:t>P(</a:t>
            </a:r>
            <a:r>
              <a:rPr lang="en-US" altLang="zh-CN" sz="2200" dirty="0" err="1">
                <a:solidFill>
                  <a:schemeClr val="bg2"/>
                </a:solidFill>
                <a:latin typeface="微软雅黑" pitchFamily="34" charset="-122"/>
                <a:ea typeface="微软雅黑" pitchFamily="34" charset="-122"/>
                <a:sym typeface="Wingdings" pitchFamily="2" charset="2"/>
              </a:rPr>
              <a:t>x,y</a:t>
            </a:r>
            <a:r>
              <a:rPr lang="en-US" altLang="zh-CN" sz="2200" dirty="0">
                <a:solidFill>
                  <a:schemeClr val="bg2"/>
                </a:solidFill>
                <a:latin typeface="微软雅黑" pitchFamily="34" charset="-122"/>
                <a:ea typeface="微软雅黑" pitchFamily="34" charset="-122"/>
                <a:sym typeface="Wingdings" pitchFamily="2" charset="2"/>
              </a:rPr>
              <a:t>)</a:t>
            </a:r>
            <a:r>
              <a:rPr lang="zh-CN" altLang="en-US" sz="2200" dirty="0">
                <a:solidFill>
                  <a:schemeClr val="bg2"/>
                </a:solidFill>
                <a:latin typeface="微软雅黑" pitchFamily="34" charset="-122"/>
                <a:ea typeface="微软雅黑" pitchFamily="34" charset="-122"/>
                <a:sym typeface="Wingdings" pitchFamily="2" charset="2"/>
              </a:rPr>
              <a:t> 。</a:t>
            </a:r>
            <a:endParaRPr lang="en-US" altLang="zh-CN" sz="2200" dirty="0">
              <a:solidFill>
                <a:schemeClr val="bg2"/>
              </a:solidFill>
              <a:latin typeface="微软雅黑" pitchFamily="34" charset="-122"/>
              <a:ea typeface="微软雅黑" pitchFamily="34" charset="-122"/>
              <a:sym typeface="Wingdings" pitchFamily="2" charset="2"/>
            </a:endParaRPr>
          </a:p>
        </p:txBody>
      </p:sp>
      <p:sp>
        <p:nvSpPr>
          <p:cNvPr id="7" name="Rectangle 12">
            <a:extLst>
              <a:ext uri="{FF2B5EF4-FFF2-40B4-BE49-F238E27FC236}">
                <a16:creationId xmlns:a16="http://schemas.microsoft.com/office/drawing/2014/main" id="{107FB0E5-68BE-4DD1-9D42-A6ABE3C6DAF6}"/>
              </a:ext>
            </a:extLst>
          </p:cNvPr>
          <p:cNvSpPr>
            <a:spLocks noChangeArrowheads="1"/>
          </p:cNvSpPr>
          <p:nvPr/>
        </p:nvSpPr>
        <p:spPr bwMode="auto">
          <a:xfrm>
            <a:off x="477510" y="548680"/>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dirty="0">
                <a:latin typeface="微软雅黑" pitchFamily="34" charset="-122"/>
                <a:ea typeface="微软雅黑" pitchFamily="34" charset="-122"/>
              </a:rPr>
              <a:t>二、模型建立</a:t>
            </a:r>
          </a:p>
        </p:txBody>
      </p:sp>
      <p:pic>
        <p:nvPicPr>
          <p:cNvPr id="112642" name="Picture 2">
            <a:extLst>
              <a:ext uri="{FF2B5EF4-FFF2-40B4-BE49-F238E27FC236}">
                <a16:creationId xmlns:a16="http://schemas.microsoft.com/office/drawing/2014/main" id="{F583B443-F6DD-4393-9856-9FC7E21CBFC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4088" y="1268760"/>
            <a:ext cx="3538473"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对象 7">
            <a:extLst>
              <a:ext uri="{FF2B5EF4-FFF2-40B4-BE49-F238E27FC236}">
                <a16:creationId xmlns:a16="http://schemas.microsoft.com/office/drawing/2014/main" id="{15BADDB8-AECF-4952-A618-352473B1EBE4}"/>
              </a:ext>
            </a:extLst>
          </p:cNvPr>
          <p:cNvGraphicFramePr>
            <a:graphicFrameLocks noChangeAspect="1"/>
          </p:cNvGraphicFramePr>
          <p:nvPr>
            <p:extLst>
              <p:ext uri="{D42A27DB-BD31-4B8C-83A1-F6EECF244321}">
                <p14:modId xmlns:p14="http://schemas.microsoft.com/office/powerpoint/2010/main" val="2204827976"/>
              </p:ext>
            </p:extLst>
          </p:nvPr>
        </p:nvGraphicFramePr>
        <p:xfrm>
          <a:off x="827584" y="2780928"/>
          <a:ext cx="3506215" cy="432866"/>
        </p:xfrm>
        <a:graphic>
          <a:graphicData uri="http://schemas.openxmlformats.org/presentationml/2006/ole">
            <mc:AlternateContent xmlns:mc="http://schemas.openxmlformats.org/markup-compatibility/2006">
              <mc:Choice xmlns:v="urn:schemas-microsoft-com:vml" Requires="v">
                <p:oleObj name="Equation" r:id="rId3" imgW="2057400" imgH="253800" progId="Equation.DSMT4">
                  <p:embed/>
                </p:oleObj>
              </mc:Choice>
              <mc:Fallback>
                <p:oleObj name="Equation" r:id="rId3" imgW="2057400" imgH="253800" progId="Equation.DSMT4">
                  <p:embed/>
                  <p:pic>
                    <p:nvPicPr>
                      <p:cNvPr id="0" name=""/>
                      <p:cNvPicPr/>
                      <p:nvPr/>
                    </p:nvPicPr>
                    <p:blipFill>
                      <a:blip r:embed="rId4"/>
                      <a:stretch>
                        <a:fillRect/>
                      </a:stretch>
                    </p:blipFill>
                    <p:spPr>
                      <a:xfrm>
                        <a:off x="827584" y="2780928"/>
                        <a:ext cx="3506215" cy="432866"/>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246E92E6-6BA8-4A63-8000-818481FA58C3}"/>
              </a:ext>
            </a:extLst>
          </p:cNvPr>
          <p:cNvGraphicFramePr>
            <a:graphicFrameLocks noChangeAspect="1"/>
          </p:cNvGraphicFramePr>
          <p:nvPr>
            <p:extLst>
              <p:ext uri="{D42A27DB-BD31-4B8C-83A1-F6EECF244321}">
                <p14:modId xmlns:p14="http://schemas.microsoft.com/office/powerpoint/2010/main" val="3661723512"/>
              </p:ext>
            </p:extLst>
          </p:nvPr>
        </p:nvGraphicFramePr>
        <p:xfrm>
          <a:off x="804862" y="3253081"/>
          <a:ext cx="2879725" cy="431800"/>
        </p:xfrm>
        <a:graphic>
          <a:graphicData uri="http://schemas.openxmlformats.org/presentationml/2006/ole">
            <mc:AlternateContent xmlns:mc="http://schemas.openxmlformats.org/markup-compatibility/2006">
              <mc:Choice xmlns:v="urn:schemas-microsoft-com:vml" Requires="v">
                <p:oleObj name="Equation" r:id="rId5" imgW="1688760" imgH="253800" progId="Equation.DSMT4">
                  <p:embed/>
                </p:oleObj>
              </mc:Choice>
              <mc:Fallback>
                <p:oleObj name="Equation" r:id="rId5" imgW="1688760" imgH="253800" progId="Equation.DSMT4">
                  <p:embed/>
                  <p:pic>
                    <p:nvPicPr>
                      <p:cNvPr id="8" name="对象 7">
                        <a:extLst>
                          <a:ext uri="{FF2B5EF4-FFF2-40B4-BE49-F238E27FC236}">
                            <a16:creationId xmlns:a16="http://schemas.microsoft.com/office/drawing/2014/main" id="{15BADDB8-AECF-4952-A618-352473B1EBE4}"/>
                          </a:ext>
                        </a:extLst>
                      </p:cNvPr>
                      <p:cNvPicPr/>
                      <p:nvPr/>
                    </p:nvPicPr>
                    <p:blipFill>
                      <a:blip r:embed="rId6"/>
                      <a:stretch>
                        <a:fillRect/>
                      </a:stretch>
                    </p:blipFill>
                    <p:spPr>
                      <a:xfrm>
                        <a:off x="804862" y="3253081"/>
                        <a:ext cx="2879725" cy="4318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F5DC267B-3E0B-4DF6-8AE0-7A2D34F485DB}"/>
              </a:ext>
            </a:extLst>
          </p:cNvPr>
          <p:cNvGraphicFramePr>
            <a:graphicFrameLocks noChangeAspect="1"/>
          </p:cNvGraphicFramePr>
          <p:nvPr>
            <p:extLst>
              <p:ext uri="{D42A27DB-BD31-4B8C-83A1-F6EECF244321}">
                <p14:modId xmlns:p14="http://schemas.microsoft.com/office/powerpoint/2010/main" val="1484492989"/>
              </p:ext>
            </p:extLst>
          </p:nvPr>
        </p:nvGraphicFramePr>
        <p:xfrm>
          <a:off x="801080" y="3718098"/>
          <a:ext cx="2924175" cy="431800"/>
        </p:xfrm>
        <a:graphic>
          <a:graphicData uri="http://schemas.openxmlformats.org/presentationml/2006/ole">
            <mc:AlternateContent xmlns:mc="http://schemas.openxmlformats.org/markup-compatibility/2006">
              <mc:Choice xmlns:v="urn:schemas-microsoft-com:vml" Requires="v">
                <p:oleObj name="Equation" r:id="rId7" imgW="1714320" imgH="253800" progId="Equation.DSMT4">
                  <p:embed/>
                </p:oleObj>
              </mc:Choice>
              <mc:Fallback>
                <p:oleObj name="Equation" r:id="rId7" imgW="1714320" imgH="253800" progId="Equation.DSMT4">
                  <p:embed/>
                  <p:pic>
                    <p:nvPicPr>
                      <p:cNvPr id="10" name="对象 9">
                        <a:extLst>
                          <a:ext uri="{FF2B5EF4-FFF2-40B4-BE49-F238E27FC236}">
                            <a16:creationId xmlns:a16="http://schemas.microsoft.com/office/drawing/2014/main" id="{246E92E6-6BA8-4A63-8000-818481FA58C3}"/>
                          </a:ext>
                        </a:extLst>
                      </p:cNvPr>
                      <p:cNvPicPr/>
                      <p:nvPr/>
                    </p:nvPicPr>
                    <p:blipFill>
                      <a:blip r:embed="rId8"/>
                      <a:stretch>
                        <a:fillRect/>
                      </a:stretch>
                    </p:blipFill>
                    <p:spPr>
                      <a:xfrm>
                        <a:off x="801080" y="3718098"/>
                        <a:ext cx="2924175" cy="4318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A3D149D3-7152-4647-9933-65B7F5055466}"/>
              </a:ext>
            </a:extLst>
          </p:cNvPr>
          <p:cNvGraphicFramePr>
            <a:graphicFrameLocks noChangeAspect="1"/>
          </p:cNvGraphicFramePr>
          <p:nvPr>
            <p:extLst>
              <p:ext uri="{D42A27DB-BD31-4B8C-83A1-F6EECF244321}">
                <p14:modId xmlns:p14="http://schemas.microsoft.com/office/powerpoint/2010/main" val="218332922"/>
              </p:ext>
            </p:extLst>
          </p:nvPr>
        </p:nvGraphicFramePr>
        <p:xfrm>
          <a:off x="840836" y="4221163"/>
          <a:ext cx="4027487" cy="431800"/>
        </p:xfrm>
        <a:graphic>
          <a:graphicData uri="http://schemas.openxmlformats.org/presentationml/2006/ole">
            <mc:AlternateContent xmlns:mc="http://schemas.openxmlformats.org/markup-compatibility/2006">
              <mc:Choice xmlns:v="urn:schemas-microsoft-com:vml" Requires="v">
                <p:oleObj name="Equation" r:id="rId9" imgW="2361960" imgH="253800" progId="Equation.DSMT4">
                  <p:embed/>
                </p:oleObj>
              </mc:Choice>
              <mc:Fallback>
                <p:oleObj name="Equation" r:id="rId9" imgW="2361960" imgH="253800" progId="Equation.DSMT4">
                  <p:embed/>
                  <p:pic>
                    <p:nvPicPr>
                      <p:cNvPr id="11" name="对象 10">
                        <a:extLst>
                          <a:ext uri="{FF2B5EF4-FFF2-40B4-BE49-F238E27FC236}">
                            <a16:creationId xmlns:a16="http://schemas.microsoft.com/office/drawing/2014/main" id="{F5DC267B-3E0B-4DF6-8AE0-7A2D34F485DB}"/>
                          </a:ext>
                        </a:extLst>
                      </p:cNvPr>
                      <p:cNvPicPr/>
                      <p:nvPr/>
                    </p:nvPicPr>
                    <p:blipFill>
                      <a:blip r:embed="rId10"/>
                      <a:stretch>
                        <a:fillRect/>
                      </a:stretch>
                    </p:blipFill>
                    <p:spPr>
                      <a:xfrm>
                        <a:off x="840836" y="4221163"/>
                        <a:ext cx="4027487" cy="431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6F67B94-8BD6-4ABE-B734-EB67D1CA69E8}"/>
              </a:ext>
            </a:extLst>
          </p:cNvPr>
          <p:cNvGraphicFramePr>
            <a:graphicFrameLocks noChangeAspect="1"/>
          </p:cNvGraphicFramePr>
          <p:nvPr>
            <p:extLst>
              <p:ext uri="{D42A27DB-BD31-4B8C-83A1-F6EECF244321}">
                <p14:modId xmlns:p14="http://schemas.microsoft.com/office/powerpoint/2010/main" val="1601629268"/>
              </p:ext>
            </p:extLst>
          </p:nvPr>
        </p:nvGraphicFramePr>
        <p:xfrm>
          <a:off x="827584" y="4745038"/>
          <a:ext cx="5348288" cy="388937"/>
        </p:xfrm>
        <a:graphic>
          <a:graphicData uri="http://schemas.openxmlformats.org/presentationml/2006/ole">
            <mc:AlternateContent xmlns:mc="http://schemas.openxmlformats.org/markup-compatibility/2006">
              <mc:Choice xmlns:v="urn:schemas-microsoft-com:vml" Requires="v">
                <p:oleObj name="Equation" r:id="rId11" imgW="3136680" imgH="228600" progId="Equation.DSMT4">
                  <p:embed/>
                </p:oleObj>
              </mc:Choice>
              <mc:Fallback>
                <p:oleObj name="Equation" r:id="rId11" imgW="3136680" imgH="228600" progId="Equation.DSMT4">
                  <p:embed/>
                  <p:pic>
                    <p:nvPicPr>
                      <p:cNvPr id="12" name="对象 11">
                        <a:extLst>
                          <a:ext uri="{FF2B5EF4-FFF2-40B4-BE49-F238E27FC236}">
                            <a16:creationId xmlns:a16="http://schemas.microsoft.com/office/drawing/2014/main" id="{A3D149D3-7152-4647-9933-65B7F5055466}"/>
                          </a:ext>
                        </a:extLst>
                      </p:cNvPr>
                      <p:cNvPicPr/>
                      <p:nvPr/>
                    </p:nvPicPr>
                    <p:blipFill>
                      <a:blip r:embed="rId12"/>
                      <a:stretch>
                        <a:fillRect/>
                      </a:stretch>
                    </p:blipFill>
                    <p:spPr>
                      <a:xfrm>
                        <a:off x="827584" y="4745038"/>
                        <a:ext cx="5348288" cy="388937"/>
                      </a:xfrm>
                      <a:prstGeom prst="rect">
                        <a:avLst/>
                      </a:prstGeom>
                    </p:spPr>
                  </p:pic>
                </p:oleObj>
              </mc:Fallback>
            </mc:AlternateContent>
          </a:graphicData>
        </a:graphic>
      </p:graphicFrame>
    </p:spTree>
    <p:extLst>
      <p:ext uri="{BB962C8B-B14F-4D97-AF65-F5344CB8AC3E}">
        <p14:creationId xmlns:p14="http://schemas.microsoft.com/office/powerpoint/2010/main" val="3195218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372A9C6-4469-432B-9DE7-2B0024A3109D}"/>
              </a:ext>
            </a:extLst>
          </p:cNvPr>
          <p:cNvSpPr>
            <a:spLocks noGrp="1"/>
          </p:cNvSpPr>
          <p:nvPr>
            <p:ph type="dt" sz="half" idx="2"/>
          </p:nvPr>
        </p:nvSpPr>
        <p:spPr/>
        <p:txBody>
          <a:bodyPr/>
          <a:lstStyle/>
          <a:p>
            <a:pPr>
              <a:defRPr/>
            </a:pPr>
            <a:fld id="{A5FF1C96-2C36-4462-A17C-2E646A41603E}"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883E8E2B-7A7D-4935-8874-106EE60346E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6">
            <a:extLst>
              <a:ext uri="{FF2B5EF4-FFF2-40B4-BE49-F238E27FC236}">
                <a16:creationId xmlns:a16="http://schemas.microsoft.com/office/drawing/2014/main" id="{D53C34AC-DC3E-44A7-ADBD-AE23A61207B5}"/>
              </a:ext>
            </a:extLst>
          </p:cNvPr>
          <p:cNvSpPr>
            <a:spLocks noChangeArrowheads="1"/>
          </p:cNvSpPr>
          <p:nvPr/>
        </p:nvSpPr>
        <p:spPr bwMode="auto">
          <a:xfrm>
            <a:off x="683568" y="1185359"/>
            <a:ext cx="4896544"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各光源的功率分别记为 </a:t>
            </a:r>
            <a:r>
              <a:rPr lang="en-US" altLang="zh-CN" sz="2200" dirty="0">
                <a:solidFill>
                  <a:schemeClr val="bg2"/>
                </a:solidFill>
                <a:latin typeface="微软雅黑" pitchFamily="34" charset="-122"/>
                <a:ea typeface="微软雅黑" pitchFamily="34" charset="-122"/>
                <a:sym typeface="Wingdings" pitchFamily="2" charset="2"/>
              </a:rPr>
              <a:t>p</a:t>
            </a:r>
            <a:r>
              <a:rPr lang="en-US" altLang="zh-CN" sz="2200" baseline="-25000" dirty="0">
                <a:solidFill>
                  <a:schemeClr val="bg2"/>
                </a:solidFill>
                <a:latin typeface="微软雅黑" pitchFamily="34" charset="-122"/>
                <a:ea typeface="微软雅黑" pitchFamily="34" charset="-122"/>
                <a:sym typeface="Wingdings" pitchFamily="2" charset="2"/>
              </a:rPr>
              <a:t>1</a:t>
            </a:r>
            <a:r>
              <a:rPr lang="en-US" altLang="zh-CN" sz="2200" dirty="0">
                <a:solidFill>
                  <a:schemeClr val="bg2"/>
                </a:solidFill>
                <a:latin typeface="微软雅黑" pitchFamily="34" charset="-122"/>
                <a:ea typeface="微软雅黑" pitchFamily="34" charset="-122"/>
                <a:sym typeface="Wingdings" pitchFamily="2" charset="2"/>
              </a:rPr>
              <a:t>, p</a:t>
            </a:r>
            <a:r>
              <a:rPr lang="en-US" altLang="zh-CN" sz="2200" baseline="-25000" dirty="0">
                <a:solidFill>
                  <a:schemeClr val="bg2"/>
                </a:solidFill>
                <a:latin typeface="微软雅黑" pitchFamily="34" charset="-122"/>
                <a:ea typeface="微软雅黑" pitchFamily="34" charset="-122"/>
                <a:sym typeface="Wingdings" pitchFamily="2" charset="2"/>
              </a:rPr>
              <a:t>2</a:t>
            </a:r>
            <a:r>
              <a:rPr lang="en-US" altLang="zh-CN" sz="2200" dirty="0">
                <a:solidFill>
                  <a:schemeClr val="bg2"/>
                </a:solidFill>
                <a:latin typeface="微软雅黑" pitchFamily="34" charset="-122"/>
                <a:ea typeface="微软雅黑" pitchFamily="34" charset="-122"/>
                <a:sym typeface="Wingdings" pitchFamily="2" charset="2"/>
              </a:rPr>
              <a:t>, p</a:t>
            </a:r>
            <a:r>
              <a:rPr lang="en-US" altLang="zh-CN" sz="2200" baseline="-25000" dirty="0">
                <a:solidFill>
                  <a:schemeClr val="bg2"/>
                </a:solidFill>
                <a:latin typeface="微软雅黑" pitchFamily="34" charset="-122"/>
                <a:ea typeface="微软雅黑" pitchFamily="34" charset="-122"/>
                <a:sym typeface="Wingdings" pitchFamily="2" charset="2"/>
              </a:rPr>
              <a:t>3</a:t>
            </a:r>
            <a:r>
              <a:rPr lang="en-US" altLang="zh-CN" sz="2200" dirty="0">
                <a:solidFill>
                  <a:schemeClr val="bg2"/>
                </a:solidFill>
                <a:latin typeface="微软雅黑" pitchFamily="34" charset="-122"/>
                <a:ea typeface="微软雅黑" pitchFamily="34" charset="-122"/>
                <a:sym typeface="Wingdings" pitchFamily="2" charset="2"/>
              </a:rPr>
              <a:t>, p</a:t>
            </a:r>
            <a:r>
              <a:rPr lang="en-US" altLang="zh-CN" sz="2200" baseline="-25000" dirty="0">
                <a:solidFill>
                  <a:schemeClr val="bg2"/>
                </a:solidFill>
                <a:latin typeface="微软雅黑" pitchFamily="34" charset="-122"/>
                <a:ea typeface="微软雅黑" pitchFamily="34" charset="-122"/>
                <a:sym typeface="Wingdings" pitchFamily="2" charset="2"/>
              </a:rPr>
              <a:t>4</a:t>
            </a:r>
            <a:r>
              <a:rPr lang="zh-CN" altLang="en-US" sz="2200" dirty="0">
                <a:solidFill>
                  <a:schemeClr val="bg2"/>
                </a:solidFill>
                <a:latin typeface="微软雅黑" pitchFamily="34" charset="-122"/>
                <a:ea typeface="微软雅黑" pitchFamily="34" charset="-122"/>
                <a:sym typeface="Wingdings" pitchFamily="2" charset="2"/>
              </a:rPr>
              <a:t>，在点</a:t>
            </a:r>
            <a:r>
              <a:rPr lang="en-US" altLang="zh-CN" sz="2200" dirty="0">
                <a:solidFill>
                  <a:schemeClr val="bg2"/>
                </a:solidFill>
                <a:latin typeface="微软雅黑" pitchFamily="34" charset="-122"/>
                <a:ea typeface="微软雅黑" pitchFamily="34" charset="-122"/>
                <a:sym typeface="Wingdings" pitchFamily="2" charset="2"/>
              </a:rPr>
              <a:t>P</a:t>
            </a:r>
            <a:r>
              <a:rPr lang="zh-CN" altLang="en-US" sz="2200" dirty="0">
                <a:solidFill>
                  <a:schemeClr val="bg2"/>
                </a:solidFill>
                <a:latin typeface="微软雅黑" pitchFamily="34" charset="-122"/>
                <a:ea typeface="微软雅黑" pitchFamily="34" charset="-122"/>
                <a:sym typeface="Wingdings" pitchFamily="2" charset="2"/>
              </a:rPr>
              <a:t>处的照度分别记为</a:t>
            </a:r>
            <a:r>
              <a:rPr lang="en-US" altLang="zh-CN" sz="2200" dirty="0">
                <a:solidFill>
                  <a:schemeClr val="bg2"/>
                </a:solidFill>
                <a:latin typeface="微软雅黑" pitchFamily="34" charset="-122"/>
                <a:ea typeface="微软雅黑" pitchFamily="34" charset="-122"/>
                <a:sym typeface="Wingdings" pitchFamily="2" charset="2"/>
              </a:rPr>
              <a:t>I</a:t>
            </a:r>
            <a:r>
              <a:rPr lang="en-US" altLang="zh-CN" sz="2200" baseline="-25000" dirty="0">
                <a:solidFill>
                  <a:schemeClr val="bg2"/>
                </a:solidFill>
                <a:latin typeface="微软雅黑" pitchFamily="34" charset="-122"/>
                <a:ea typeface="微软雅黑" pitchFamily="34" charset="-122"/>
                <a:sym typeface="Wingdings" pitchFamily="2" charset="2"/>
              </a:rPr>
              <a:t>1</a:t>
            </a:r>
            <a:r>
              <a:rPr lang="en-US" altLang="zh-CN" sz="2200" dirty="0">
                <a:solidFill>
                  <a:schemeClr val="bg2"/>
                </a:solidFill>
                <a:latin typeface="微软雅黑" pitchFamily="34" charset="-122"/>
                <a:ea typeface="微软雅黑" pitchFamily="34" charset="-122"/>
                <a:sym typeface="Wingdings" pitchFamily="2" charset="2"/>
              </a:rPr>
              <a:t>, I</a:t>
            </a:r>
            <a:r>
              <a:rPr lang="en-US" altLang="zh-CN" sz="2200" baseline="-25000" dirty="0">
                <a:solidFill>
                  <a:schemeClr val="bg2"/>
                </a:solidFill>
                <a:latin typeface="微软雅黑" pitchFamily="34" charset="-122"/>
                <a:ea typeface="微软雅黑" pitchFamily="34" charset="-122"/>
                <a:sym typeface="Wingdings" pitchFamily="2" charset="2"/>
              </a:rPr>
              <a:t>2</a:t>
            </a:r>
            <a:r>
              <a:rPr lang="en-US" altLang="zh-CN" sz="2200" dirty="0">
                <a:solidFill>
                  <a:schemeClr val="bg2"/>
                </a:solidFill>
                <a:latin typeface="微软雅黑" pitchFamily="34" charset="-122"/>
                <a:ea typeface="微软雅黑" pitchFamily="34" charset="-122"/>
                <a:sym typeface="Wingdings" pitchFamily="2" charset="2"/>
              </a:rPr>
              <a:t>, I</a:t>
            </a:r>
            <a:r>
              <a:rPr lang="en-US" altLang="zh-CN" sz="2200" baseline="-25000" dirty="0">
                <a:solidFill>
                  <a:schemeClr val="bg2"/>
                </a:solidFill>
                <a:latin typeface="微软雅黑" pitchFamily="34" charset="-122"/>
                <a:ea typeface="微软雅黑" pitchFamily="34" charset="-122"/>
                <a:sym typeface="Wingdings" pitchFamily="2" charset="2"/>
              </a:rPr>
              <a:t>3</a:t>
            </a:r>
            <a:r>
              <a:rPr lang="en-US" altLang="zh-CN" sz="2200" dirty="0">
                <a:solidFill>
                  <a:schemeClr val="bg2"/>
                </a:solidFill>
                <a:latin typeface="微软雅黑" pitchFamily="34" charset="-122"/>
                <a:ea typeface="微软雅黑" pitchFamily="34" charset="-122"/>
                <a:sym typeface="Wingdings" pitchFamily="2" charset="2"/>
              </a:rPr>
              <a:t>, I</a:t>
            </a:r>
            <a:r>
              <a:rPr lang="en-US" altLang="zh-CN" sz="2200" baseline="-25000" dirty="0">
                <a:solidFill>
                  <a:schemeClr val="bg2"/>
                </a:solidFill>
                <a:latin typeface="微软雅黑" pitchFamily="34" charset="-122"/>
                <a:ea typeface="微软雅黑" pitchFamily="34" charset="-122"/>
                <a:sym typeface="Wingdings" pitchFamily="2" charset="2"/>
              </a:rPr>
              <a:t>4 </a:t>
            </a:r>
            <a:r>
              <a:rPr lang="en-US" altLang="zh-CN" sz="2200" dirty="0">
                <a:solidFill>
                  <a:schemeClr val="bg2"/>
                </a:solidFill>
                <a:latin typeface="微软雅黑" pitchFamily="34" charset="-122"/>
                <a:ea typeface="微软雅黑" pitchFamily="34" charset="-122"/>
                <a:sym typeface="Wingdings" pitchFamily="2" charset="2"/>
              </a:rPr>
              <a:t>, </a:t>
            </a:r>
            <a:r>
              <a:rPr lang="zh-CN" altLang="en-US" sz="2200" dirty="0">
                <a:solidFill>
                  <a:schemeClr val="bg2"/>
                </a:solidFill>
                <a:latin typeface="微软雅黑" pitchFamily="34" charset="-122"/>
                <a:ea typeface="微软雅黑" pitchFamily="34" charset="-122"/>
                <a:sym typeface="Wingdings" pitchFamily="2" charset="2"/>
              </a:rPr>
              <a:t>则</a:t>
            </a:r>
            <a:endParaRPr lang="en-US" altLang="zh-CN" sz="2200" dirty="0">
              <a:solidFill>
                <a:schemeClr val="bg2"/>
              </a:solidFill>
              <a:latin typeface="微软雅黑" pitchFamily="34" charset="-122"/>
              <a:ea typeface="微软雅黑" pitchFamily="34" charset="-122"/>
              <a:sym typeface="Wingdings" pitchFamily="2" charset="2"/>
            </a:endParaRPr>
          </a:p>
        </p:txBody>
      </p:sp>
      <p:sp>
        <p:nvSpPr>
          <p:cNvPr id="7" name="Rectangle 12">
            <a:extLst>
              <a:ext uri="{FF2B5EF4-FFF2-40B4-BE49-F238E27FC236}">
                <a16:creationId xmlns:a16="http://schemas.microsoft.com/office/drawing/2014/main" id="{107FB0E5-68BE-4DD1-9D42-A6ABE3C6DAF6}"/>
              </a:ext>
            </a:extLst>
          </p:cNvPr>
          <p:cNvSpPr>
            <a:spLocks noChangeArrowheads="1"/>
          </p:cNvSpPr>
          <p:nvPr/>
        </p:nvSpPr>
        <p:spPr bwMode="auto">
          <a:xfrm>
            <a:off x="477510" y="548680"/>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dirty="0">
                <a:latin typeface="微软雅黑" pitchFamily="34" charset="-122"/>
                <a:ea typeface="微软雅黑" pitchFamily="34" charset="-122"/>
              </a:rPr>
              <a:t>二、模型建立</a:t>
            </a:r>
          </a:p>
        </p:txBody>
      </p:sp>
      <p:pic>
        <p:nvPicPr>
          <p:cNvPr id="112642" name="Picture 2">
            <a:extLst>
              <a:ext uri="{FF2B5EF4-FFF2-40B4-BE49-F238E27FC236}">
                <a16:creationId xmlns:a16="http://schemas.microsoft.com/office/drawing/2014/main" id="{F583B443-F6DD-4393-9856-9FC7E21CBFC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4088" y="1052736"/>
            <a:ext cx="3538473"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对象 7">
            <a:extLst>
              <a:ext uri="{FF2B5EF4-FFF2-40B4-BE49-F238E27FC236}">
                <a16:creationId xmlns:a16="http://schemas.microsoft.com/office/drawing/2014/main" id="{15BADDB8-AECF-4952-A618-352473B1EBE4}"/>
              </a:ext>
            </a:extLst>
          </p:cNvPr>
          <p:cNvGraphicFramePr>
            <a:graphicFrameLocks noChangeAspect="1"/>
          </p:cNvGraphicFramePr>
          <p:nvPr>
            <p:extLst>
              <p:ext uri="{D42A27DB-BD31-4B8C-83A1-F6EECF244321}">
                <p14:modId xmlns:p14="http://schemas.microsoft.com/office/powerpoint/2010/main" val="3151489142"/>
              </p:ext>
            </p:extLst>
          </p:nvPr>
        </p:nvGraphicFramePr>
        <p:xfrm>
          <a:off x="971600" y="2257425"/>
          <a:ext cx="3549650" cy="735013"/>
        </p:xfrm>
        <a:graphic>
          <a:graphicData uri="http://schemas.openxmlformats.org/presentationml/2006/ole">
            <mc:AlternateContent xmlns:mc="http://schemas.openxmlformats.org/markup-compatibility/2006">
              <mc:Choice xmlns:v="urn:schemas-microsoft-com:vml" Requires="v">
                <p:oleObj name="Equation" r:id="rId3" imgW="2082600" imgH="431640" progId="Equation.DSMT4">
                  <p:embed/>
                </p:oleObj>
              </mc:Choice>
              <mc:Fallback>
                <p:oleObj name="Equation" r:id="rId3" imgW="2082600" imgH="431640" progId="Equation.DSMT4">
                  <p:embed/>
                  <p:pic>
                    <p:nvPicPr>
                      <p:cNvPr id="8" name="对象 7">
                        <a:extLst>
                          <a:ext uri="{FF2B5EF4-FFF2-40B4-BE49-F238E27FC236}">
                            <a16:creationId xmlns:a16="http://schemas.microsoft.com/office/drawing/2014/main" id="{15BADDB8-AECF-4952-A618-352473B1EBE4}"/>
                          </a:ext>
                        </a:extLst>
                      </p:cNvPr>
                      <p:cNvPicPr/>
                      <p:nvPr/>
                    </p:nvPicPr>
                    <p:blipFill>
                      <a:blip r:embed="rId4"/>
                      <a:stretch>
                        <a:fillRect/>
                      </a:stretch>
                    </p:blipFill>
                    <p:spPr>
                      <a:xfrm>
                        <a:off x="971600" y="2257425"/>
                        <a:ext cx="3549650" cy="73501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246E92E6-6BA8-4A63-8000-818481FA58C3}"/>
              </a:ext>
            </a:extLst>
          </p:cNvPr>
          <p:cNvGraphicFramePr>
            <a:graphicFrameLocks noChangeAspect="1"/>
          </p:cNvGraphicFramePr>
          <p:nvPr>
            <p:extLst>
              <p:ext uri="{D42A27DB-BD31-4B8C-83A1-F6EECF244321}">
                <p14:modId xmlns:p14="http://schemas.microsoft.com/office/powerpoint/2010/main" val="3559550667"/>
              </p:ext>
            </p:extLst>
          </p:nvPr>
        </p:nvGraphicFramePr>
        <p:xfrm>
          <a:off x="977900" y="2982019"/>
          <a:ext cx="3594100" cy="735013"/>
        </p:xfrm>
        <a:graphic>
          <a:graphicData uri="http://schemas.openxmlformats.org/presentationml/2006/ole">
            <mc:AlternateContent xmlns:mc="http://schemas.openxmlformats.org/markup-compatibility/2006">
              <mc:Choice xmlns:v="urn:schemas-microsoft-com:vml" Requires="v">
                <p:oleObj name="Equation" r:id="rId5" imgW="2108160" imgH="431640" progId="Equation.DSMT4">
                  <p:embed/>
                </p:oleObj>
              </mc:Choice>
              <mc:Fallback>
                <p:oleObj name="Equation" r:id="rId5" imgW="2108160" imgH="431640" progId="Equation.DSMT4">
                  <p:embed/>
                  <p:pic>
                    <p:nvPicPr>
                      <p:cNvPr id="10" name="对象 9">
                        <a:extLst>
                          <a:ext uri="{FF2B5EF4-FFF2-40B4-BE49-F238E27FC236}">
                            <a16:creationId xmlns:a16="http://schemas.microsoft.com/office/drawing/2014/main" id="{246E92E6-6BA8-4A63-8000-818481FA58C3}"/>
                          </a:ext>
                        </a:extLst>
                      </p:cNvPr>
                      <p:cNvPicPr/>
                      <p:nvPr/>
                    </p:nvPicPr>
                    <p:blipFill>
                      <a:blip r:embed="rId6"/>
                      <a:stretch>
                        <a:fillRect/>
                      </a:stretch>
                    </p:blipFill>
                    <p:spPr>
                      <a:xfrm>
                        <a:off x="977900" y="2982019"/>
                        <a:ext cx="3594100" cy="735013"/>
                      </a:xfrm>
                      <a:prstGeom prst="rect">
                        <a:avLst/>
                      </a:prstGeom>
                    </p:spPr>
                  </p:pic>
                </p:oleObj>
              </mc:Fallback>
            </mc:AlternateContent>
          </a:graphicData>
        </a:graphic>
      </p:graphicFrame>
      <p:sp>
        <p:nvSpPr>
          <p:cNvPr id="15" name="Rectangle 56">
            <a:extLst>
              <a:ext uri="{FF2B5EF4-FFF2-40B4-BE49-F238E27FC236}">
                <a16:creationId xmlns:a16="http://schemas.microsoft.com/office/drawing/2014/main" id="{19636ACB-9266-4815-B8AC-645C00D46158}"/>
              </a:ext>
            </a:extLst>
          </p:cNvPr>
          <p:cNvSpPr>
            <a:spLocks noChangeArrowheads="1"/>
          </p:cNvSpPr>
          <p:nvPr/>
        </p:nvSpPr>
        <p:spPr bwMode="auto">
          <a:xfrm>
            <a:off x="683568" y="3778147"/>
            <a:ext cx="8136904"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 </a:t>
            </a:r>
            <a:r>
              <a:rPr lang="en-US" altLang="zh-CN" sz="2200" dirty="0">
                <a:solidFill>
                  <a:schemeClr val="bg2"/>
                </a:solidFill>
                <a:latin typeface="微软雅黑" pitchFamily="34" charset="-122"/>
                <a:ea typeface="微软雅黑" pitchFamily="34" charset="-122"/>
                <a:sym typeface="Wingdings" pitchFamily="2" charset="2"/>
              </a:rPr>
              <a:t>k </a:t>
            </a:r>
            <a:r>
              <a:rPr lang="zh-CN" altLang="en-US" sz="2200" dirty="0">
                <a:solidFill>
                  <a:schemeClr val="bg2"/>
                </a:solidFill>
                <a:latin typeface="微软雅黑" pitchFamily="34" charset="-122"/>
                <a:ea typeface="微软雅黑" pitchFamily="34" charset="-122"/>
                <a:sym typeface="Wingdings" pitchFamily="2" charset="2"/>
              </a:rPr>
              <a:t>是由量纲单位决定的比例系数，不妨令 </a:t>
            </a:r>
            <a:r>
              <a:rPr lang="en-US" altLang="zh-CN" sz="2200" dirty="0">
                <a:solidFill>
                  <a:schemeClr val="bg2"/>
                </a:solidFill>
                <a:latin typeface="微软雅黑" pitchFamily="34" charset="-122"/>
                <a:ea typeface="微软雅黑" pitchFamily="34" charset="-122"/>
                <a:sym typeface="Wingdings" pitchFamily="2" charset="2"/>
              </a:rPr>
              <a:t>k = 1</a:t>
            </a:r>
          </a:p>
        </p:txBody>
      </p:sp>
      <p:graphicFrame>
        <p:nvGraphicFramePr>
          <p:cNvPr id="13" name="对象 12">
            <a:extLst>
              <a:ext uri="{FF2B5EF4-FFF2-40B4-BE49-F238E27FC236}">
                <a16:creationId xmlns:a16="http://schemas.microsoft.com/office/drawing/2014/main" id="{F0FD6AE5-C475-475F-B9F8-0A86E2AFBAB9}"/>
              </a:ext>
            </a:extLst>
          </p:cNvPr>
          <p:cNvGraphicFramePr>
            <a:graphicFrameLocks noChangeAspect="1"/>
          </p:cNvGraphicFramePr>
          <p:nvPr>
            <p:extLst>
              <p:ext uri="{D42A27DB-BD31-4B8C-83A1-F6EECF244321}">
                <p14:modId xmlns:p14="http://schemas.microsoft.com/office/powerpoint/2010/main" val="1774535908"/>
              </p:ext>
            </p:extLst>
          </p:nvPr>
        </p:nvGraphicFramePr>
        <p:xfrm>
          <a:off x="1002183" y="4437112"/>
          <a:ext cx="6234113" cy="388937"/>
        </p:xfrm>
        <a:graphic>
          <a:graphicData uri="http://schemas.openxmlformats.org/presentationml/2006/ole">
            <mc:AlternateContent xmlns:mc="http://schemas.openxmlformats.org/markup-compatibility/2006">
              <mc:Choice xmlns:v="urn:schemas-microsoft-com:vml" Requires="v">
                <p:oleObj name="Equation" r:id="rId7" imgW="3657600" imgH="228600" progId="Equation.DSMT4">
                  <p:embed/>
                </p:oleObj>
              </mc:Choice>
              <mc:Fallback>
                <p:oleObj name="Equation" r:id="rId7" imgW="3657600" imgH="228600" progId="Equation.DSMT4">
                  <p:embed/>
                  <p:pic>
                    <p:nvPicPr>
                      <p:cNvPr id="8" name="对象 7">
                        <a:extLst>
                          <a:ext uri="{FF2B5EF4-FFF2-40B4-BE49-F238E27FC236}">
                            <a16:creationId xmlns:a16="http://schemas.microsoft.com/office/drawing/2014/main" id="{15BADDB8-AECF-4952-A618-352473B1EBE4}"/>
                          </a:ext>
                        </a:extLst>
                      </p:cNvPr>
                      <p:cNvPicPr/>
                      <p:nvPr/>
                    </p:nvPicPr>
                    <p:blipFill>
                      <a:blip r:embed="rId8"/>
                      <a:stretch>
                        <a:fillRect/>
                      </a:stretch>
                    </p:blipFill>
                    <p:spPr>
                      <a:xfrm>
                        <a:off x="1002183" y="4437112"/>
                        <a:ext cx="6234113" cy="38893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6942FA4-6EE9-4806-A9F3-7008D7A9A760}"/>
              </a:ext>
            </a:extLst>
          </p:cNvPr>
          <p:cNvGraphicFramePr>
            <a:graphicFrameLocks noChangeAspect="1"/>
          </p:cNvGraphicFramePr>
          <p:nvPr>
            <p:extLst>
              <p:ext uri="{D42A27DB-BD31-4B8C-83A1-F6EECF244321}">
                <p14:modId xmlns:p14="http://schemas.microsoft.com/office/powerpoint/2010/main" val="824673728"/>
              </p:ext>
            </p:extLst>
          </p:nvPr>
        </p:nvGraphicFramePr>
        <p:xfrm>
          <a:off x="1018704" y="4869160"/>
          <a:ext cx="4394200" cy="496887"/>
        </p:xfrm>
        <a:graphic>
          <a:graphicData uri="http://schemas.openxmlformats.org/presentationml/2006/ole">
            <mc:AlternateContent xmlns:mc="http://schemas.openxmlformats.org/markup-compatibility/2006">
              <mc:Choice xmlns:v="urn:schemas-microsoft-com:vml" Requires="v">
                <p:oleObj name="Equation" r:id="rId9" imgW="2577960" imgH="291960" progId="Equation.DSMT4">
                  <p:embed/>
                </p:oleObj>
              </mc:Choice>
              <mc:Fallback>
                <p:oleObj name="Equation" r:id="rId9" imgW="2577960" imgH="291960" progId="Equation.DSMT4">
                  <p:embed/>
                  <p:pic>
                    <p:nvPicPr>
                      <p:cNvPr id="13" name="对象 12">
                        <a:extLst>
                          <a:ext uri="{FF2B5EF4-FFF2-40B4-BE49-F238E27FC236}">
                            <a16:creationId xmlns:a16="http://schemas.microsoft.com/office/drawing/2014/main" id="{F0FD6AE5-C475-475F-B9F8-0A86E2AFBAB9}"/>
                          </a:ext>
                        </a:extLst>
                      </p:cNvPr>
                      <p:cNvPicPr/>
                      <p:nvPr/>
                    </p:nvPicPr>
                    <p:blipFill>
                      <a:blip r:embed="rId10"/>
                      <a:stretch>
                        <a:fillRect/>
                      </a:stretch>
                    </p:blipFill>
                    <p:spPr>
                      <a:xfrm>
                        <a:off x="1018704" y="4869160"/>
                        <a:ext cx="4394200" cy="496887"/>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0892EB44-65A3-4787-B9A4-8376DBDAA2D5}"/>
              </a:ext>
            </a:extLst>
          </p:cNvPr>
          <p:cNvGraphicFramePr>
            <a:graphicFrameLocks noChangeAspect="1"/>
          </p:cNvGraphicFramePr>
          <p:nvPr>
            <p:extLst>
              <p:ext uri="{D42A27DB-BD31-4B8C-83A1-F6EECF244321}">
                <p14:modId xmlns:p14="http://schemas.microsoft.com/office/powerpoint/2010/main" val="2939724564"/>
              </p:ext>
            </p:extLst>
          </p:nvPr>
        </p:nvGraphicFramePr>
        <p:xfrm>
          <a:off x="1018704" y="5505648"/>
          <a:ext cx="5497512" cy="496888"/>
        </p:xfrm>
        <a:graphic>
          <a:graphicData uri="http://schemas.openxmlformats.org/presentationml/2006/ole">
            <mc:AlternateContent xmlns:mc="http://schemas.openxmlformats.org/markup-compatibility/2006">
              <mc:Choice xmlns:v="urn:schemas-microsoft-com:vml" Requires="v">
                <p:oleObj name="Equation" r:id="rId11" imgW="3225600" imgH="291960" progId="Equation.DSMT4">
                  <p:embed/>
                </p:oleObj>
              </mc:Choice>
              <mc:Fallback>
                <p:oleObj name="Equation" r:id="rId11" imgW="3225600" imgH="291960" progId="Equation.DSMT4">
                  <p:embed/>
                  <p:pic>
                    <p:nvPicPr>
                      <p:cNvPr id="16" name="对象 15">
                        <a:extLst>
                          <a:ext uri="{FF2B5EF4-FFF2-40B4-BE49-F238E27FC236}">
                            <a16:creationId xmlns:a16="http://schemas.microsoft.com/office/drawing/2014/main" id="{C6942FA4-6EE9-4806-A9F3-7008D7A9A760}"/>
                          </a:ext>
                        </a:extLst>
                      </p:cNvPr>
                      <p:cNvPicPr/>
                      <p:nvPr/>
                    </p:nvPicPr>
                    <p:blipFill>
                      <a:blip r:embed="rId12"/>
                      <a:stretch>
                        <a:fillRect/>
                      </a:stretch>
                    </p:blipFill>
                    <p:spPr>
                      <a:xfrm>
                        <a:off x="1018704" y="5505648"/>
                        <a:ext cx="5497512" cy="4968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985DC3A8-BF9F-46AF-9E2A-27A05D8792F8}"/>
              </a:ext>
            </a:extLst>
          </p:cNvPr>
          <p:cNvGraphicFramePr>
            <a:graphicFrameLocks noChangeAspect="1"/>
          </p:cNvGraphicFramePr>
          <p:nvPr>
            <p:extLst>
              <p:ext uri="{D42A27DB-BD31-4B8C-83A1-F6EECF244321}">
                <p14:modId xmlns:p14="http://schemas.microsoft.com/office/powerpoint/2010/main" val="1149548983"/>
              </p:ext>
            </p:extLst>
          </p:nvPr>
        </p:nvGraphicFramePr>
        <p:xfrm>
          <a:off x="971600" y="6081713"/>
          <a:ext cx="2230438" cy="388937"/>
        </p:xfrm>
        <a:graphic>
          <a:graphicData uri="http://schemas.openxmlformats.org/presentationml/2006/ole">
            <mc:AlternateContent xmlns:mc="http://schemas.openxmlformats.org/markup-compatibility/2006">
              <mc:Choice xmlns:v="urn:schemas-microsoft-com:vml" Requires="v">
                <p:oleObj name="Equation" r:id="rId13" imgW="1307880" imgH="228600" progId="Equation.DSMT4">
                  <p:embed/>
                </p:oleObj>
              </mc:Choice>
              <mc:Fallback>
                <p:oleObj name="Equation" r:id="rId13" imgW="1307880" imgH="228600" progId="Equation.DSMT4">
                  <p:embed/>
                  <p:pic>
                    <p:nvPicPr>
                      <p:cNvPr id="17" name="对象 16">
                        <a:extLst>
                          <a:ext uri="{FF2B5EF4-FFF2-40B4-BE49-F238E27FC236}">
                            <a16:creationId xmlns:a16="http://schemas.microsoft.com/office/drawing/2014/main" id="{0892EB44-65A3-4787-B9A4-8376DBDAA2D5}"/>
                          </a:ext>
                        </a:extLst>
                      </p:cNvPr>
                      <p:cNvPicPr/>
                      <p:nvPr/>
                    </p:nvPicPr>
                    <p:blipFill>
                      <a:blip r:embed="rId14"/>
                      <a:stretch>
                        <a:fillRect/>
                      </a:stretch>
                    </p:blipFill>
                    <p:spPr>
                      <a:xfrm>
                        <a:off x="971600" y="6081713"/>
                        <a:ext cx="2230438" cy="388937"/>
                      </a:xfrm>
                      <a:prstGeom prst="rect">
                        <a:avLst/>
                      </a:prstGeom>
                    </p:spPr>
                  </p:pic>
                </p:oleObj>
              </mc:Fallback>
            </mc:AlternateContent>
          </a:graphicData>
        </a:graphic>
      </p:graphicFrame>
    </p:spTree>
    <p:extLst>
      <p:ext uri="{BB962C8B-B14F-4D97-AF65-F5344CB8AC3E}">
        <p14:creationId xmlns:p14="http://schemas.microsoft.com/office/powerpoint/2010/main" val="16090412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372A9C6-4469-432B-9DE7-2B0024A3109D}"/>
              </a:ext>
            </a:extLst>
          </p:cNvPr>
          <p:cNvSpPr>
            <a:spLocks noGrp="1"/>
          </p:cNvSpPr>
          <p:nvPr>
            <p:ph type="dt" sz="half" idx="2"/>
          </p:nvPr>
        </p:nvSpPr>
        <p:spPr/>
        <p:txBody>
          <a:bodyPr/>
          <a:lstStyle/>
          <a:p>
            <a:pPr>
              <a:defRPr/>
            </a:pPr>
            <a:fld id="{9B162FF1-FC61-4FA9-B8D7-054540EC878C}"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883E8E2B-7A7D-4935-8874-106EE60346E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6">
            <a:extLst>
              <a:ext uri="{FF2B5EF4-FFF2-40B4-BE49-F238E27FC236}">
                <a16:creationId xmlns:a16="http://schemas.microsoft.com/office/drawing/2014/main" id="{D53C34AC-DC3E-44A7-ADBD-AE23A61207B5}"/>
              </a:ext>
            </a:extLst>
          </p:cNvPr>
          <p:cNvSpPr>
            <a:spLocks noChangeArrowheads="1"/>
          </p:cNvSpPr>
          <p:nvPr/>
        </p:nvSpPr>
        <p:spPr bwMode="auto">
          <a:xfrm>
            <a:off x="683568" y="1185359"/>
            <a:ext cx="8136904"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从而可得点 </a:t>
            </a:r>
            <a:r>
              <a:rPr lang="en-US" altLang="zh-CN" sz="2200" dirty="0">
                <a:solidFill>
                  <a:schemeClr val="bg2"/>
                </a:solidFill>
                <a:latin typeface="微软雅黑" pitchFamily="34" charset="-122"/>
                <a:ea typeface="微软雅黑" pitchFamily="34" charset="-122"/>
                <a:sym typeface="Wingdings" pitchFamily="2" charset="2"/>
              </a:rPr>
              <a:t>P</a:t>
            </a:r>
            <a:r>
              <a:rPr lang="zh-CN" altLang="en-US" sz="2200" dirty="0">
                <a:solidFill>
                  <a:schemeClr val="bg2"/>
                </a:solidFill>
                <a:latin typeface="微软雅黑" pitchFamily="34" charset="-122"/>
                <a:ea typeface="微软雅黑" pitchFamily="34" charset="-122"/>
                <a:sym typeface="Wingdings" pitchFamily="2" charset="2"/>
              </a:rPr>
              <a:t> 的总照度为</a:t>
            </a:r>
            <a:endParaRPr lang="en-US" altLang="zh-CN" sz="2200" dirty="0">
              <a:solidFill>
                <a:schemeClr val="bg2"/>
              </a:solidFill>
              <a:latin typeface="微软雅黑" pitchFamily="34" charset="-122"/>
              <a:ea typeface="微软雅黑" pitchFamily="34" charset="-122"/>
              <a:sym typeface="Wingdings" pitchFamily="2" charset="2"/>
            </a:endParaRPr>
          </a:p>
        </p:txBody>
      </p:sp>
      <p:sp>
        <p:nvSpPr>
          <p:cNvPr id="7" name="Rectangle 12">
            <a:extLst>
              <a:ext uri="{FF2B5EF4-FFF2-40B4-BE49-F238E27FC236}">
                <a16:creationId xmlns:a16="http://schemas.microsoft.com/office/drawing/2014/main" id="{107FB0E5-68BE-4DD1-9D42-A6ABE3C6DAF6}"/>
              </a:ext>
            </a:extLst>
          </p:cNvPr>
          <p:cNvSpPr>
            <a:spLocks noChangeArrowheads="1"/>
          </p:cNvSpPr>
          <p:nvPr/>
        </p:nvSpPr>
        <p:spPr bwMode="auto">
          <a:xfrm>
            <a:off x="477510" y="548680"/>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dirty="0">
                <a:latin typeface="微软雅黑" pitchFamily="34" charset="-122"/>
                <a:ea typeface="微软雅黑" pitchFamily="34" charset="-122"/>
              </a:rPr>
              <a:t>二、模型建立</a:t>
            </a:r>
          </a:p>
        </p:txBody>
      </p:sp>
      <p:graphicFrame>
        <p:nvGraphicFramePr>
          <p:cNvPr id="8" name="对象 7">
            <a:extLst>
              <a:ext uri="{FF2B5EF4-FFF2-40B4-BE49-F238E27FC236}">
                <a16:creationId xmlns:a16="http://schemas.microsoft.com/office/drawing/2014/main" id="{15BADDB8-AECF-4952-A618-352473B1EBE4}"/>
              </a:ext>
            </a:extLst>
          </p:cNvPr>
          <p:cNvGraphicFramePr>
            <a:graphicFrameLocks noChangeAspect="1"/>
          </p:cNvGraphicFramePr>
          <p:nvPr>
            <p:extLst>
              <p:ext uri="{D42A27DB-BD31-4B8C-83A1-F6EECF244321}">
                <p14:modId xmlns:p14="http://schemas.microsoft.com/office/powerpoint/2010/main" val="1304606815"/>
              </p:ext>
            </p:extLst>
          </p:nvPr>
        </p:nvGraphicFramePr>
        <p:xfrm>
          <a:off x="812626" y="1751312"/>
          <a:ext cx="7143750" cy="800100"/>
        </p:xfrm>
        <a:graphic>
          <a:graphicData uri="http://schemas.openxmlformats.org/presentationml/2006/ole">
            <mc:AlternateContent xmlns:mc="http://schemas.openxmlformats.org/markup-compatibility/2006">
              <mc:Choice xmlns:v="urn:schemas-microsoft-com:vml" Requires="v">
                <p:oleObj name="Equation" r:id="rId2" imgW="4190760" imgH="469800" progId="Equation.DSMT4">
                  <p:embed/>
                </p:oleObj>
              </mc:Choice>
              <mc:Fallback>
                <p:oleObj name="Equation" r:id="rId2" imgW="4190760" imgH="469800" progId="Equation.DSMT4">
                  <p:embed/>
                  <p:pic>
                    <p:nvPicPr>
                      <p:cNvPr id="8" name="对象 7">
                        <a:extLst>
                          <a:ext uri="{FF2B5EF4-FFF2-40B4-BE49-F238E27FC236}">
                            <a16:creationId xmlns:a16="http://schemas.microsoft.com/office/drawing/2014/main" id="{15BADDB8-AECF-4952-A618-352473B1EBE4}"/>
                          </a:ext>
                        </a:extLst>
                      </p:cNvPr>
                      <p:cNvPicPr/>
                      <p:nvPr/>
                    </p:nvPicPr>
                    <p:blipFill>
                      <a:blip r:embed="rId3"/>
                      <a:stretch>
                        <a:fillRect/>
                      </a:stretch>
                    </p:blipFill>
                    <p:spPr>
                      <a:xfrm>
                        <a:off x="812626" y="1751312"/>
                        <a:ext cx="7143750" cy="8001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246E92E6-6BA8-4A63-8000-818481FA58C3}"/>
              </a:ext>
            </a:extLst>
          </p:cNvPr>
          <p:cNvGraphicFramePr>
            <a:graphicFrameLocks noChangeAspect="1"/>
          </p:cNvGraphicFramePr>
          <p:nvPr>
            <p:extLst>
              <p:ext uri="{D42A27DB-BD31-4B8C-83A1-F6EECF244321}">
                <p14:modId xmlns:p14="http://schemas.microsoft.com/office/powerpoint/2010/main" val="3646743262"/>
              </p:ext>
            </p:extLst>
          </p:nvPr>
        </p:nvGraphicFramePr>
        <p:xfrm>
          <a:off x="1873076" y="2645620"/>
          <a:ext cx="6083300" cy="800100"/>
        </p:xfrm>
        <a:graphic>
          <a:graphicData uri="http://schemas.openxmlformats.org/presentationml/2006/ole">
            <mc:AlternateContent xmlns:mc="http://schemas.openxmlformats.org/markup-compatibility/2006">
              <mc:Choice xmlns:v="urn:schemas-microsoft-com:vml" Requires="v">
                <p:oleObj name="Equation" r:id="rId4" imgW="3568680" imgH="469800" progId="Equation.DSMT4">
                  <p:embed/>
                </p:oleObj>
              </mc:Choice>
              <mc:Fallback>
                <p:oleObj name="Equation" r:id="rId4" imgW="3568680" imgH="469800" progId="Equation.DSMT4">
                  <p:embed/>
                  <p:pic>
                    <p:nvPicPr>
                      <p:cNvPr id="10" name="对象 9">
                        <a:extLst>
                          <a:ext uri="{FF2B5EF4-FFF2-40B4-BE49-F238E27FC236}">
                            <a16:creationId xmlns:a16="http://schemas.microsoft.com/office/drawing/2014/main" id="{246E92E6-6BA8-4A63-8000-818481FA58C3}"/>
                          </a:ext>
                        </a:extLst>
                      </p:cNvPr>
                      <p:cNvPicPr/>
                      <p:nvPr/>
                    </p:nvPicPr>
                    <p:blipFill>
                      <a:blip r:embed="rId5"/>
                      <a:stretch>
                        <a:fillRect/>
                      </a:stretch>
                    </p:blipFill>
                    <p:spPr>
                      <a:xfrm>
                        <a:off x="1873076" y="2645620"/>
                        <a:ext cx="6083300" cy="800100"/>
                      </a:xfrm>
                      <a:prstGeom prst="rect">
                        <a:avLst/>
                      </a:prstGeom>
                    </p:spPr>
                  </p:pic>
                </p:oleObj>
              </mc:Fallback>
            </mc:AlternateContent>
          </a:graphicData>
        </a:graphic>
      </p:graphicFrame>
      <p:grpSp>
        <p:nvGrpSpPr>
          <p:cNvPr id="2" name="组合 1">
            <a:extLst>
              <a:ext uri="{FF2B5EF4-FFF2-40B4-BE49-F238E27FC236}">
                <a16:creationId xmlns:a16="http://schemas.microsoft.com/office/drawing/2014/main" id="{6C0CA808-272B-4A29-987E-4E91F28A9A14}"/>
              </a:ext>
            </a:extLst>
          </p:cNvPr>
          <p:cNvGrpSpPr/>
          <p:nvPr/>
        </p:nvGrpSpPr>
        <p:grpSpPr>
          <a:xfrm>
            <a:off x="683568" y="3778147"/>
            <a:ext cx="8136904" cy="988925"/>
            <a:chOff x="683568" y="3778147"/>
            <a:chExt cx="8136904" cy="988925"/>
          </a:xfrm>
        </p:grpSpPr>
        <p:sp>
          <p:nvSpPr>
            <p:cNvPr id="15" name="Rectangle 56">
              <a:extLst>
                <a:ext uri="{FF2B5EF4-FFF2-40B4-BE49-F238E27FC236}">
                  <a16:creationId xmlns:a16="http://schemas.microsoft.com/office/drawing/2014/main" id="{19636ACB-9266-4815-B8AC-645C00D46158}"/>
                </a:ext>
              </a:extLst>
            </p:cNvPr>
            <p:cNvSpPr>
              <a:spLocks noChangeArrowheads="1"/>
            </p:cNvSpPr>
            <p:nvPr/>
          </p:nvSpPr>
          <p:spPr bwMode="auto">
            <a:xfrm>
              <a:off x="683568" y="3778147"/>
              <a:ext cx="8136904"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求解照度函数           在区域                  内的最小值点和最大值点，即可求得球场内最暗的点和最亮的点的位置。</a:t>
              </a:r>
              <a:endParaRPr lang="en-US" altLang="zh-CN" sz="2200" dirty="0">
                <a:solidFill>
                  <a:schemeClr val="bg2"/>
                </a:solidFill>
                <a:latin typeface="微软雅黑" pitchFamily="34" charset="-122"/>
                <a:ea typeface="微软雅黑" pitchFamily="34" charset="-122"/>
                <a:sym typeface="Wingdings" pitchFamily="2" charset="2"/>
              </a:endParaRPr>
            </a:p>
          </p:txBody>
        </p:sp>
        <p:graphicFrame>
          <p:nvGraphicFramePr>
            <p:cNvPr id="13" name="对象 12">
              <a:extLst>
                <a:ext uri="{FF2B5EF4-FFF2-40B4-BE49-F238E27FC236}">
                  <a16:creationId xmlns:a16="http://schemas.microsoft.com/office/drawing/2014/main" id="{F0FD6AE5-C475-475F-B9F8-0A86E2AFBAB9}"/>
                </a:ext>
              </a:extLst>
            </p:cNvPr>
            <p:cNvGraphicFramePr>
              <a:graphicFrameLocks noChangeAspect="1"/>
            </p:cNvGraphicFramePr>
            <p:nvPr>
              <p:extLst>
                <p:ext uri="{D42A27DB-BD31-4B8C-83A1-F6EECF244321}">
                  <p14:modId xmlns:p14="http://schemas.microsoft.com/office/powerpoint/2010/main" val="2067220393"/>
                </p:ext>
              </p:extLst>
            </p:nvPr>
          </p:nvGraphicFramePr>
          <p:xfrm>
            <a:off x="2518618" y="3934224"/>
            <a:ext cx="757238" cy="346075"/>
          </p:xfrm>
          <a:graphic>
            <a:graphicData uri="http://schemas.openxmlformats.org/presentationml/2006/ole">
              <mc:AlternateContent xmlns:mc="http://schemas.openxmlformats.org/markup-compatibility/2006">
                <mc:Choice xmlns:v="urn:schemas-microsoft-com:vml" Requires="v">
                  <p:oleObj name="Equation" r:id="rId6" imgW="444240" imgH="203040" progId="Equation.DSMT4">
                    <p:embed/>
                  </p:oleObj>
                </mc:Choice>
                <mc:Fallback>
                  <p:oleObj name="Equation" r:id="rId6" imgW="444240" imgH="203040" progId="Equation.DSMT4">
                    <p:embed/>
                    <p:pic>
                      <p:nvPicPr>
                        <p:cNvPr id="13" name="对象 12">
                          <a:extLst>
                            <a:ext uri="{FF2B5EF4-FFF2-40B4-BE49-F238E27FC236}">
                              <a16:creationId xmlns:a16="http://schemas.microsoft.com/office/drawing/2014/main" id="{F0FD6AE5-C475-475F-B9F8-0A86E2AFBAB9}"/>
                            </a:ext>
                          </a:extLst>
                        </p:cNvPr>
                        <p:cNvPicPr/>
                        <p:nvPr/>
                      </p:nvPicPr>
                      <p:blipFill>
                        <a:blip r:embed="rId7"/>
                        <a:stretch>
                          <a:fillRect/>
                        </a:stretch>
                      </p:blipFill>
                      <p:spPr>
                        <a:xfrm>
                          <a:off x="2518618" y="3934224"/>
                          <a:ext cx="757238" cy="346075"/>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985DC3A8-BF9F-46AF-9E2A-27A05D8792F8}"/>
                </a:ext>
              </a:extLst>
            </p:cNvPr>
            <p:cNvGraphicFramePr>
              <a:graphicFrameLocks noChangeAspect="1"/>
            </p:cNvGraphicFramePr>
            <p:nvPr>
              <p:extLst>
                <p:ext uri="{D42A27DB-BD31-4B8C-83A1-F6EECF244321}">
                  <p14:modId xmlns:p14="http://schemas.microsoft.com/office/powerpoint/2010/main" val="138198344"/>
                </p:ext>
              </p:extLst>
            </p:nvPr>
          </p:nvGraphicFramePr>
          <p:xfrm>
            <a:off x="4286870" y="3926534"/>
            <a:ext cx="1365250" cy="346075"/>
          </p:xfrm>
          <a:graphic>
            <a:graphicData uri="http://schemas.openxmlformats.org/presentationml/2006/ole">
              <mc:AlternateContent xmlns:mc="http://schemas.openxmlformats.org/markup-compatibility/2006">
                <mc:Choice xmlns:v="urn:schemas-microsoft-com:vml" Requires="v">
                  <p:oleObj name="Equation" r:id="rId8" imgW="799920" imgH="203040" progId="Equation.DSMT4">
                    <p:embed/>
                  </p:oleObj>
                </mc:Choice>
                <mc:Fallback>
                  <p:oleObj name="Equation" r:id="rId8" imgW="799920" imgH="203040" progId="Equation.DSMT4">
                    <p:embed/>
                    <p:pic>
                      <p:nvPicPr>
                        <p:cNvPr id="18" name="对象 17">
                          <a:extLst>
                            <a:ext uri="{FF2B5EF4-FFF2-40B4-BE49-F238E27FC236}">
                              <a16:creationId xmlns:a16="http://schemas.microsoft.com/office/drawing/2014/main" id="{985DC3A8-BF9F-46AF-9E2A-27A05D8792F8}"/>
                            </a:ext>
                          </a:extLst>
                        </p:cNvPr>
                        <p:cNvPicPr/>
                        <p:nvPr/>
                      </p:nvPicPr>
                      <p:blipFill>
                        <a:blip r:embed="rId9"/>
                        <a:stretch>
                          <a:fillRect/>
                        </a:stretch>
                      </p:blipFill>
                      <p:spPr>
                        <a:xfrm>
                          <a:off x="4286870" y="3926534"/>
                          <a:ext cx="1365250" cy="346075"/>
                        </a:xfrm>
                        <a:prstGeom prst="rect">
                          <a:avLst/>
                        </a:prstGeom>
                      </p:spPr>
                    </p:pic>
                  </p:oleObj>
                </mc:Fallback>
              </mc:AlternateContent>
            </a:graphicData>
          </a:graphic>
        </p:graphicFrame>
      </p:grpSp>
    </p:spTree>
    <p:extLst>
      <p:ext uri="{BB962C8B-B14F-4D97-AF65-F5344CB8AC3E}">
        <p14:creationId xmlns:p14="http://schemas.microsoft.com/office/powerpoint/2010/main" val="1546149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372A9C6-4469-432B-9DE7-2B0024A3109D}"/>
              </a:ext>
            </a:extLst>
          </p:cNvPr>
          <p:cNvSpPr>
            <a:spLocks noGrp="1"/>
          </p:cNvSpPr>
          <p:nvPr>
            <p:ph type="dt" sz="half" idx="2"/>
          </p:nvPr>
        </p:nvSpPr>
        <p:spPr/>
        <p:txBody>
          <a:bodyPr/>
          <a:lstStyle/>
          <a:p>
            <a:pPr>
              <a:defRPr/>
            </a:pPr>
            <a:fld id="{16AD15EF-C9DB-4381-B79C-B44B39C423D7}"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883E8E2B-7A7D-4935-8874-106EE60346E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6">
            <a:extLst>
              <a:ext uri="{FF2B5EF4-FFF2-40B4-BE49-F238E27FC236}">
                <a16:creationId xmlns:a16="http://schemas.microsoft.com/office/drawing/2014/main" id="{D53C34AC-DC3E-44A7-ADBD-AE23A61207B5}"/>
              </a:ext>
            </a:extLst>
          </p:cNvPr>
          <p:cNvSpPr>
            <a:spLocks noChangeArrowheads="1"/>
          </p:cNvSpPr>
          <p:nvPr/>
        </p:nvSpPr>
        <p:spPr bwMode="auto">
          <a:xfrm>
            <a:off x="683568" y="1628800"/>
            <a:ext cx="8136904" cy="470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syms a h1 h2 h3 h4 x y</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r1 = sqrt(h1^2 + x^2 + y^2);</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r2 = sqrt(h2^2 + (a-x)^2 + y^2);</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r3 = sqrt(h3^2 + (a-x)^2 + (a-y)^2);</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r4 = sqrt(h4^2 + x^2 + (a-y)^2);</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Ixy = h1/r1^3 + h2/r2^3 + h3/r3^3 + h4/r4^3;</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Ixy = subs(Ixy,{a,h1,h2,h3,h4},{20,7,9,8,10});</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figure;</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fsurf(Ixy,[0,20,0,20],'ShowContours','on')</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xlabel('x');ylabel('y');zlabel('I(x,y)')</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colorbar;</a:t>
            </a:r>
          </a:p>
          <a:p>
            <a:pPr>
              <a:lnSpc>
                <a:spcPct val="140000"/>
              </a:lnSpc>
              <a:buClr>
                <a:srgbClr val="0000FF"/>
              </a:buClr>
            </a:pPr>
            <a:r>
              <a:rPr lang="pt-BR" altLang="zh-CN" sz="1800" dirty="0">
                <a:solidFill>
                  <a:schemeClr val="bg2"/>
                </a:solidFill>
                <a:latin typeface="微软雅黑" pitchFamily="34" charset="-122"/>
                <a:ea typeface="微软雅黑" pitchFamily="34" charset="-122"/>
                <a:sym typeface="Wingdings" pitchFamily="2" charset="2"/>
              </a:rPr>
              <a:t>&gt;&gt; view(19,18);</a:t>
            </a:r>
            <a:endParaRPr lang="en-US" altLang="zh-CN" sz="1800" dirty="0">
              <a:solidFill>
                <a:schemeClr val="bg2"/>
              </a:solidFill>
              <a:latin typeface="微软雅黑" pitchFamily="34" charset="-122"/>
              <a:ea typeface="微软雅黑" pitchFamily="34" charset="-122"/>
              <a:sym typeface="Wingdings" pitchFamily="2" charset="2"/>
            </a:endParaRPr>
          </a:p>
        </p:txBody>
      </p:sp>
      <p:sp>
        <p:nvSpPr>
          <p:cNvPr id="7" name="Rectangle 12">
            <a:extLst>
              <a:ext uri="{FF2B5EF4-FFF2-40B4-BE49-F238E27FC236}">
                <a16:creationId xmlns:a16="http://schemas.microsoft.com/office/drawing/2014/main" id="{107FB0E5-68BE-4DD1-9D42-A6ABE3C6DAF6}"/>
              </a:ext>
            </a:extLst>
          </p:cNvPr>
          <p:cNvSpPr>
            <a:spLocks noChangeArrowheads="1"/>
          </p:cNvSpPr>
          <p:nvPr/>
        </p:nvSpPr>
        <p:spPr bwMode="auto">
          <a:xfrm>
            <a:off x="477510" y="548680"/>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dirty="0">
                <a:latin typeface="微软雅黑" pitchFamily="34" charset="-122"/>
                <a:ea typeface="微软雅黑" pitchFamily="34" charset="-122"/>
              </a:rPr>
              <a:t>三、模型求解</a:t>
            </a:r>
          </a:p>
        </p:txBody>
      </p:sp>
      <p:sp>
        <p:nvSpPr>
          <p:cNvPr id="12" name="Rectangle 12">
            <a:extLst>
              <a:ext uri="{FF2B5EF4-FFF2-40B4-BE49-F238E27FC236}">
                <a16:creationId xmlns:a16="http://schemas.microsoft.com/office/drawing/2014/main" id="{DA54861D-595E-405E-A963-3405DE45B880}"/>
              </a:ext>
            </a:extLst>
          </p:cNvPr>
          <p:cNvSpPr>
            <a:spLocks noChangeArrowheads="1"/>
          </p:cNvSpPr>
          <p:nvPr/>
        </p:nvSpPr>
        <p:spPr bwMode="auto">
          <a:xfrm>
            <a:off x="549518" y="1095127"/>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绘制照度函数曲面</a:t>
            </a:r>
          </a:p>
        </p:txBody>
      </p:sp>
      <p:pic>
        <p:nvPicPr>
          <p:cNvPr id="115718" name="图片 1">
            <a:extLst>
              <a:ext uri="{FF2B5EF4-FFF2-40B4-BE49-F238E27FC236}">
                <a16:creationId xmlns:a16="http://schemas.microsoft.com/office/drawing/2014/main" id="{5D1D7400-5AB5-4404-BFF5-E6992F7DADE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8104" y="3789041"/>
            <a:ext cx="3508232" cy="263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132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372A9C6-4469-432B-9DE7-2B0024A3109D}"/>
              </a:ext>
            </a:extLst>
          </p:cNvPr>
          <p:cNvSpPr>
            <a:spLocks noGrp="1"/>
          </p:cNvSpPr>
          <p:nvPr>
            <p:ph type="dt" sz="half" idx="2"/>
          </p:nvPr>
        </p:nvSpPr>
        <p:spPr/>
        <p:txBody>
          <a:bodyPr/>
          <a:lstStyle/>
          <a:p>
            <a:pPr>
              <a:defRPr/>
            </a:pPr>
            <a:fld id="{FE1CCDC6-AB22-4934-8E3F-731A01C60FED}"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883E8E2B-7A7D-4935-8874-106EE60346E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7" name="Rectangle 12">
            <a:extLst>
              <a:ext uri="{FF2B5EF4-FFF2-40B4-BE49-F238E27FC236}">
                <a16:creationId xmlns:a16="http://schemas.microsoft.com/office/drawing/2014/main" id="{107FB0E5-68BE-4DD1-9D42-A6ABE3C6DAF6}"/>
              </a:ext>
            </a:extLst>
          </p:cNvPr>
          <p:cNvSpPr>
            <a:spLocks noChangeArrowheads="1"/>
          </p:cNvSpPr>
          <p:nvPr/>
        </p:nvSpPr>
        <p:spPr bwMode="auto">
          <a:xfrm>
            <a:off x="477510" y="548680"/>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dirty="0">
                <a:latin typeface="微软雅黑" pitchFamily="34" charset="-122"/>
                <a:ea typeface="微软雅黑" pitchFamily="34" charset="-122"/>
              </a:rPr>
              <a:t>三、模型求解</a:t>
            </a:r>
          </a:p>
        </p:txBody>
      </p:sp>
      <p:sp>
        <p:nvSpPr>
          <p:cNvPr id="12" name="Rectangle 12">
            <a:extLst>
              <a:ext uri="{FF2B5EF4-FFF2-40B4-BE49-F238E27FC236}">
                <a16:creationId xmlns:a16="http://schemas.microsoft.com/office/drawing/2014/main" id="{DA54861D-595E-405E-A963-3405DE45B880}"/>
              </a:ext>
            </a:extLst>
          </p:cNvPr>
          <p:cNvSpPr>
            <a:spLocks noChangeArrowheads="1"/>
          </p:cNvSpPr>
          <p:nvPr/>
        </p:nvSpPr>
        <p:spPr bwMode="auto">
          <a:xfrm>
            <a:off x="549518" y="1095127"/>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求解照度函数的极值点</a:t>
            </a:r>
          </a:p>
        </p:txBody>
      </p:sp>
      <p:grpSp>
        <p:nvGrpSpPr>
          <p:cNvPr id="2" name="组合 1">
            <a:extLst>
              <a:ext uri="{FF2B5EF4-FFF2-40B4-BE49-F238E27FC236}">
                <a16:creationId xmlns:a16="http://schemas.microsoft.com/office/drawing/2014/main" id="{1797AED9-E66F-4777-9F9C-9C19B4343839}"/>
              </a:ext>
            </a:extLst>
          </p:cNvPr>
          <p:cNvGrpSpPr/>
          <p:nvPr/>
        </p:nvGrpSpPr>
        <p:grpSpPr>
          <a:xfrm>
            <a:off x="971600" y="1628800"/>
            <a:ext cx="7704856" cy="1462901"/>
            <a:chOff x="683568" y="1628800"/>
            <a:chExt cx="7704856" cy="1462901"/>
          </a:xfrm>
        </p:grpSpPr>
        <p:sp>
          <p:nvSpPr>
            <p:cNvPr id="6" name="Rectangle 56">
              <a:extLst>
                <a:ext uri="{FF2B5EF4-FFF2-40B4-BE49-F238E27FC236}">
                  <a16:creationId xmlns:a16="http://schemas.microsoft.com/office/drawing/2014/main" id="{D53C34AC-DC3E-44A7-ADBD-AE23A61207B5}"/>
                </a:ext>
              </a:extLst>
            </p:cNvPr>
            <p:cNvSpPr>
              <a:spLocks noChangeArrowheads="1"/>
            </p:cNvSpPr>
            <p:nvPr/>
          </p:nvSpPr>
          <p:spPr bwMode="auto">
            <a:xfrm>
              <a:off x="683568" y="1628800"/>
              <a:ext cx="7704856" cy="146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照度函数           在区域                  内有多个局部极小值点和极大值点，求出这些极值点并对比它们及球场</a:t>
              </a:r>
              <a:r>
                <a:rPr lang="en-US" altLang="zh-CN" sz="2200" dirty="0">
                  <a:solidFill>
                    <a:schemeClr val="bg2"/>
                  </a:solidFill>
                  <a:latin typeface="微软雅黑" pitchFamily="34" charset="-122"/>
                  <a:ea typeface="微软雅黑" pitchFamily="34" charset="-122"/>
                  <a:sym typeface="Wingdings" pitchFamily="2" charset="2"/>
                </a:rPr>
                <a:t>4</a:t>
              </a:r>
              <a:r>
                <a:rPr lang="zh-CN" altLang="en-US" sz="2200" dirty="0">
                  <a:solidFill>
                    <a:schemeClr val="bg2"/>
                  </a:solidFill>
                  <a:latin typeface="微软雅黑" pitchFamily="34" charset="-122"/>
                  <a:ea typeface="微软雅黑" pitchFamily="34" charset="-122"/>
                  <a:sym typeface="Wingdings" pitchFamily="2" charset="2"/>
                </a:rPr>
                <a:t>个顶点处的照度值，即可求得球场内最暗的点和最亮的点。</a:t>
              </a:r>
              <a:endParaRPr lang="en-US" altLang="zh-CN" sz="2200" dirty="0">
                <a:solidFill>
                  <a:schemeClr val="bg2"/>
                </a:solidFill>
                <a:latin typeface="微软雅黑" pitchFamily="34" charset="-122"/>
                <a:ea typeface="微软雅黑" pitchFamily="34" charset="-122"/>
                <a:sym typeface="Wingdings" pitchFamily="2" charset="2"/>
              </a:endParaRPr>
            </a:p>
          </p:txBody>
        </p:sp>
        <p:graphicFrame>
          <p:nvGraphicFramePr>
            <p:cNvPr id="8" name="对象 7">
              <a:extLst>
                <a:ext uri="{FF2B5EF4-FFF2-40B4-BE49-F238E27FC236}">
                  <a16:creationId xmlns:a16="http://schemas.microsoft.com/office/drawing/2014/main" id="{D103CD09-DF8E-435C-B106-D166798540EC}"/>
                </a:ext>
              </a:extLst>
            </p:cNvPr>
            <p:cNvGraphicFramePr>
              <a:graphicFrameLocks noChangeAspect="1"/>
            </p:cNvGraphicFramePr>
            <p:nvPr>
              <p:extLst>
                <p:ext uri="{D42A27DB-BD31-4B8C-83A1-F6EECF244321}">
                  <p14:modId xmlns:p14="http://schemas.microsoft.com/office/powerpoint/2010/main" val="3713244745"/>
                </p:ext>
              </p:extLst>
            </p:nvPr>
          </p:nvGraphicFramePr>
          <p:xfrm>
            <a:off x="1942554" y="1772816"/>
            <a:ext cx="757238" cy="346075"/>
          </p:xfrm>
          <a:graphic>
            <a:graphicData uri="http://schemas.openxmlformats.org/presentationml/2006/ole">
              <mc:AlternateContent xmlns:mc="http://schemas.openxmlformats.org/markup-compatibility/2006">
                <mc:Choice xmlns:v="urn:schemas-microsoft-com:vml" Requires="v">
                  <p:oleObj name="Equation" r:id="rId2" imgW="444240" imgH="203040" progId="Equation.DSMT4">
                    <p:embed/>
                  </p:oleObj>
                </mc:Choice>
                <mc:Fallback>
                  <p:oleObj name="Equation" r:id="rId2" imgW="444240" imgH="203040" progId="Equation.DSMT4">
                    <p:embed/>
                    <p:pic>
                      <p:nvPicPr>
                        <p:cNvPr id="13" name="对象 12">
                          <a:extLst>
                            <a:ext uri="{FF2B5EF4-FFF2-40B4-BE49-F238E27FC236}">
                              <a16:creationId xmlns:a16="http://schemas.microsoft.com/office/drawing/2014/main" id="{F0FD6AE5-C475-475F-B9F8-0A86E2AFBAB9}"/>
                            </a:ext>
                          </a:extLst>
                        </p:cNvPr>
                        <p:cNvPicPr/>
                        <p:nvPr/>
                      </p:nvPicPr>
                      <p:blipFill>
                        <a:blip r:embed="rId3"/>
                        <a:stretch>
                          <a:fillRect/>
                        </a:stretch>
                      </p:blipFill>
                      <p:spPr>
                        <a:xfrm>
                          <a:off x="1942554" y="1772816"/>
                          <a:ext cx="757238" cy="34607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3359AC0D-837E-411B-BBD5-97AF4FBE97E9}"/>
                </a:ext>
              </a:extLst>
            </p:cNvPr>
            <p:cNvGraphicFramePr>
              <a:graphicFrameLocks noChangeAspect="1"/>
            </p:cNvGraphicFramePr>
            <p:nvPr>
              <p:extLst>
                <p:ext uri="{D42A27DB-BD31-4B8C-83A1-F6EECF244321}">
                  <p14:modId xmlns:p14="http://schemas.microsoft.com/office/powerpoint/2010/main" val="2803911560"/>
                </p:ext>
              </p:extLst>
            </p:nvPr>
          </p:nvGraphicFramePr>
          <p:xfrm>
            <a:off x="3710806" y="1772815"/>
            <a:ext cx="1365250" cy="346075"/>
          </p:xfrm>
          <a:graphic>
            <a:graphicData uri="http://schemas.openxmlformats.org/presentationml/2006/ole">
              <mc:AlternateContent xmlns:mc="http://schemas.openxmlformats.org/markup-compatibility/2006">
                <mc:Choice xmlns:v="urn:schemas-microsoft-com:vml" Requires="v">
                  <p:oleObj name="Equation" r:id="rId4" imgW="799920" imgH="203040" progId="Equation.DSMT4">
                    <p:embed/>
                  </p:oleObj>
                </mc:Choice>
                <mc:Fallback>
                  <p:oleObj name="Equation" r:id="rId4" imgW="799920" imgH="203040" progId="Equation.DSMT4">
                    <p:embed/>
                    <p:pic>
                      <p:nvPicPr>
                        <p:cNvPr id="18" name="对象 17">
                          <a:extLst>
                            <a:ext uri="{FF2B5EF4-FFF2-40B4-BE49-F238E27FC236}">
                              <a16:creationId xmlns:a16="http://schemas.microsoft.com/office/drawing/2014/main" id="{985DC3A8-BF9F-46AF-9E2A-27A05D8792F8}"/>
                            </a:ext>
                          </a:extLst>
                        </p:cNvPr>
                        <p:cNvPicPr/>
                        <p:nvPr/>
                      </p:nvPicPr>
                      <p:blipFill>
                        <a:blip r:embed="rId5"/>
                        <a:stretch>
                          <a:fillRect/>
                        </a:stretch>
                      </p:blipFill>
                      <p:spPr>
                        <a:xfrm>
                          <a:off x="3710806" y="1772815"/>
                          <a:ext cx="1365250" cy="346075"/>
                        </a:xfrm>
                        <a:prstGeom prst="rect">
                          <a:avLst/>
                        </a:prstGeom>
                      </p:spPr>
                    </p:pic>
                  </p:oleObj>
                </mc:Fallback>
              </mc:AlternateContent>
            </a:graphicData>
          </a:graphic>
        </p:graphicFrame>
      </p:grpSp>
      <p:graphicFrame>
        <p:nvGraphicFramePr>
          <p:cNvPr id="11" name="对象 10">
            <a:extLst>
              <a:ext uri="{FF2B5EF4-FFF2-40B4-BE49-F238E27FC236}">
                <a16:creationId xmlns:a16="http://schemas.microsoft.com/office/drawing/2014/main" id="{158EF4A2-CF45-4A7B-9A02-1D133686AB8E}"/>
              </a:ext>
            </a:extLst>
          </p:cNvPr>
          <p:cNvGraphicFramePr>
            <a:graphicFrameLocks noChangeAspect="1"/>
          </p:cNvGraphicFramePr>
          <p:nvPr>
            <p:extLst>
              <p:ext uri="{D42A27DB-BD31-4B8C-83A1-F6EECF244321}">
                <p14:modId xmlns:p14="http://schemas.microsoft.com/office/powerpoint/2010/main" val="1088198118"/>
              </p:ext>
            </p:extLst>
          </p:nvPr>
        </p:nvGraphicFramePr>
        <p:xfrm>
          <a:off x="971600" y="3429000"/>
          <a:ext cx="1449387" cy="1471612"/>
        </p:xfrm>
        <a:graphic>
          <a:graphicData uri="http://schemas.openxmlformats.org/presentationml/2006/ole">
            <mc:AlternateContent xmlns:mc="http://schemas.openxmlformats.org/markup-compatibility/2006">
              <mc:Choice xmlns:v="urn:schemas-microsoft-com:vml" Requires="v">
                <p:oleObj name="Equation" r:id="rId6" imgW="850680" imgH="863280" progId="Equation.DSMT4">
                  <p:embed/>
                </p:oleObj>
              </mc:Choice>
              <mc:Fallback>
                <p:oleObj name="Equation" r:id="rId6" imgW="850680" imgH="863280" progId="Equation.DSMT4">
                  <p:embed/>
                  <p:pic>
                    <p:nvPicPr>
                      <p:cNvPr id="8" name="对象 7">
                        <a:extLst>
                          <a:ext uri="{FF2B5EF4-FFF2-40B4-BE49-F238E27FC236}">
                            <a16:creationId xmlns:a16="http://schemas.microsoft.com/office/drawing/2014/main" id="{D103CD09-DF8E-435C-B106-D166798540EC}"/>
                          </a:ext>
                        </a:extLst>
                      </p:cNvPr>
                      <p:cNvPicPr/>
                      <p:nvPr/>
                    </p:nvPicPr>
                    <p:blipFill>
                      <a:blip r:embed="rId7"/>
                      <a:stretch>
                        <a:fillRect/>
                      </a:stretch>
                    </p:blipFill>
                    <p:spPr>
                      <a:xfrm>
                        <a:off x="971600" y="3429000"/>
                        <a:ext cx="1449387" cy="1471612"/>
                      </a:xfrm>
                      <a:prstGeom prst="rect">
                        <a:avLst/>
                      </a:prstGeom>
                    </p:spPr>
                  </p:pic>
                </p:oleObj>
              </mc:Fallback>
            </mc:AlternateContent>
          </a:graphicData>
        </a:graphic>
      </p:graphicFrame>
      <p:graphicFrame>
        <p:nvGraphicFramePr>
          <p:cNvPr id="3" name="表格 2">
            <a:extLst>
              <a:ext uri="{FF2B5EF4-FFF2-40B4-BE49-F238E27FC236}">
                <a16:creationId xmlns:a16="http://schemas.microsoft.com/office/drawing/2014/main" id="{60FC4154-DC26-4242-AE44-BC4053AB7F7F}"/>
              </a:ext>
            </a:extLst>
          </p:cNvPr>
          <p:cNvGraphicFramePr>
            <a:graphicFrameLocks noGrp="1"/>
          </p:cNvGraphicFramePr>
          <p:nvPr>
            <p:extLst>
              <p:ext uri="{D42A27DB-BD31-4B8C-83A1-F6EECF244321}">
                <p14:modId xmlns:p14="http://schemas.microsoft.com/office/powerpoint/2010/main" val="2889346556"/>
              </p:ext>
            </p:extLst>
          </p:nvPr>
        </p:nvGraphicFramePr>
        <p:xfrm>
          <a:off x="2699790" y="3343116"/>
          <a:ext cx="5040562" cy="2678172"/>
        </p:xfrm>
        <a:graphic>
          <a:graphicData uri="http://schemas.openxmlformats.org/drawingml/2006/table">
            <a:tbl>
              <a:tblPr/>
              <a:tblGrid>
                <a:gridCol w="937255">
                  <a:extLst>
                    <a:ext uri="{9D8B030D-6E8A-4147-A177-3AD203B41FA5}">
                      <a16:colId xmlns:a16="http://schemas.microsoft.com/office/drawing/2014/main" val="818841911"/>
                    </a:ext>
                  </a:extLst>
                </a:gridCol>
                <a:gridCol w="1367769">
                  <a:extLst>
                    <a:ext uri="{9D8B030D-6E8A-4147-A177-3AD203B41FA5}">
                      <a16:colId xmlns:a16="http://schemas.microsoft.com/office/drawing/2014/main" val="1813028875"/>
                    </a:ext>
                  </a:extLst>
                </a:gridCol>
                <a:gridCol w="1367769">
                  <a:extLst>
                    <a:ext uri="{9D8B030D-6E8A-4147-A177-3AD203B41FA5}">
                      <a16:colId xmlns:a16="http://schemas.microsoft.com/office/drawing/2014/main" val="1487332996"/>
                    </a:ext>
                  </a:extLst>
                </a:gridCol>
                <a:gridCol w="1367769">
                  <a:extLst>
                    <a:ext uri="{9D8B030D-6E8A-4147-A177-3AD203B41FA5}">
                      <a16:colId xmlns:a16="http://schemas.microsoft.com/office/drawing/2014/main" val="1442986801"/>
                    </a:ext>
                  </a:extLst>
                </a:gridCol>
              </a:tblGrid>
              <a:tr h="446362">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序号</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2000" b="1" i="0" u="none" strike="noStrike" dirty="0">
                          <a:solidFill>
                            <a:srgbClr val="0000FF"/>
                          </a:solidFill>
                          <a:effectLst/>
                          <a:latin typeface="等线" panose="02010600030101010101" pitchFamily="2" charset="-122"/>
                          <a:ea typeface="等线" panose="02010600030101010101" pitchFamily="2" charset="-122"/>
                        </a:rPr>
                        <a:t>x</a:t>
                      </a:r>
                      <a:r>
                        <a:rPr lang="zh-CN" altLang="en-US" sz="2000" b="1" i="0" u="none" strike="noStrike" dirty="0">
                          <a:solidFill>
                            <a:srgbClr val="0000FF"/>
                          </a:solidFill>
                          <a:effectLst/>
                          <a:latin typeface="等线" panose="02010600030101010101" pitchFamily="2" charset="-122"/>
                          <a:ea typeface="等线" panose="02010600030101010101" pitchFamily="2" charset="-122"/>
                        </a:rPr>
                        <a:t>坐标</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2000" b="1" i="0" u="none" strike="noStrike" dirty="0">
                          <a:solidFill>
                            <a:srgbClr val="0000FF"/>
                          </a:solidFill>
                          <a:effectLst/>
                          <a:latin typeface="等线" panose="02010600030101010101" pitchFamily="2" charset="-122"/>
                          <a:ea typeface="等线" panose="02010600030101010101" pitchFamily="2" charset="-122"/>
                        </a:rPr>
                        <a:t>y</a:t>
                      </a:r>
                      <a:r>
                        <a:rPr lang="zh-CN" altLang="en-US" sz="2000" b="1" i="0" u="none" strike="noStrike" dirty="0">
                          <a:solidFill>
                            <a:srgbClr val="0000FF"/>
                          </a:solidFill>
                          <a:effectLst/>
                          <a:latin typeface="等线" panose="02010600030101010101" pitchFamily="2" charset="-122"/>
                          <a:ea typeface="等线" panose="02010600030101010101" pitchFamily="2" charset="-122"/>
                        </a:rPr>
                        <a:t>坐标</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照度值</a:t>
                      </a:r>
                      <a:r>
                        <a:rPr lang="en-US" sz="2000" b="1" i="0" u="none" strike="noStrike" dirty="0">
                          <a:solidFill>
                            <a:srgbClr val="0000FF"/>
                          </a:solidFill>
                          <a:effectLst/>
                          <a:latin typeface="等线" panose="02010600030101010101" pitchFamily="2" charset="-122"/>
                          <a:ea typeface="等线" panose="02010600030101010101" pitchFamily="2" charset="-122"/>
                        </a:rPr>
                        <a:t>I</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2044707"/>
                  </a:ext>
                </a:extLst>
              </a:tr>
              <a:tr h="446362">
                <a:tc>
                  <a:txBody>
                    <a:bodyPr/>
                    <a:lstStyle/>
                    <a:p>
                      <a:pPr algn="l"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1</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9.8191</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10.245</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0.007479</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941550820"/>
                  </a:ext>
                </a:extLst>
              </a:tr>
              <a:tr h="446362">
                <a:tc>
                  <a:txBody>
                    <a:bodyPr/>
                    <a:lstStyle/>
                    <a:p>
                      <a:pPr algn="l"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2</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CFBFE"/>
                    </a:solidFill>
                  </a:tcPr>
                </a:tc>
                <a:tc>
                  <a:txBody>
                    <a:bodyPr/>
                    <a:lstStyle/>
                    <a:p>
                      <a:pPr algn="l"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0.10408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CFBFE"/>
                    </a:solidFill>
                  </a:tcPr>
                </a:tc>
                <a:tc>
                  <a:txBody>
                    <a:bodyPr/>
                    <a:lstStyle/>
                    <a:p>
                      <a:pPr algn="l"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0.10476</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CFBFE"/>
                    </a:solidFill>
                  </a:tcPr>
                </a:tc>
                <a:tc>
                  <a:txBody>
                    <a:bodyPr/>
                    <a:lstStyle/>
                    <a:p>
                      <a:pPr algn="l"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0.022484</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CFBFE"/>
                    </a:solidFill>
                  </a:tcPr>
                </a:tc>
                <a:extLst>
                  <a:ext uri="{0D108BD9-81ED-4DB2-BD59-A6C34878D82A}">
                    <a16:rowId xmlns:a16="http://schemas.microsoft.com/office/drawing/2014/main" val="4115021972"/>
                  </a:ext>
                </a:extLst>
              </a:tr>
              <a:tr h="446362">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3</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19.72</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0.29239</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0.014288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604156"/>
                  </a:ext>
                </a:extLst>
              </a:tr>
              <a:tr h="446362">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4</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19.822</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19.823</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0.017678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657126"/>
                  </a:ext>
                </a:extLst>
              </a:tr>
              <a:tr h="446362">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5</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0.45241</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altLang="zh-CN" sz="2000" b="0" i="0" u="none" strike="noStrike">
                          <a:solidFill>
                            <a:srgbClr val="000000"/>
                          </a:solidFill>
                          <a:effectLst/>
                          <a:latin typeface="等线" panose="02010600030101010101" pitchFamily="2" charset="-122"/>
                          <a:ea typeface="等线" panose="02010600030101010101" pitchFamily="2" charset="-122"/>
                        </a:rPr>
                        <a:t>19.566</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0.011935</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3651535"/>
                  </a:ext>
                </a:extLst>
              </a:tr>
            </a:tbl>
          </a:graphicData>
        </a:graphic>
      </p:graphicFrame>
      <p:sp>
        <p:nvSpPr>
          <p:cNvPr id="10" name="文本框 9">
            <a:extLst>
              <a:ext uri="{FF2B5EF4-FFF2-40B4-BE49-F238E27FC236}">
                <a16:creationId xmlns:a16="http://schemas.microsoft.com/office/drawing/2014/main" id="{06D74DFF-2E3F-4E82-A52D-3A1832F42F59}"/>
              </a:ext>
            </a:extLst>
          </p:cNvPr>
          <p:cNvSpPr txBox="1"/>
          <p:nvPr/>
        </p:nvSpPr>
        <p:spPr>
          <a:xfrm>
            <a:off x="7812360" y="3789040"/>
            <a:ext cx="864096" cy="430887"/>
          </a:xfrm>
          <a:prstGeom prst="rect">
            <a:avLst/>
          </a:prstGeom>
          <a:solidFill>
            <a:srgbClr val="FFFF00"/>
          </a:solidFill>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最暗</a:t>
            </a:r>
          </a:p>
        </p:txBody>
      </p:sp>
      <p:sp>
        <p:nvSpPr>
          <p:cNvPr id="15" name="文本框 14">
            <a:extLst>
              <a:ext uri="{FF2B5EF4-FFF2-40B4-BE49-F238E27FC236}">
                <a16:creationId xmlns:a16="http://schemas.microsoft.com/office/drawing/2014/main" id="{3C79A999-EFD8-4921-8563-E6EE23F987E0}"/>
              </a:ext>
            </a:extLst>
          </p:cNvPr>
          <p:cNvSpPr txBox="1"/>
          <p:nvPr/>
        </p:nvSpPr>
        <p:spPr>
          <a:xfrm>
            <a:off x="7812360" y="4247592"/>
            <a:ext cx="864096" cy="430887"/>
          </a:xfrm>
          <a:prstGeom prst="rect">
            <a:avLst/>
          </a:prstGeom>
          <a:solidFill>
            <a:srgbClr val="8CFBFE"/>
          </a:solidFill>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最亮</a:t>
            </a:r>
          </a:p>
        </p:txBody>
      </p:sp>
    </p:spTree>
    <p:extLst>
      <p:ext uri="{BB962C8B-B14F-4D97-AF65-F5344CB8AC3E}">
        <p14:creationId xmlns:p14="http://schemas.microsoft.com/office/powerpoint/2010/main" val="12945820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372A9C6-4469-432B-9DE7-2B0024A3109D}"/>
              </a:ext>
            </a:extLst>
          </p:cNvPr>
          <p:cNvSpPr>
            <a:spLocks noGrp="1"/>
          </p:cNvSpPr>
          <p:nvPr>
            <p:ph type="dt" sz="half" idx="2"/>
          </p:nvPr>
        </p:nvSpPr>
        <p:spPr/>
        <p:txBody>
          <a:bodyPr/>
          <a:lstStyle/>
          <a:p>
            <a:pPr>
              <a:defRPr/>
            </a:pPr>
            <a:fld id="{C733EEA9-950B-418A-A0F6-A12E23349A9F}"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883E8E2B-7A7D-4935-8874-106EE60346E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12" name="Rectangle 12">
            <a:extLst>
              <a:ext uri="{FF2B5EF4-FFF2-40B4-BE49-F238E27FC236}">
                <a16:creationId xmlns:a16="http://schemas.microsoft.com/office/drawing/2014/main" id="{DA54861D-595E-405E-A963-3405DE45B880}"/>
              </a:ext>
            </a:extLst>
          </p:cNvPr>
          <p:cNvSpPr>
            <a:spLocks noChangeArrowheads="1"/>
          </p:cNvSpPr>
          <p:nvPr/>
        </p:nvSpPr>
        <p:spPr bwMode="auto">
          <a:xfrm>
            <a:off x="549518" y="496322"/>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求解照度函数的极值点</a:t>
            </a:r>
          </a:p>
        </p:txBody>
      </p:sp>
      <p:sp>
        <p:nvSpPr>
          <p:cNvPr id="6" name="Rectangle 56">
            <a:extLst>
              <a:ext uri="{FF2B5EF4-FFF2-40B4-BE49-F238E27FC236}">
                <a16:creationId xmlns:a16="http://schemas.microsoft.com/office/drawing/2014/main" id="{D53C34AC-DC3E-44A7-ADBD-AE23A61207B5}"/>
              </a:ext>
            </a:extLst>
          </p:cNvPr>
          <p:cNvSpPr>
            <a:spLocks noChangeArrowheads="1"/>
          </p:cNvSpPr>
          <p:nvPr/>
        </p:nvSpPr>
        <p:spPr bwMode="auto">
          <a:xfrm>
            <a:off x="971600" y="1029995"/>
            <a:ext cx="7704856" cy="509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dx = diff(</a:t>
            </a:r>
            <a:r>
              <a:rPr lang="en-US" altLang="zh-CN" sz="1800" dirty="0" err="1">
                <a:solidFill>
                  <a:schemeClr val="bg2"/>
                </a:solidFill>
                <a:latin typeface="微软雅黑" pitchFamily="34" charset="-122"/>
                <a:ea typeface="微软雅黑" pitchFamily="34" charset="-122"/>
                <a:sym typeface="Wingdings" pitchFamily="2" charset="2"/>
              </a:rPr>
              <a:t>Ixy,x</a:t>
            </a:r>
            <a:r>
              <a:rPr lang="en-US" altLang="zh-CN" sz="1800" dirty="0">
                <a:solidFill>
                  <a:schemeClr val="bg2"/>
                </a:solidFill>
                <a:latin typeface="微软雅黑" pitchFamily="34" charset="-122"/>
                <a:ea typeface="微软雅黑" pitchFamily="34" charset="-122"/>
                <a:sym typeface="Wingdings" pitchFamily="2" charset="2"/>
              </a:rPr>
              <a:t>); </a:t>
            </a:r>
            <a:r>
              <a:rPr lang="en-US" altLang="zh-CN" sz="1800" dirty="0" err="1">
                <a:solidFill>
                  <a:schemeClr val="bg2"/>
                </a:solidFill>
                <a:latin typeface="微软雅黑" pitchFamily="34" charset="-122"/>
                <a:ea typeface="微软雅黑" pitchFamily="34" charset="-122"/>
                <a:sym typeface="Wingdings" pitchFamily="2" charset="2"/>
              </a:rPr>
              <a:t>dy</a:t>
            </a:r>
            <a:r>
              <a:rPr lang="en-US" altLang="zh-CN" sz="1800" dirty="0">
                <a:solidFill>
                  <a:schemeClr val="bg2"/>
                </a:solidFill>
                <a:latin typeface="微软雅黑" pitchFamily="34" charset="-122"/>
                <a:ea typeface="微软雅黑" pitchFamily="34" charset="-122"/>
                <a:sym typeface="Wingdings" pitchFamily="2" charset="2"/>
              </a:rPr>
              <a:t> = diff(</a:t>
            </a:r>
            <a:r>
              <a:rPr lang="en-US" altLang="zh-CN" sz="1800" dirty="0" err="1">
                <a:solidFill>
                  <a:schemeClr val="bg2"/>
                </a:solidFill>
                <a:latin typeface="微软雅黑" pitchFamily="34" charset="-122"/>
                <a:ea typeface="微软雅黑" pitchFamily="34" charset="-122"/>
                <a:sym typeface="Wingdings" pitchFamily="2" charset="2"/>
              </a:rPr>
              <a:t>Ixy,y</a:t>
            </a:r>
            <a:r>
              <a:rPr lang="en-US" altLang="zh-CN" sz="1800" dirty="0">
                <a:solidFill>
                  <a:schemeClr val="bg2"/>
                </a:solidFill>
                <a:latin typeface="微软雅黑" pitchFamily="34" charset="-122"/>
                <a:ea typeface="微软雅黑" pitchFamily="34" charset="-122"/>
                <a:sym typeface="Wingdings" pitchFamily="2" charset="2"/>
              </a:rPr>
              <a:t>);</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en-US" altLang="zh-CN" sz="1800" dirty="0" err="1">
                <a:solidFill>
                  <a:schemeClr val="bg2"/>
                </a:solidFill>
                <a:latin typeface="微软雅黑" pitchFamily="34" charset="-122"/>
                <a:ea typeface="微软雅黑" pitchFamily="34" charset="-122"/>
                <a:sym typeface="Wingdings" pitchFamily="2" charset="2"/>
              </a:rPr>
              <a:t>dxfun</a:t>
            </a:r>
            <a:r>
              <a:rPr lang="en-US" altLang="zh-CN" sz="1800" dirty="0">
                <a:solidFill>
                  <a:schemeClr val="bg2"/>
                </a:solidFill>
                <a:latin typeface="微软雅黑" pitchFamily="34" charset="-122"/>
                <a:ea typeface="微软雅黑" pitchFamily="34" charset="-122"/>
                <a:sym typeface="Wingdings" pitchFamily="2" charset="2"/>
              </a:rPr>
              <a:t> = </a:t>
            </a:r>
            <a:r>
              <a:rPr lang="en-US" altLang="zh-CN" sz="1800" dirty="0" err="1">
                <a:solidFill>
                  <a:schemeClr val="bg2"/>
                </a:solidFill>
                <a:latin typeface="微软雅黑" pitchFamily="34" charset="-122"/>
                <a:ea typeface="微软雅黑" pitchFamily="34" charset="-122"/>
                <a:sym typeface="Wingdings" pitchFamily="2" charset="2"/>
              </a:rPr>
              <a:t>matlabFunction</a:t>
            </a:r>
            <a:r>
              <a:rPr lang="en-US" altLang="zh-CN" sz="1800" dirty="0">
                <a:solidFill>
                  <a:schemeClr val="bg2"/>
                </a:solidFill>
                <a:latin typeface="微软雅黑" pitchFamily="34" charset="-122"/>
                <a:ea typeface="微软雅黑" pitchFamily="34" charset="-122"/>
                <a:sym typeface="Wingdings" pitchFamily="2" charset="2"/>
              </a:rPr>
              <a:t>(dx); </a:t>
            </a:r>
            <a:r>
              <a:rPr lang="en-US" altLang="zh-CN" sz="1800" dirty="0" err="1">
                <a:solidFill>
                  <a:schemeClr val="bg2"/>
                </a:solidFill>
                <a:latin typeface="微软雅黑" pitchFamily="34" charset="-122"/>
                <a:ea typeface="微软雅黑" pitchFamily="34" charset="-122"/>
                <a:sym typeface="Wingdings" pitchFamily="2" charset="2"/>
              </a:rPr>
              <a:t>dyfun</a:t>
            </a:r>
            <a:r>
              <a:rPr lang="en-US" altLang="zh-CN" sz="1800" dirty="0">
                <a:solidFill>
                  <a:schemeClr val="bg2"/>
                </a:solidFill>
                <a:latin typeface="微软雅黑" pitchFamily="34" charset="-122"/>
                <a:ea typeface="微软雅黑" pitchFamily="34" charset="-122"/>
                <a:sym typeface="Wingdings" pitchFamily="2" charset="2"/>
              </a:rPr>
              <a:t> = </a:t>
            </a:r>
            <a:r>
              <a:rPr lang="en-US" altLang="zh-CN" sz="1800" dirty="0" err="1">
                <a:solidFill>
                  <a:schemeClr val="bg2"/>
                </a:solidFill>
                <a:latin typeface="微软雅黑" pitchFamily="34" charset="-122"/>
                <a:ea typeface="微软雅黑" pitchFamily="34" charset="-122"/>
                <a:sym typeface="Wingdings" pitchFamily="2" charset="2"/>
              </a:rPr>
              <a:t>matlabFunction</a:t>
            </a:r>
            <a:r>
              <a:rPr lang="en-US" altLang="zh-CN" sz="1800" dirty="0">
                <a:solidFill>
                  <a:schemeClr val="bg2"/>
                </a:solidFill>
                <a:latin typeface="微软雅黑" pitchFamily="34" charset="-122"/>
                <a:ea typeface="微软雅黑" pitchFamily="34" charset="-122"/>
                <a:sym typeface="Wingdings" pitchFamily="2" charset="2"/>
              </a:rPr>
              <a:t>(</a:t>
            </a:r>
            <a:r>
              <a:rPr lang="en-US" altLang="zh-CN" sz="1800" dirty="0" err="1">
                <a:solidFill>
                  <a:schemeClr val="bg2"/>
                </a:solidFill>
                <a:latin typeface="微软雅黑" pitchFamily="34" charset="-122"/>
                <a:ea typeface="微软雅黑" pitchFamily="34" charset="-122"/>
                <a:sym typeface="Wingdings" pitchFamily="2" charset="2"/>
              </a:rPr>
              <a:t>dy</a:t>
            </a:r>
            <a:r>
              <a:rPr lang="en-US" altLang="zh-CN" sz="1800" dirty="0">
                <a:solidFill>
                  <a:schemeClr val="bg2"/>
                </a:solidFill>
                <a:latin typeface="微软雅黑" pitchFamily="34" charset="-122"/>
                <a:ea typeface="微软雅黑" pitchFamily="34" charset="-122"/>
                <a:sym typeface="Wingdings" pitchFamily="2" charset="2"/>
              </a:rPr>
              <a:t>);</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en-US" altLang="zh-CN" sz="1800" dirty="0" err="1">
                <a:solidFill>
                  <a:schemeClr val="bg2"/>
                </a:solidFill>
                <a:latin typeface="微软雅黑" pitchFamily="34" charset="-122"/>
                <a:ea typeface="微软雅黑" pitchFamily="34" charset="-122"/>
                <a:sym typeface="Wingdings" pitchFamily="2" charset="2"/>
              </a:rPr>
              <a:t>Ixyfun</a:t>
            </a:r>
            <a:r>
              <a:rPr lang="en-US" altLang="zh-CN" sz="1800" dirty="0">
                <a:solidFill>
                  <a:schemeClr val="bg2"/>
                </a:solidFill>
                <a:latin typeface="微软雅黑" pitchFamily="34" charset="-122"/>
                <a:ea typeface="微软雅黑" pitchFamily="34" charset="-122"/>
                <a:sym typeface="Wingdings" pitchFamily="2" charset="2"/>
              </a:rPr>
              <a:t> = </a:t>
            </a:r>
            <a:r>
              <a:rPr lang="en-US" altLang="zh-CN" sz="1800" dirty="0" err="1">
                <a:solidFill>
                  <a:schemeClr val="bg2"/>
                </a:solidFill>
                <a:latin typeface="微软雅黑" pitchFamily="34" charset="-122"/>
                <a:ea typeface="微软雅黑" pitchFamily="34" charset="-122"/>
                <a:sym typeface="Wingdings" pitchFamily="2" charset="2"/>
              </a:rPr>
              <a:t>matlabFunction</a:t>
            </a:r>
            <a:r>
              <a:rPr lang="en-US" altLang="zh-CN" sz="1800" dirty="0">
                <a:solidFill>
                  <a:schemeClr val="bg2"/>
                </a:solidFill>
                <a:latin typeface="微软雅黑" pitchFamily="34" charset="-122"/>
                <a:ea typeface="微软雅黑" pitchFamily="34" charset="-122"/>
                <a:sym typeface="Wingdings" pitchFamily="2" charset="2"/>
              </a:rPr>
              <a:t>(</a:t>
            </a:r>
            <a:r>
              <a:rPr lang="en-US" altLang="zh-CN" sz="1800" dirty="0" err="1">
                <a:solidFill>
                  <a:schemeClr val="bg2"/>
                </a:solidFill>
                <a:latin typeface="微软雅黑" pitchFamily="34" charset="-122"/>
                <a:ea typeface="微软雅黑" pitchFamily="34" charset="-122"/>
                <a:sym typeface="Wingdings" pitchFamily="2" charset="2"/>
              </a:rPr>
              <a:t>Ixy</a:t>
            </a:r>
            <a:r>
              <a:rPr lang="en-US" altLang="zh-CN" sz="1800" dirty="0">
                <a:solidFill>
                  <a:schemeClr val="bg2"/>
                </a:solidFill>
                <a:latin typeface="微软雅黑" pitchFamily="34" charset="-122"/>
                <a:ea typeface="微软雅黑" pitchFamily="34" charset="-122"/>
                <a:sym typeface="Wingdings" pitchFamily="2" charset="2"/>
              </a:rPr>
              <a:t>);</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eq = @(x)1000*[dxfun(x(1),x(2));dyfun(x(1),x(2))];</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en-US" altLang="zh-CN" sz="1800" dirty="0" err="1">
                <a:solidFill>
                  <a:schemeClr val="bg2"/>
                </a:solidFill>
                <a:latin typeface="微软雅黑" pitchFamily="34" charset="-122"/>
                <a:ea typeface="微软雅黑" pitchFamily="34" charset="-122"/>
                <a:sym typeface="Wingdings" pitchFamily="2" charset="2"/>
              </a:rPr>
              <a:t>Xg</a:t>
            </a:r>
            <a:r>
              <a:rPr lang="en-US" altLang="zh-CN" sz="1800" dirty="0">
                <a:solidFill>
                  <a:schemeClr val="bg2"/>
                </a:solidFill>
                <a:latin typeface="微软雅黑" pitchFamily="34" charset="-122"/>
                <a:ea typeface="微软雅黑" pitchFamily="34" charset="-122"/>
                <a:sym typeface="Wingdings" pitchFamily="2" charset="2"/>
              </a:rPr>
              <a:t> = </a:t>
            </a:r>
            <a:r>
              <a:rPr lang="en-US" altLang="zh-CN" sz="1800" dirty="0" err="1">
                <a:solidFill>
                  <a:schemeClr val="bg2"/>
                </a:solidFill>
                <a:latin typeface="微软雅黑" pitchFamily="34" charset="-122"/>
                <a:ea typeface="微软雅黑" pitchFamily="34" charset="-122"/>
                <a:sym typeface="Wingdings" pitchFamily="2" charset="2"/>
              </a:rPr>
              <a:t>fsolve</a:t>
            </a:r>
            <a:r>
              <a:rPr lang="en-US" altLang="zh-CN" sz="1800" dirty="0">
                <a:solidFill>
                  <a:schemeClr val="bg2"/>
                </a:solidFill>
                <a:latin typeface="微软雅黑" pitchFamily="34" charset="-122"/>
                <a:ea typeface="微软雅黑" pitchFamily="34" charset="-122"/>
                <a:sym typeface="Wingdings" pitchFamily="2" charset="2"/>
              </a:rPr>
              <a:t>(eq,[10,10]);</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X1 = </a:t>
            </a:r>
            <a:r>
              <a:rPr lang="en-US" altLang="zh-CN" sz="1800" dirty="0" err="1">
                <a:solidFill>
                  <a:schemeClr val="bg2"/>
                </a:solidFill>
                <a:latin typeface="微软雅黑" pitchFamily="34" charset="-122"/>
                <a:ea typeface="微软雅黑" pitchFamily="34" charset="-122"/>
                <a:sym typeface="Wingdings" pitchFamily="2" charset="2"/>
              </a:rPr>
              <a:t>fsolve</a:t>
            </a:r>
            <a:r>
              <a:rPr lang="en-US" altLang="zh-CN" sz="1800" dirty="0">
                <a:solidFill>
                  <a:schemeClr val="bg2"/>
                </a:solidFill>
                <a:latin typeface="微软雅黑" pitchFamily="34" charset="-122"/>
                <a:ea typeface="微软雅黑" pitchFamily="34" charset="-122"/>
                <a:sym typeface="Wingdings" pitchFamily="2" charset="2"/>
              </a:rPr>
              <a:t>(eq,[0,0]); X2 = </a:t>
            </a:r>
            <a:r>
              <a:rPr lang="en-US" altLang="zh-CN" sz="1800" dirty="0" err="1">
                <a:solidFill>
                  <a:schemeClr val="bg2"/>
                </a:solidFill>
                <a:latin typeface="微软雅黑" pitchFamily="34" charset="-122"/>
                <a:ea typeface="微软雅黑" pitchFamily="34" charset="-122"/>
                <a:sym typeface="Wingdings" pitchFamily="2" charset="2"/>
              </a:rPr>
              <a:t>fsolve</a:t>
            </a:r>
            <a:r>
              <a:rPr lang="en-US" altLang="zh-CN" sz="1800" dirty="0">
                <a:solidFill>
                  <a:schemeClr val="bg2"/>
                </a:solidFill>
                <a:latin typeface="微软雅黑" pitchFamily="34" charset="-122"/>
                <a:ea typeface="微软雅黑" pitchFamily="34" charset="-122"/>
                <a:sym typeface="Wingdings" pitchFamily="2" charset="2"/>
              </a:rPr>
              <a:t>(eq,[20,0]);</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X3 = </a:t>
            </a:r>
            <a:r>
              <a:rPr lang="en-US" altLang="zh-CN" sz="1800" dirty="0" err="1">
                <a:solidFill>
                  <a:schemeClr val="bg2"/>
                </a:solidFill>
                <a:latin typeface="微软雅黑" pitchFamily="34" charset="-122"/>
                <a:ea typeface="微软雅黑" pitchFamily="34" charset="-122"/>
                <a:sym typeface="Wingdings" pitchFamily="2" charset="2"/>
              </a:rPr>
              <a:t>fsolve</a:t>
            </a:r>
            <a:r>
              <a:rPr lang="en-US" altLang="zh-CN" sz="1800" dirty="0">
                <a:solidFill>
                  <a:schemeClr val="bg2"/>
                </a:solidFill>
                <a:latin typeface="微软雅黑" pitchFamily="34" charset="-122"/>
                <a:ea typeface="微软雅黑" pitchFamily="34" charset="-122"/>
                <a:sym typeface="Wingdings" pitchFamily="2" charset="2"/>
              </a:rPr>
              <a:t>(eq,[20,20]); X4 = </a:t>
            </a:r>
            <a:r>
              <a:rPr lang="en-US" altLang="zh-CN" sz="1800" dirty="0" err="1">
                <a:solidFill>
                  <a:schemeClr val="bg2"/>
                </a:solidFill>
                <a:latin typeface="微软雅黑" pitchFamily="34" charset="-122"/>
                <a:ea typeface="微软雅黑" pitchFamily="34" charset="-122"/>
                <a:sym typeface="Wingdings" pitchFamily="2" charset="2"/>
              </a:rPr>
              <a:t>fsolve</a:t>
            </a:r>
            <a:r>
              <a:rPr lang="en-US" altLang="zh-CN" sz="1800" dirty="0">
                <a:solidFill>
                  <a:schemeClr val="bg2"/>
                </a:solidFill>
                <a:latin typeface="微软雅黑" pitchFamily="34" charset="-122"/>
                <a:ea typeface="微软雅黑" pitchFamily="34" charset="-122"/>
                <a:sym typeface="Wingdings" pitchFamily="2" charset="2"/>
              </a:rPr>
              <a:t>(eq,[0,20]);</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X = [Xg;X1;X2;X3;X4;0,0;20,0;20,20;0,20];</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en-US" altLang="zh-CN" sz="1800" dirty="0" err="1">
                <a:solidFill>
                  <a:schemeClr val="bg2"/>
                </a:solidFill>
                <a:latin typeface="微软雅黑" pitchFamily="34" charset="-122"/>
                <a:ea typeface="微软雅黑" pitchFamily="34" charset="-122"/>
                <a:sym typeface="Wingdings" pitchFamily="2" charset="2"/>
              </a:rPr>
              <a:t>Ival</a:t>
            </a:r>
            <a:r>
              <a:rPr lang="en-US" altLang="zh-CN" sz="1800" dirty="0">
                <a:solidFill>
                  <a:schemeClr val="bg2"/>
                </a:solidFill>
                <a:latin typeface="微软雅黑" pitchFamily="34" charset="-122"/>
                <a:ea typeface="微软雅黑" pitchFamily="34" charset="-122"/>
                <a:sym typeface="Wingdings" pitchFamily="2" charset="2"/>
              </a:rPr>
              <a:t> = </a:t>
            </a:r>
            <a:r>
              <a:rPr lang="en-US" altLang="zh-CN" sz="1800" dirty="0" err="1">
                <a:solidFill>
                  <a:schemeClr val="bg2"/>
                </a:solidFill>
                <a:latin typeface="微软雅黑" pitchFamily="34" charset="-122"/>
                <a:ea typeface="微软雅黑" pitchFamily="34" charset="-122"/>
                <a:sym typeface="Wingdings" pitchFamily="2" charset="2"/>
              </a:rPr>
              <a:t>Ixyfun</a:t>
            </a:r>
            <a:r>
              <a:rPr lang="en-US" altLang="zh-CN" sz="1800" dirty="0">
                <a:solidFill>
                  <a:schemeClr val="bg2"/>
                </a:solidFill>
                <a:latin typeface="微软雅黑" pitchFamily="34" charset="-122"/>
                <a:ea typeface="微软雅黑" pitchFamily="34" charset="-122"/>
                <a:sym typeface="Wingdings" pitchFamily="2" charset="2"/>
              </a:rPr>
              <a:t>(X(:,1),X(:,2));</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id = (1:9)';</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xi = X(:,1); </a:t>
            </a:r>
            <a:r>
              <a:rPr lang="en-US" altLang="zh-CN" sz="1800" dirty="0" err="1">
                <a:solidFill>
                  <a:schemeClr val="bg2"/>
                </a:solidFill>
                <a:latin typeface="微软雅黑" pitchFamily="34" charset="-122"/>
                <a:ea typeface="微软雅黑" pitchFamily="34" charset="-122"/>
                <a:sym typeface="Wingdings" pitchFamily="2" charset="2"/>
              </a:rPr>
              <a:t>yi</a:t>
            </a:r>
            <a:r>
              <a:rPr lang="en-US" altLang="zh-CN" sz="1800" dirty="0">
                <a:solidFill>
                  <a:schemeClr val="bg2"/>
                </a:solidFill>
                <a:latin typeface="微软雅黑" pitchFamily="34" charset="-122"/>
                <a:ea typeface="微软雅黑" pitchFamily="34" charset="-122"/>
                <a:sym typeface="Wingdings" pitchFamily="2" charset="2"/>
              </a:rPr>
              <a:t> = X(:,2);</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en-US" altLang="zh-CN" sz="1800" dirty="0" err="1">
                <a:solidFill>
                  <a:schemeClr val="bg2"/>
                </a:solidFill>
                <a:latin typeface="微软雅黑" pitchFamily="34" charset="-122"/>
                <a:ea typeface="微软雅黑" pitchFamily="34" charset="-122"/>
                <a:sym typeface="Wingdings" pitchFamily="2" charset="2"/>
              </a:rPr>
              <a:t>VarNames</a:t>
            </a:r>
            <a:r>
              <a:rPr lang="en-US" altLang="zh-CN" sz="1800" dirty="0">
                <a:solidFill>
                  <a:schemeClr val="bg2"/>
                </a:solidFill>
                <a:latin typeface="微软雅黑" pitchFamily="34" charset="-122"/>
                <a:ea typeface="微软雅黑" pitchFamily="34" charset="-122"/>
                <a:sym typeface="Wingdings" pitchFamily="2" charset="2"/>
              </a:rPr>
              <a:t> = {'</a:t>
            </a:r>
            <a:r>
              <a:rPr lang="zh-CN" altLang="en-US" sz="1800" dirty="0">
                <a:solidFill>
                  <a:schemeClr val="bg2"/>
                </a:solidFill>
                <a:latin typeface="微软雅黑" pitchFamily="34" charset="-122"/>
                <a:ea typeface="微软雅黑" pitchFamily="34" charset="-122"/>
                <a:sym typeface="Wingdings" pitchFamily="2" charset="2"/>
              </a:rPr>
              <a:t>序号</a:t>
            </a:r>
            <a:r>
              <a:rPr lang="en-US" altLang="zh-CN" sz="1800" dirty="0">
                <a:solidFill>
                  <a:schemeClr val="bg2"/>
                </a:solidFill>
                <a:latin typeface="微软雅黑" pitchFamily="34" charset="-122"/>
                <a:ea typeface="微软雅黑" pitchFamily="34" charset="-122"/>
                <a:sym typeface="Wingdings" pitchFamily="2" charset="2"/>
              </a:rPr>
              <a:t>','x</a:t>
            </a:r>
            <a:r>
              <a:rPr lang="zh-CN" altLang="en-US" sz="1800" dirty="0">
                <a:solidFill>
                  <a:schemeClr val="bg2"/>
                </a:solidFill>
                <a:latin typeface="微软雅黑" pitchFamily="34" charset="-122"/>
                <a:ea typeface="微软雅黑" pitchFamily="34" charset="-122"/>
                <a:sym typeface="Wingdings" pitchFamily="2" charset="2"/>
              </a:rPr>
              <a:t>坐标</a:t>
            </a:r>
            <a:r>
              <a:rPr lang="en-US" altLang="zh-CN" sz="1800" dirty="0">
                <a:solidFill>
                  <a:schemeClr val="bg2"/>
                </a:solidFill>
                <a:latin typeface="微软雅黑" pitchFamily="34" charset="-122"/>
                <a:ea typeface="微软雅黑" pitchFamily="34" charset="-122"/>
                <a:sym typeface="Wingdings" pitchFamily="2" charset="2"/>
              </a:rPr>
              <a:t>','y</a:t>
            </a:r>
            <a:r>
              <a:rPr lang="zh-CN" altLang="en-US" sz="1800" dirty="0">
                <a:solidFill>
                  <a:schemeClr val="bg2"/>
                </a:solidFill>
                <a:latin typeface="微软雅黑" pitchFamily="34" charset="-122"/>
                <a:ea typeface="微软雅黑" pitchFamily="34" charset="-122"/>
                <a:sym typeface="Wingdings" pitchFamily="2" charset="2"/>
              </a:rPr>
              <a:t>坐标</a:t>
            </a:r>
            <a:r>
              <a:rPr lang="en-US" altLang="zh-CN" sz="1800" dirty="0">
                <a:solidFill>
                  <a:schemeClr val="bg2"/>
                </a:solidFill>
                <a:latin typeface="微软雅黑" pitchFamily="34" charset="-122"/>
                <a:ea typeface="微软雅黑" pitchFamily="34" charset="-122"/>
                <a:sym typeface="Wingdings" pitchFamily="2" charset="2"/>
              </a:rPr>
              <a:t>','</a:t>
            </a:r>
            <a:r>
              <a:rPr lang="zh-CN" altLang="en-US" sz="1800" dirty="0">
                <a:solidFill>
                  <a:schemeClr val="bg2"/>
                </a:solidFill>
                <a:latin typeface="微软雅黑" pitchFamily="34" charset="-122"/>
                <a:ea typeface="微软雅黑" pitchFamily="34" charset="-122"/>
                <a:sym typeface="Wingdings" pitchFamily="2" charset="2"/>
              </a:rPr>
              <a:t>照度值</a:t>
            </a:r>
            <a:r>
              <a:rPr lang="en-US" altLang="zh-CN" sz="1800" dirty="0">
                <a:solidFill>
                  <a:schemeClr val="bg2"/>
                </a:solidFill>
                <a:latin typeface="微软雅黑" pitchFamily="34" charset="-122"/>
                <a:ea typeface="微软雅黑" pitchFamily="34" charset="-122"/>
                <a:sym typeface="Wingdings" pitchFamily="2" charset="2"/>
              </a:rPr>
              <a:t>I'};</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Result = table(id,xi,yi,</a:t>
            </a:r>
            <a:r>
              <a:rPr lang="en-US" altLang="zh-CN" sz="1800" dirty="0" err="1">
                <a:solidFill>
                  <a:schemeClr val="bg2"/>
                </a:solidFill>
                <a:latin typeface="微软雅黑" pitchFamily="34" charset="-122"/>
                <a:ea typeface="微软雅黑" pitchFamily="34" charset="-122"/>
                <a:sym typeface="Wingdings" pitchFamily="2" charset="2"/>
              </a:rPr>
              <a:t>Ival</a:t>
            </a:r>
            <a:r>
              <a:rPr lang="en-US" altLang="zh-CN" sz="1800" dirty="0">
                <a:solidFill>
                  <a:schemeClr val="bg2"/>
                </a:solidFill>
                <a:latin typeface="微软雅黑" pitchFamily="34" charset="-122"/>
                <a:ea typeface="微软雅黑" pitchFamily="34" charset="-122"/>
                <a:sym typeface="Wingdings" pitchFamily="2" charset="2"/>
              </a:rPr>
              <a:t>,'</a:t>
            </a:r>
            <a:r>
              <a:rPr lang="en-US" altLang="zh-CN" sz="1800" dirty="0" err="1">
                <a:solidFill>
                  <a:schemeClr val="bg2"/>
                </a:solidFill>
                <a:latin typeface="微软雅黑" pitchFamily="34" charset="-122"/>
                <a:ea typeface="微软雅黑" pitchFamily="34" charset="-122"/>
                <a:sym typeface="Wingdings" pitchFamily="2" charset="2"/>
              </a:rPr>
              <a:t>VariableNames</a:t>
            </a:r>
            <a:r>
              <a:rPr lang="en-US" altLang="zh-CN" sz="1800" dirty="0">
                <a:solidFill>
                  <a:schemeClr val="bg2"/>
                </a:solidFill>
                <a:latin typeface="微软雅黑" pitchFamily="34" charset="-122"/>
                <a:ea typeface="微软雅黑" pitchFamily="34" charset="-122"/>
                <a:sym typeface="Wingdings" pitchFamily="2" charset="2"/>
              </a:rPr>
              <a:t>',</a:t>
            </a:r>
            <a:r>
              <a:rPr lang="en-US" altLang="zh-CN" sz="1800" dirty="0" err="1">
                <a:solidFill>
                  <a:schemeClr val="bg2"/>
                </a:solidFill>
                <a:latin typeface="微软雅黑" pitchFamily="34" charset="-122"/>
                <a:ea typeface="微软雅黑" pitchFamily="34" charset="-122"/>
                <a:sym typeface="Wingdings" pitchFamily="2" charset="2"/>
              </a:rPr>
              <a:t>VarNames</a:t>
            </a:r>
            <a:r>
              <a:rPr lang="en-US" altLang="zh-CN" sz="1800" dirty="0">
                <a:solidFill>
                  <a:schemeClr val="bg2"/>
                </a:solidFill>
                <a:latin typeface="微软雅黑" pitchFamily="34" charset="-122"/>
                <a:ea typeface="微软雅黑" pitchFamily="34" charset="-122"/>
                <a:sym typeface="Wingdings" pitchFamily="2" charset="2"/>
              </a:rPr>
              <a:t>)</a:t>
            </a:r>
          </a:p>
        </p:txBody>
      </p:sp>
    </p:spTree>
    <p:extLst>
      <p:ext uri="{BB962C8B-B14F-4D97-AF65-F5344CB8AC3E}">
        <p14:creationId xmlns:p14="http://schemas.microsoft.com/office/powerpoint/2010/main" val="3987965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626319" y="3194974"/>
            <a:ext cx="7920558"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pt-BR" altLang="zh-CN" sz="2400" dirty="0">
                <a:solidFill>
                  <a:srgbClr val="000000"/>
                </a:solidFill>
                <a:latin typeface="微软雅黑" pitchFamily="34" charset="-122"/>
                <a:ea typeface="微软雅黑" pitchFamily="34" charset="-122"/>
              </a:rPr>
              <a:t>&gt;&gt; A = [1 -1 2 -3;-2 2 1 1;-1 1 8 -8];</a:t>
            </a:r>
          </a:p>
          <a:p>
            <a:pPr>
              <a:lnSpc>
                <a:spcPct val="120000"/>
              </a:lnSpc>
            </a:pPr>
            <a:r>
              <a:rPr lang="pt-BR" altLang="zh-CN" sz="2400" dirty="0">
                <a:solidFill>
                  <a:srgbClr val="000000"/>
                </a:solidFill>
                <a:latin typeface="微软雅黑" pitchFamily="34" charset="-122"/>
                <a:ea typeface="微软雅黑" pitchFamily="34" charset="-122"/>
              </a:rPr>
              <a:t>&gt;&gt; b = [3;-1;6];</a:t>
            </a:r>
          </a:p>
          <a:p>
            <a:pPr>
              <a:lnSpc>
                <a:spcPct val="120000"/>
              </a:lnSpc>
            </a:pPr>
            <a:r>
              <a:rPr lang="pt-BR" altLang="zh-CN" sz="2400" dirty="0">
                <a:solidFill>
                  <a:srgbClr val="000000"/>
                </a:solidFill>
                <a:latin typeface="微软雅黑" pitchFamily="34" charset="-122"/>
                <a:ea typeface="微软雅黑" pitchFamily="34" charset="-122"/>
              </a:rPr>
              <a:t>&gt;&gt; x = A\b</a:t>
            </a:r>
            <a:endParaRPr lang="en-US" altLang="zh-CN" sz="2400" dirty="0">
              <a:solidFill>
                <a:srgbClr val="000000"/>
              </a:solidFill>
              <a:latin typeface="微软雅黑" pitchFamily="34" charset="-122"/>
              <a:ea typeface="微软雅黑" pitchFamily="34" charset="-122"/>
            </a:endParaRPr>
          </a:p>
        </p:txBody>
      </p:sp>
      <p:grpSp>
        <p:nvGrpSpPr>
          <p:cNvPr id="9" name="组合 8"/>
          <p:cNvGrpSpPr/>
          <p:nvPr/>
        </p:nvGrpSpPr>
        <p:grpSpPr>
          <a:xfrm>
            <a:off x="179512" y="980729"/>
            <a:ext cx="8244676" cy="1983957"/>
            <a:chOff x="381099" y="3501008"/>
            <a:chExt cx="8244676" cy="2645276"/>
          </a:xfrm>
        </p:grpSpPr>
        <p:sp>
          <p:nvSpPr>
            <p:cNvPr id="10" name="Rectangle 3"/>
            <p:cNvSpPr>
              <a:spLocks noChangeArrowheads="1"/>
            </p:cNvSpPr>
            <p:nvPr/>
          </p:nvSpPr>
          <p:spPr bwMode="auto">
            <a:xfrm>
              <a:off x="381099" y="3501008"/>
              <a:ext cx="8244676" cy="66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2-1</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求解线性方程组</a:t>
              </a:r>
            </a:p>
          </p:txBody>
        </p:sp>
        <p:graphicFrame>
          <p:nvGraphicFramePr>
            <p:cNvPr id="11" name="对象 10"/>
            <p:cNvGraphicFramePr>
              <a:graphicFrameLocks noChangeAspect="1"/>
            </p:cNvGraphicFramePr>
            <p:nvPr>
              <p:extLst>
                <p:ext uri="{D42A27DB-BD31-4B8C-83A1-F6EECF244321}">
                  <p14:modId xmlns:p14="http://schemas.microsoft.com/office/powerpoint/2010/main" val="2213811412"/>
                </p:ext>
              </p:extLst>
            </p:nvPr>
          </p:nvGraphicFramePr>
          <p:xfrm>
            <a:off x="1749251" y="4472000"/>
            <a:ext cx="3744913" cy="1674284"/>
          </p:xfrm>
          <a:graphic>
            <a:graphicData uri="http://schemas.openxmlformats.org/presentationml/2006/ole">
              <mc:AlternateContent xmlns:mc="http://schemas.openxmlformats.org/markup-compatibility/2006">
                <mc:Choice xmlns:v="urn:schemas-microsoft-com:vml" Requires="v">
                  <p:oleObj name="Equation" r:id="rId2" imgW="1587240" imgH="711000" progId="Equation.DSMT4">
                    <p:embed/>
                  </p:oleObj>
                </mc:Choice>
                <mc:Fallback>
                  <p:oleObj name="Equation" r:id="rId2" imgW="1587240" imgH="711000" progId="Equation.DSMT4">
                    <p:embed/>
                    <p:pic>
                      <p:nvPicPr>
                        <p:cNvPr id="0" name=""/>
                        <p:cNvPicPr>
                          <a:picLocks noChangeAspect="1" noChangeArrowheads="1"/>
                        </p:cNvPicPr>
                        <p:nvPr/>
                      </p:nvPicPr>
                      <p:blipFill>
                        <a:blip r:embed="rId3"/>
                        <a:srcRect/>
                        <a:stretch>
                          <a:fillRect/>
                        </a:stretch>
                      </p:blipFill>
                      <p:spPr bwMode="auto">
                        <a:xfrm>
                          <a:off x="1749251" y="4472000"/>
                          <a:ext cx="3744913" cy="167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日期占位符 1">
            <a:extLst>
              <a:ext uri="{FF2B5EF4-FFF2-40B4-BE49-F238E27FC236}">
                <a16:creationId xmlns:a16="http://schemas.microsoft.com/office/drawing/2014/main" id="{4FE252FB-1140-4A29-A819-C26A3D30EA2F}"/>
              </a:ext>
            </a:extLst>
          </p:cNvPr>
          <p:cNvSpPr>
            <a:spLocks noGrp="1"/>
          </p:cNvSpPr>
          <p:nvPr>
            <p:ph type="dt" sz="half" idx="2"/>
          </p:nvPr>
        </p:nvSpPr>
        <p:spPr/>
        <p:txBody>
          <a:bodyPr/>
          <a:lstStyle/>
          <a:p>
            <a:pPr>
              <a:defRPr/>
            </a:pPr>
            <a:fld id="{CBEF114F-4271-4073-8786-9F68D3494E7C}"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6696BCA4-3178-496B-B0DB-1D658DF9E540}"/>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79720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372A9C6-4469-432B-9DE7-2B0024A3109D}"/>
              </a:ext>
            </a:extLst>
          </p:cNvPr>
          <p:cNvSpPr>
            <a:spLocks noGrp="1"/>
          </p:cNvSpPr>
          <p:nvPr>
            <p:ph type="dt" sz="half" idx="2"/>
          </p:nvPr>
        </p:nvSpPr>
        <p:spPr/>
        <p:txBody>
          <a:bodyPr/>
          <a:lstStyle/>
          <a:p>
            <a:pPr>
              <a:defRPr/>
            </a:pPr>
            <a:fld id="{DC69B64B-BF05-4EB3-B9D8-CD119E85A1A3}"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883E8E2B-7A7D-4935-8874-106EE60346E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12" name="Rectangle 12">
            <a:extLst>
              <a:ext uri="{FF2B5EF4-FFF2-40B4-BE49-F238E27FC236}">
                <a16:creationId xmlns:a16="http://schemas.microsoft.com/office/drawing/2014/main" id="{DA54861D-595E-405E-A963-3405DE45B880}"/>
              </a:ext>
            </a:extLst>
          </p:cNvPr>
          <p:cNvSpPr>
            <a:spLocks noChangeArrowheads="1"/>
          </p:cNvSpPr>
          <p:nvPr/>
        </p:nvSpPr>
        <p:spPr bwMode="auto">
          <a:xfrm>
            <a:off x="549518" y="496322"/>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求解结果可视化</a:t>
            </a:r>
          </a:p>
        </p:txBody>
      </p:sp>
      <p:sp>
        <p:nvSpPr>
          <p:cNvPr id="6" name="Rectangle 56">
            <a:extLst>
              <a:ext uri="{FF2B5EF4-FFF2-40B4-BE49-F238E27FC236}">
                <a16:creationId xmlns:a16="http://schemas.microsoft.com/office/drawing/2014/main" id="{D53C34AC-DC3E-44A7-ADBD-AE23A61207B5}"/>
              </a:ext>
            </a:extLst>
          </p:cNvPr>
          <p:cNvSpPr>
            <a:spLocks noChangeArrowheads="1"/>
          </p:cNvSpPr>
          <p:nvPr/>
        </p:nvSpPr>
        <p:spPr bwMode="auto">
          <a:xfrm>
            <a:off x="971600" y="1029995"/>
            <a:ext cx="7704856" cy="198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figure;</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en-US" altLang="zh-CN" sz="1800" dirty="0" err="1">
                <a:solidFill>
                  <a:schemeClr val="bg2"/>
                </a:solidFill>
                <a:latin typeface="微软雅黑" pitchFamily="34" charset="-122"/>
                <a:ea typeface="微软雅黑" pitchFamily="34" charset="-122"/>
                <a:sym typeface="Wingdings" pitchFamily="2" charset="2"/>
              </a:rPr>
              <a:t>fsurf</a:t>
            </a:r>
            <a:r>
              <a:rPr lang="en-US" altLang="zh-CN" sz="1800" dirty="0">
                <a:solidFill>
                  <a:schemeClr val="bg2"/>
                </a:solidFill>
                <a:latin typeface="微软雅黑" pitchFamily="34" charset="-122"/>
                <a:ea typeface="微软雅黑" pitchFamily="34" charset="-122"/>
                <a:sym typeface="Wingdings" pitchFamily="2" charset="2"/>
              </a:rPr>
              <a:t>(</a:t>
            </a:r>
            <a:r>
              <a:rPr lang="en-US" altLang="zh-CN" sz="1800" dirty="0" err="1">
                <a:solidFill>
                  <a:schemeClr val="bg2"/>
                </a:solidFill>
                <a:latin typeface="微软雅黑" pitchFamily="34" charset="-122"/>
                <a:ea typeface="微软雅黑" pitchFamily="34" charset="-122"/>
                <a:sym typeface="Wingdings" pitchFamily="2" charset="2"/>
              </a:rPr>
              <a:t>Ixy</a:t>
            </a:r>
            <a:r>
              <a:rPr lang="en-US" altLang="zh-CN" sz="1800" dirty="0">
                <a:solidFill>
                  <a:schemeClr val="bg2"/>
                </a:solidFill>
                <a:latin typeface="微软雅黑" pitchFamily="34" charset="-122"/>
                <a:ea typeface="微软雅黑" pitchFamily="34" charset="-122"/>
                <a:sym typeface="Wingdings" pitchFamily="2" charset="2"/>
              </a:rPr>
              <a:t>,[0,20,0,20],'</a:t>
            </a:r>
            <a:r>
              <a:rPr lang="en-US" altLang="zh-CN" sz="1800" dirty="0" err="1">
                <a:solidFill>
                  <a:schemeClr val="bg2"/>
                </a:solidFill>
                <a:latin typeface="微软雅黑" pitchFamily="34" charset="-122"/>
                <a:ea typeface="微软雅黑" pitchFamily="34" charset="-122"/>
                <a:sym typeface="Wingdings" pitchFamily="2" charset="2"/>
              </a:rPr>
              <a:t>ShowContours</a:t>
            </a:r>
            <a:r>
              <a:rPr lang="en-US" altLang="zh-CN" sz="1800" dirty="0">
                <a:solidFill>
                  <a:schemeClr val="bg2"/>
                </a:solidFill>
                <a:latin typeface="微软雅黑" pitchFamily="34" charset="-122"/>
                <a:ea typeface="微软雅黑" pitchFamily="34" charset="-122"/>
                <a:sym typeface="Wingdings" pitchFamily="2" charset="2"/>
              </a:rPr>
              <a:t>','on')</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en-US" altLang="zh-CN" sz="1800" dirty="0" err="1">
                <a:solidFill>
                  <a:schemeClr val="bg2"/>
                </a:solidFill>
                <a:latin typeface="微软雅黑" pitchFamily="34" charset="-122"/>
                <a:ea typeface="微软雅黑" pitchFamily="34" charset="-122"/>
                <a:sym typeface="Wingdings" pitchFamily="2" charset="2"/>
              </a:rPr>
              <a:t>xlabel</a:t>
            </a:r>
            <a:r>
              <a:rPr lang="en-US" altLang="zh-CN" sz="1800" dirty="0">
                <a:solidFill>
                  <a:schemeClr val="bg2"/>
                </a:solidFill>
                <a:latin typeface="微软雅黑" pitchFamily="34" charset="-122"/>
                <a:ea typeface="微软雅黑" pitchFamily="34" charset="-122"/>
                <a:sym typeface="Wingdings" pitchFamily="2" charset="2"/>
              </a:rPr>
              <a:t>('x');</a:t>
            </a:r>
            <a:r>
              <a:rPr lang="en-US" altLang="zh-CN" sz="1800" dirty="0" err="1">
                <a:solidFill>
                  <a:schemeClr val="bg2"/>
                </a:solidFill>
                <a:latin typeface="微软雅黑" pitchFamily="34" charset="-122"/>
                <a:ea typeface="微软雅黑" pitchFamily="34" charset="-122"/>
                <a:sym typeface="Wingdings" pitchFamily="2" charset="2"/>
              </a:rPr>
              <a:t>ylabel</a:t>
            </a:r>
            <a:r>
              <a:rPr lang="en-US" altLang="zh-CN" sz="1800" dirty="0">
                <a:solidFill>
                  <a:schemeClr val="bg2"/>
                </a:solidFill>
                <a:latin typeface="微软雅黑" pitchFamily="34" charset="-122"/>
                <a:ea typeface="微软雅黑" pitchFamily="34" charset="-122"/>
                <a:sym typeface="Wingdings" pitchFamily="2" charset="2"/>
              </a:rPr>
              <a:t>('y');</a:t>
            </a:r>
            <a:r>
              <a:rPr lang="en-US" altLang="zh-CN" sz="1800" dirty="0" err="1">
                <a:solidFill>
                  <a:schemeClr val="bg2"/>
                </a:solidFill>
                <a:latin typeface="微软雅黑" pitchFamily="34" charset="-122"/>
                <a:ea typeface="微软雅黑" pitchFamily="34" charset="-122"/>
                <a:sym typeface="Wingdings" pitchFamily="2" charset="2"/>
              </a:rPr>
              <a:t>zlabel</a:t>
            </a:r>
            <a:r>
              <a:rPr lang="en-US" altLang="zh-CN" sz="1800" dirty="0">
                <a:solidFill>
                  <a:schemeClr val="bg2"/>
                </a:solidFill>
                <a:latin typeface="微软雅黑" pitchFamily="34" charset="-122"/>
                <a:ea typeface="微软雅黑" pitchFamily="34" charset="-122"/>
                <a:sym typeface="Wingdings" pitchFamily="2" charset="2"/>
              </a:rPr>
              <a:t>('I(</a:t>
            </a:r>
            <a:r>
              <a:rPr lang="en-US" altLang="zh-CN" sz="1800" dirty="0" err="1">
                <a:solidFill>
                  <a:schemeClr val="bg2"/>
                </a:solidFill>
                <a:latin typeface="微软雅黑" pitchFamily="34" charset="-122"/>
                <a:ea typeface="微软雅黑" pitchFamily="34" charset="-122"/>
                <a:sym typeface="Wingdings" pitchFamily="2" charset="2"/>
              </a:rPr>
              <a:t>x,y</a:t>
            </a:r>
            <a:r>
              <a:rPr lang="en-US" altLang="zh-CN" sz="1800" dirty="0">
                <a:solidFill>
                  <a:schemeClr val="bg2"/>
                </a:solidFill>
                <a:latin typeface="微软雅黑" pitchFamily="34" charset="-122"/>
                <a:ea typeface="微软雅黑" pitchFamily="34" charset="-122"/>
                <a:sym typeface="Wingdings" pitchFamily="2" charset="2"/>
              </a:rPr>
              <a:t>)')</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en-US" altLang="zh-CN" sz="1800" dirty="0" err="1">
                <a:solidFill>
                  <a:schemeClr val="bg2"/>
                </a:solidFill>
                <a:latin typeface="微软雅黑" pitchFamily="34" charset="-122"/>
                <a:ea typeface="微软雅黑" pitchFamily="34" charset="-122"/>
                <a:sym typeface="Wingdings" pitchFamily="2" charset="2"/>
              </a:rPr>
              <a:t>colorbar</a:t>
            </a:r>
            <a:r>
              <a:rPr lang="en-US" altLang="zh-CN" sz="1800" dirty="0">
                <a:solidFill>
                  <a:schemeClr val="bg2"/>
                </a:solidFill>
                <a:latin typeface="微软雅黑" pitchFamily="34" charset="-122"/>
                <a:ea typeface="微软雅黑" pitchFamily="34" charset="-122"/>
                <a:sym typeface="Wingdings" pitchFamily="2" charset="2"/>
              </a:rPr>
              <a:t>;  view(19,18);  hold on</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stem3(X(1:5,1),X(1:5,2),</a:t>
            </a:r>
            <a:r>
              <a:rPr lang="en-US" altLang="zh-CN" sz="1800" dirty="0" err="1">
                <a:solidFill>
                  <a:schemeClr val="bg2"/>
                </a:solidFill>
                <a:latin typeface="微软雅黑" pitchFamily="34" charset="-122"/>
                <a:ea typeface="微软雅黑" pitchFamily="34" charset="-122"/>
                <a:sym typeface="Wingdings" pitchFamily="2" charset="2"/>
              </a:rPr>
              <a:t>Ival</a:t>
            </a:r>
            <a:r>
              <a:rPr lang="en-US" altLang="zh-CN" sz="1800" dirty="0">
                <a:solidFill>
                  <a:schemeClr val="bg2"/>
                </a:solidFill>
                <a:latin typeface="微软雅黑" pitchFamily="34" charset="-122"/>
                <a:ea typeface="微软雅黑" pitchFamily="34" charset="-122"/>
                <a:sym typeface="Wingdings" pitchFamily="2" charset="2"/>
              </a:rPr>
              <a:t>(1:5),'</a:t>
            </a:r>
            <a:r>
              <a:rPr lang="en-US" altLang="zh-CN" sz="1800" dirty="0" err="1">
                <a:solidFill>
                  <a:schemeClr val="bg2"/>
                </a:solidFill>
                <a:latin typeface="微软雅黑" pitchFamily="34" charset="-122"/>
                <a:ea typeface="微软雅黑" pitchFamily="34" charset="-122"/>
                <a:sym typeface="Wingdings" pitchFamily="2" charset="2"/>
              </a:rPr>
              <a:t>ro</a:t>
            </a:r>
            <a:r>
              <a:rPr lang="en-US" altLang="zh-CN" sz="1800" dirty="0">
                <a:solidFill>
                  <a:schemeClr val="bg2"/>
                </a:solidFill>
                <a:latin typeface="微软雅黑" pitchFamily="34" charset="-122"/>
                <a:ea typeface="微软雅黑" pitchFamily="34" charset="-122"/>
                <a:sym typeface="Wingdings" pitchFamily="2" charset="2"/>
              </a:rPr>
              <a:t>','filled');</a:t>
            </a:r>
          </a:p>
        </p:txBody>
      </p:sp>
      <p:pic>
        <p:nvPicPr>
          <p:cNvPr id="118786" name="图片 1">
            <a:extLst>
              <a:ext uri="{FF2B5EF4-FFF2-40B4-BE49-F238E27FC236}">
                <a16:creationId xmlns:a16="http://schemas.microsoft.com/office/drawing/2014/main" id="{1A11FB95-8DC8-48DA-94E4-B4F01B8B7B7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7904" y="2931396"/>
            <a:ext cx="4685576" cy="352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95505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CC153D-0E38-4702-B249-31BF72DD7C52}"/>
              </a:ext>
            </a:extLst>
          </p:cNvPr>
          <p:cNvSpPr>
            <a:spLocks noGrp="1"/>
          </p:cNvSpPr>
          <p:nvPr>
            <p:ph type="dt" sz="half" idx="2"/>
          </p:nvPr>
        </p:nvSpPr>
        <p:spPr/>
        <p:txBody>
          <a:bodyPr/>
          <a:lstStyle/>
          <a:p>
            <a:pPr>
              <a:defRPr/>
            </a:pPr>
            <a:fld id="{175D0FF0-836A-460C-8E33-F23686872B23}"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17502B61-EC44-4970-AF1F-42B9BAEEC78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DC6C610E-52C9-4B32-8373-3A77F3873680}"/>
              </a:ext>
            </a:extLst>
          </p:cNvPr>
          <p:cNvSpPr>
            <a:spLocks noChangeArrowheads="1"/>
          </p:cNvSpPr>
          <p:nvPr/>
        </p:nvSpPr>
        <p:spPr bwMode="auto">
          <a:xfrm>
            <a:off x="395290" y="1528453"/>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一、指数增长模型</a:t>
            </a:r>
          </a:p>
        </p:txBody>
      </p:sp>
      <p:sp>
        <p:nvSpPr>
          <p:cNvPr id="7" name="Rectangle 56">
            <a:extLst>
              <a:ext uri="{FF2B5EF4-FFF2-40B4-BE49-F238E27FC236}">
                <a16:creationId xmlns:a16="http://schemas.microsoft.com/office/drawing/2014/main" id="{A454C74C-F4F0-4835-99B8-BAF1924F6449}"/>
              </a:ext>
            </a:extLst>
          </p:cNvPr>
          <p:cNvSpPr>
            <a:spLocks noChangeArrowheads="1"/>
          </p:cNvSpPr>
          <p:nvPr/>
        </p:nvSpPr>
        <p:spPr bwMode="auto">
          <a:xfrm>
            <a:off x="539552" y="2708920"/>
            <a:ext cx="8280920" cy="146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设时刻 </a:t>
            </a:r>
            <a:r>
              <a:rPr lang="en-US" altLang="zh-CN" sz="2200" dirty="0">
                <a:solidFill>
                  <a:schemeClr val="bg2"/>
                </a:solidFill>
                <a:latin typeface="微软雅黑" pitchFamily="34" charset="-122"/>
                <a:ea typeface="微软雅黑" pitchFamily="34" charset="-122"/>
                <a:sym typeface="Wingdings" pitchFamily="2" charset="2"/>
              </a:rPr>
              <a:t>t</a:t>
            </a:r>
            <a:r>
              <a:rPr lang="zh-CN" altLang="en-US" sz="2200" dirty="0">
                <a:solidFill>
                  <a:schemeClr val="bg2"/>
                </a:solidFill>
                <a:latin typeface="微软雅黑" pitchFamily="34" charset="-122"/>
                <a:ea typeface="微软雅黑" pitchFamily="34" charset="-122"/>
                <a:sym typeface="Wingdings" pitchFamily="2" charset="2"/>
              </a:rPr>
              <a:t> 的患病者人数为 </a:t>
            </a:r>
            <a:r>
              <a:rPr lang="en-US" altLang="zh-CN" sz="2200" dirty="0">
                <a:solidFill>
                  <a:schemeClr val="bg2"/>
                </a:solidFill>
                <a:latin typeface="微软雅黑" pitchFamily="34" charset="-122"/>
                <a:ea typeface="微软雅黑" pitchFamily="34" charset="-122"/>
                <a:sym typeface="Wingdings" pitchFamily="2" charset="2"/>
              </a:rPr>
              <a:t>x(t)</a:t>
            </a:r>
            <a:r>
              <a:rPr lang="zh-CN" altLang="en-US" sz="2200" dirty="0">
                <a:solidFill>
                  <a:schemeClr val="bg2"/>
                </a:solidFill>
                <a:latin typeface="微软雅黑" pitchFamily="34" charset="-122"/>
                <a:ea typeface="微软雅黑" pitchFamily="34" charset="-122"/>
                <a:sym typeface="Wingdings" pitchFamily="2" charset="2"/>
              </a:rPr>
              <a:t>，并假设</a:t>
            </a:r>
            <a:r>
              <a:rPr lang="en-US" altLang="zh-CN" sz="2200" dirty="0">
                <a:solidFill>
                  <a:schemeClr val="bg2"/>
                </a:solidFill>
                <a:latin typeface="微软雅黑" pitchFamily="34" charset="-122"/>
                <a:ea typeface="微软雅黑" pitchFamily="34" charset="-122"/>
                <a:sym typeface="Wingdings" pitchFamily="2" charset="2"/>
              </a:rPr>
              <a:t>x(t)</a:t>
            </a:r>
            <a:r>
              <a:rPr lang="zh-CN" altLang="en-US" sz="2200" dirty="0">
                <a:solidFill>
                  <a:schemeClr val="bg2"/>
                </a:solidFill>
                <a:latin typeface="微软雅黑" pitchFamily="34" charset="-122"/>
                <a:ea typeface="微软雅黑" pitchFamily="34" charset="-122"/>
                <a:sym typeface="Wingdings" pitchFamily="2" charset="2"/>
              </a:rPr>
              <a:t>是连续、可微函数。</a:t>
            </a: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假设每个患病者每天有效接触（足以使人致病的接触）的人数为常数 </a:t>
            </a:r>
            <a:r>
              <a:rPr lang="el-GR" altLang="zh-CN" sz="2200" dirty="0">
                <a:solidFill>
                  <a:schemeClr val="bg2"/>
                </a:solidFill>
                <a:latin typeface="微软雅黑" pitchFamily="34" charset="-122"/>
                <a:ea typeface="微软雅黑" pitchFamily="34" charset="-122"/>
                <a:sym typeface="Wingdings" pitchFamily="2" charset="2"/>
              </a:rPr>
              <a:t>λ</a:t>
            </a:r>
            <a:r>
              <a:rPr lang="en-US" altLang="zh-CN" sz="2200" dirty="0">
                <a:solidFill>
                  <a:schemeClr val="bg2"/>
                </a:solidFill>
                <a:latin typeface="微软雅黑" pitchFamily="34" charset="-122"/>
                <a:ea typeface="微软雅黑" pitchFamily="34" charset="-122"/>
                <a:sym typeface="Wingdings" pitchFamily="2" charset="2"/>
              </a:rPr>
              <a:t> </a:t>
            </a:r>
            <a:r>
              <a:rPr lang="zh-CN" altLang="en-US" sz="2200" dirty="0">
                <a:solidFill>
                  <a:schemeClr val="bg2"/>
                </a:solidFill>
                <a:latin typeface="微软雅黑" pitchFamily="34" charset="-122"/>
                <a:ea typeface="微软雅黑" pitchFamily="34" charset="-122"/>
                <a:sym typeface="Wingdings" pitchFamily="2" charset="2"/>
              </a:rPr>
              <a:t>。</a:t>
            </a:r>
          </a:p>
        </p:txBody>
      </p:sp>
      <p:sp>
        <p:nvSpPr>
          <p:cNvPr id="8" name="Text Box 2">
            <a:extLst>
              <a:ext uri="{FF2B5EF4-FFF2-40B4-BE49-F238E27FC236}">
                <a16:creationId xmlns:a16="http://schemas.microsoft.com/office/drawing/2014/main" id="{EDA593BB-69F2-4292-9DC4-6D1CC7B1BFF2}"/>
              </a:ext>
            </a:extLst>
          </p:cNvPr>
          <p:cNvSpPr txBox="1">
            <a:spLocks noChangeArrowheads="1"/>
          </p:cNvSpPr>
          <p:nvPr/>
        </p:nvSpPr>
        <p:spPr bwMode="auto">
          <a:xfrm>
            <a:off x="611064" y="620688"/>
            <a:ext cx="7921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b="1" dirty="0">
                <a:latin typeface="微软雅黑" pitchFamily="34" charset="-122"/>
                <a:ea typeface="微软雅黑" pitchFamily="34" charset="-122"/>
              </a:rPr>
              <a:t>第五节  建模案例选讲</a:t>
            </a:r>
            <a:r>
              <a:rPr lang="en-US" altLang="zh-CN" sz="2800" b="1" dirty="0">
                <a:latin typeface="微软雅黑" pitchFamily="34" charset="-122"/>
                <a:ea typeface="微软雅黑" pitchFamily="34" charset="-122"/>
              </a:rPr>
              <a:t>2——</a:t>
            </a:r>
            <a:r>
              <a:rPr lang="zh-CN" altLang="en-US" sz="2800" b="1" dirty="0">
                <a:latin typeface="微软雅黑" pitchFamily="34" charset="-122"/>
                <a:ea typeface="微软雅黑" pitchFamily="34" charset="-122"/>
              </a:rPr>
              <a:t>传染病模型</a:t>
            </a:r>
          </a:p>
        </p:txBody>
      </p:sp>
      <p:sp>
        <p:nvSpPr>
          <p:cNvPr id="9" name="Rectangle 12">
            <a:extLst>
              <a:ext uri="{FF2B5EF4-FFF2-40B4-BE49-F238E27FC236}">
                <a16:creationId xmlns:a16="http://schemas.microsoft.com/office/drawing/2014/main" id="{DA59541A-E406-49AD-8952-01AD6319B704}"/>
              </a:ext>
            </a:extLst>
          </p:cNvPr>
          <p:cNvSpPr>
            <a:spLocks noChangeArrowheads="1"/>
          </p:cNvSpPr>
          <p:nvPr/>
        </p:nvSpPr>
        <p:spPr bwMode="auto">
          <a:xfrm>
            <a:off x="549518" y="2132856"/>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模型假设</a:t>
            </a:r>
          </a:p>
        </p:txBody>
      </p:sp>
      <p:sp>
        <p:nvSpPr>
          <p:cNvPr id="10" name="Rectangle 12">
            <a:extLst>
              <a:ext uri="{FF2B5EF4-FFF2-40B4-BE49-F238E27FC236}">
                <a16:creationId xmlns:a16="http://schemas.microsoft.com/office/drawing/2014/main" id="{EE24DD4D-FA8A-4166-8399-44F667B9D2D5}"/>
              </a:ext>
            </a:extLst>
          </p:cNvPr>
          <p:cNvSpPr>
            <a:spLocks noChangeArrowheads="1"/>
          </p:cNvSpPr>
          <p:nvPr/>
        </p:nvSpPr>
        <p:spPr bwMode="auto">
          <a:xfrm>
            <a:off x="552804" y="426347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模型建立</a:t>
            </a:r>
          </a:p>
        </p:txBody>
      </p:sp>
      <p:grpSp>
        <p:nvGrpSpPr>
          <p:cNvPr id="2" name="组合 1">
            <a:extLst>
              <a:ext uri="{FF2B5EF4-FFF2-40B4-BE49-F238E27FC236}">
                <a16:creationId xmlns:a16="http://schemas.microsoft.com/office/drawing/2014/main" id="{6D935699-8B8D-4040-B19C-255E5BD37C1F}"/>
              </a:ext>
            </a:extLst>
          </p:cNvPr>
          <p:cNvGrpSpPr/>
          <p:nvPr/>
        </p:nvGrpSpPr>
        <p:grpSpPr>
          <a:xfrm>
            <a:off x="971600" y="4774411"/>
            <a:ext cx="7488832" cy="514949"/>
            <a:chOff x="971600" y="4774411"/>
            <a:chExt cx="7488832" cy="514949"/>
          </a:xfrm>
        </p:grpSpPr>
        <p:sp>
          <p:nvSpPr>
            <p:cNvPr id="11" name="Rectangle 56">
              <a:extLst>
                <a:ext uri="{FF2B5EF4-FFF2-40B4-BE49-F238E27FC236}">
                  <a16:creationId xmlns:a16="http://schemas.microsoft.com/office/drawing/2014/main" id="{4CAFB318-0FFA-428C-B715-49C5A88CFF29}"/>
                </a:ext>
              </a:extLst>
            </p:cNvPr>
            <p:cNvSpPr>
              <a:spLocks noChangeArrowheads="1"/>
            </p:cNvSpPr>
            <p:nvPr/>
          </p:nvSpPr>
          <p:spPr bwMode="auto">
            <a:xfrm>
              <a:off x="971600" y="4774411"/>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从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到 </a:t>
              </a:r>
              <a:r>
                <a:rPr lang="en-US" altLang="zh-CN" sz="2200" dirty="0">
                  <a:solidFill>
                    <a:schemeClr val="bg2"/>
                  </a:solidFill>
                  <a:latin typeface="微软雅黑" pitchFamily="34" charset="-122"/>
                  <a:ea typeface="微软雅黑" pitchFamily="34" charset="-122"/>
                  <a:sym typeface="Wingdings" pitchFamily="2" charset="2"/>
                </a:rPr>
                <a:t>t+</a:t>
              </a:r>
              <a:r>
                <a:rPr lang="el-GR" altLang="zh-CN" sz="2200" dirty="0">
                  <a:solidFill>
                    <a:schemeClr val="bg2"/>
                  </a:solidFill>
                  <a:latin typeface="微软雅黑" pitchFamily="34" charset="-122"/>
                  <a:ea typeface="微软雅黑" pitchFamily="34" charset="-122"/>
                  <a:sym typeface="Wingdings" pitchFamily="2" charset="2"/>
                </a:rPr>
                <a:t>Δ</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患病者人数的增量为</a:t>
              </a:r>
            </a:p>
          </p:txBody>
        </p:sp>
        <p:graphicFrame>
          <p:nvGraphicFramePr>
            <p:cNvPr id="12" name="对象 11">
              <a:extLst>
                <a:ext uri="{FF2B5EF4-FFF2-40B4-BE49-F238E27FC236}">
                  <a16:creationId xmlns:a16="http://schemas.microsoft.com/office/drawing/2014/main" id="{03435E22-F17F-444E-87D2-26422125D6B8}"/>
                </a:ext>
              </a:extLst>
            </p:cNvPr>
            <p:cNvGraphicFramePr>
              <a:graphicFrameLocks noChangeAspect="1"/>
            </p:cNvGraphicFramePr>
            <p:nvPr>
              <p:extLst>
                <p:ext uri="{D42A27DB-BD31-4B8C-83A1-F6EECF244321}">
                  <p14:modId xmlns:p14="http://schemas.microsoft.com/office/powerpoint/2010/main" val="1338519377"/>
                </p:ext>
              </p:extLst>
            </p:nvPr>
          </p:nvGraphicFramePr>
          <p:xfrm>
            <a:off x="5256020" y="4896377"/>
            <a:ext cx="2641600" cy="346075"/>
          </p:xfrm>
          <a:graphic>
            <a:graphicData uri="http://schemas.openxmlformats.org/presentationml/2006/ole">
              <mc:AlternateContent xmlns:mc="http://schemas.openxmlformats.org/markup-compatibility/2006">
                <mc:Choice xmlns:v="urn:schemas-microsoft-com:vml" Requires="v">
                  <p:oleObj name="Equation" r:id="rId2" imgW="1549080" imgH="203040" progId="Equation.DSMT4">
                    <p:embed/>
                  </p:oleObj>
                </mc:Choice>
                <mc:Fallback>
                  <p:oleObj name="Equation" r:id="rId2" imgW="1549080" imgH="203040" progId="Equation.DSMT4">
                    <p:embed/>
                    <p:pic>
                      <p:nvPicPr>
                        <p:cNvPr id="8" name="对象 7">
                          <a:extLst>
                            <a:ext uri="{FF2B5EF4-FFF2-40B4-BE49-F238E27FC236}">
                              <a16:creationId xmlns:a16="http://schemas.microsoft.com/office/drawing/2014/main" id="{15BADDB8-AECF-4952-A618-352473B1EBE4}"/>
                            </a:ext>
                          </a:extLst>
                        </p:cNvPr>
                        <p:cNvPicPr/>
                        <p:nvPr/>
                      </p:nvPicPr>
                      <p:blipFill>
                        <a:blip r:embed="rId3"/>
                        <a:stretch>
                          <a:fillRect/>
                        </a:stretch>
                      </p:blipFill>
                      <p:spPr>
                        <a:xfrm>
                          <a:off x="5256020" y="4896377"/>
                          <a:ext cx="2641600" cy="346075"/>
                        </a:xfrm>
                        <a:prstGeom prst="rect">
                          <a:avLst/>
                        </a:prstGeom>
                      </p:spPr>
                    </p:pic>
                  </p:oleObj>
                </mc:Fallback>
              </mc:AlternateContent>
            </a:graphicData>
          </a:graphic>
        </p:graphicFrame>
      </p:grpSp>
      <p:sp>
        <p:nvSpPr>
          <p:cNvPr id="13" name="Rectangle 56">
            <a:extLst>
              <a:ext uri="{FF2B5EF4-FFF2-40B4-BE49-F238E27FC236}">
                <a16:creationId xmlns:a16="http://schemas.microsoft.com/office/drawing/2014/main" id="{B57655E4-28ED-4E38-9B94-016E458708BC}"/>
              </a:ext>
            </a:extLst>
          </p:cNvPr>
          <p:cNvSpPr>
            <a:spLocks noChangeArrowheads="1"/>
          </p:cNvSpPr>
          <p:nvPr/>
        </p:nvSpPr>
        <p:spPr bwMode="auto">
          <a:xfrm>
            <a:off x="971600" y="5290315"/>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记 </a:t>
            </a:r>
            <a:r>
              <a:rPr lang="en-US" altLang="zh-CN" sz="2200" dirty="0">
                <a:solidFill>
                  <a:schemeClr val="bg2"/>
                </a:solidFill>
                <a:latin typeface="微软雅黑" pitchFamily="34" charset="-122"/>
                <a:ea typeface="微软雅黑" pitchFamily="34" charset="-122"/>
                <a:sym typeface="Wingdings" pitchFamily="2" charset="2"/>
              </a:rPr>
              <a:t>t=0 </a:t>
            </a:r>
            <a:r>
              <a:rPr lang="zh-CN" altLang="en-US" sz="2200" dirty="0">
                <a:solidFill>
                  <a:schemeClr val="bg2"/>
                </a:solidFill>
                <a:latin typeface="微软雅黑" pitchFamily="34" charset="-122"/>
                <a:ea typeface="微软雅黑" pitchFamily="34" charset="-122"/>
                <a:sym typeface="Wingdings" pitchFamily="2" charset="2"/>
              </a:rPr>
              <a:t>时患病者人数为 </a:t>
            </a:r>
            <a:r>
              <a:rPr lang="en-US" altLang="zh-CN" sz="2200" dirty="0">
                <a:solidFill>
                  <a:schemeClr val="bg2"/>
                </a:solidFill>
                <a:latin typeface="微软雅黑" pitchFamily="34" charset="-122"/>
                <a:ea typeface="微软雅黑" pitchFamily="34" charset="-122"/>
                <a:sym typeface="Wingdings" pitchFamily="2" charset="2"/>
              </a:rPr>
              <a:t>x</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，则可建立如下微分方程模型</a:t>
            </a:r>
          </a:p>
        </p:txBody>
      </p:sp>
      <p:graphicFrame>
        <p:nvGraphicFramePr>
          <p:cNvPr id="14" name="对象 13">
            <a:extLst>
              <a:ext uri="{FF2B5EF4-FFF2-40B4-BE49-F238E27FC236}">
                <a16:creationId xmlns:a16="http://schemas.microsoft.com/office/drawing/2014/main" id="{386EB0B8-51C9-41AF-8B1F-C06B3F642BEB}"/>
              </a:ext>
            </a:extLst>
          </p:cNvPr>
          <p:cNvGraphicFramePr>
            <a:graphicFrameLocks noChangeAspect="1"/>
          </p:cNvGraphicFramePr>
          <p:nvPr>
            <p:extLst>
              <p:ext uri="{D42A27DB-BD31-4B8C-83A1-F6EECF244321}">
                <p14:modId xmlns:p14="http://schemas.microsoft.com/office/powerpoint/2010/main" val="3079912375"/>
              </p:ext>
            </p:extLst>
          </p:nvPr>
        </p:nvGraphicFramePr>
        <p:xfrm>
          <a:off x="2747963" y="5856288"/>
          <a:ext cx="2100262" cy="669925"/>
        </p:xfrm>
        <a:graphic>
          <a:graphicData uri="http://schemas.openxmlformats.org/presentationml/2006/ole">
            <mc:AlternateContent xmlns:mc="http://schemas.openxmlformats.org/markup-compatibility/2006">
              <mc:Choice xmlns:v="urn:schemas-microsoft-com:vml" Requires="v">
                <p:oleObj name="Equation" r:id="rId4" imgW="1231560" imgH="393480" progId="Equation.DSMT4">
                  <p:embed/>
                </p:oleObj>
              </mc:Choice>
              <mc:Fallback>
                <p:oleObj name="Equation" r:id="rId4" imgW="1231560" imgH="393480" progId="Equation.DSMT4">
                  <p:embed/>
                  <p:pic>
                    <p:nvPicPr>
                      <p:cNvPr id="12" name="对象 11">
                        <a:extLst>
                          <a:ext uri="{FF2B5EF4-FFF2-40B4-BE49-F238E27FC236}">
                            <a16:creationId xmlns:a16="http://schemas.microsoft.com/office/drawing/2014/main" id="{03435E22-F17F-444E-87D2-26422125D6B8}"/>
                          </a:ext>
                        </a:extLst>
                      </p:cNvPr>
                      <p:cNvPicPr/>
                      <p:nvPr/>
                    </p:nvPicPr>
                    <p:blipFill>
                      <a:blip r:embed="rId5"/>
                      <a:stretch>
                        <a:fillRect/>
                      </a:stretch>
                    </p:blipFill>
                    <p:spPr>
                      <a:xfrm>
                        <a:off x="2747963" y="5856288"/>
                        <a:ext cx="2100262" cy="669925"/>
                      </a:xfrm>
                      <a:prstGeom prst="rect">
                        <a:avLst/>
                      </a:prstGeom>
                    </p:spPr>
                  </p:pic>
                </p:oleObj>
              </mc:Fallback>
            </mc:AlternateContent>
          </a:graphicData>
        </a:graphic>
      </p:graphicFrame>
    </p:spTree>
    <p:extLst>
      <p:ext uri="{BB962C8B-B14F-4D97-AF65-F5344CB8AC3E}">
        <p14:creationId xmlns:p14="http://schemas.microsoft.com/office/powerpoint/2010/main" val="2685821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CC153D-0E38-4702-B249-31BF72DD7C52}"/>
              </a:ext>
            </a:extLst>
          </p:cNvPr>
          <p:cNvSpPr>
            <a:spLocks noGrp="1"/>
          </p:cNvSpPr>
          <p:nvPr>
            <p:ph type="dt" sz="half" idx="2"/>
          </p:nvPr>
        </p:nvSpPr>
        <p:spPr/>
        <p:txBody>
          <a:bodyPr/>
          <a:lstStyle/>
          <a:p>
            <a:pPr>
              <a:defRPr/>
            </a:pPr>
            <a:fld id="{C365098C-D213-491F-B95A-069676F3D452}"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17502B61-EC44-4970-AF1F-42B9BAEEC78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DC6C610E-52C9-4B32-8373-3A77F387368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一、指数增长模型</a:t>
            </a:r>
          </a:p>
        </p:txBody>
      </p:sp>
      <p:sp>
        <p:nvSpPr>
          <p:cNvPr id="7" name="Rectangle 56">
            <a:extLst>
              <a:ext uri="{FF2B5EF4-FFF2-40B4-BE49-F238E27FC236}">
                <a16:creationId xmlns:a16="http://schemas.microsoft.com/office/drawing/2014/main" id="{A454C74C-F4F0-4835-99B8-BAF1924F6449}"/>
              </a:ext>
            </a:extLst>
          </p:cNvPr>
          <p:cNvSpPr>
            <a:spLocks noChangeArrowheads="1"/>
          </p:cNvSpPr>
          <p:nvPr/>
        </p:nvSpPr>
        <p:spPr bwMode="auto">
          <a:xfrm>
            <a:off x="539552" y="1657139"/>
            <a:ext cx="8280920"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fr-FR" altLang="zh-CN" sz="2200" dirty="0">
                <a:solidFill>
                  <a:schemeClr val="bg2"/>
                </a:solidFill>
                <a:latin typeface="微软雅黑" pitchFamily="34" charset="-122"/>
                <a:ea typeface="微软雅黑" pitchFamily="34" charset="-122"/>
                <a:sym typeface="Wingdings" pitchFamily="2" charset="2"/>
              </a:rPr>
              <a:t>&gt;&gt; syms x(t) lambda x0</a:t>
            </a:r>
          </a:p>
          <a:p>
            <a:pPr>
              <a:lnSpc>
                <a:spcPct val="140000"/>
              </a:lnSpc>
              <a:buClr>
                <a:srgbClr val="0000FF"/>
              </a:buClr>
            </a:pPr>
            <a:r>
              <a:rPr lang="fr-FR" altLang="zh-CN" sz="2200" dirty="0">
                <a:solidFill>
                  <a:schemeClr val="bg2"/>
                </a:solidFill>
                <a:latin typeface="微软雅黑" pitchFamily="34" charset="-122"/>
                <a:ea typeface="微软雅黑" pitchFamily="34" charset="-122"/>
                <a:sym typeface="Wingdings" pitchFamily="2" charset="2"/>
              </a:rPr>
              <a:t>&gt;&gt; x(t) = dsolve(diff(x) == lambda*x, x(0) == x0)</a:t>
            </a:r>
            <a:endParaRPr lang="zh-CN" altLang="en-US" sz="2200" dirty="0">
              <a:solidFill>
                <a:schemeClr val="bg2"/>
              </a:solidFill>
              <a:latin typeface="微软雅黑" pitchFamily="34" charset="-122"/>
              <a:ea typeface="微软雅黑" pitchFamily="34" charset="-122"/>
              <a:sym typeface="Wingdings" pitchFamily="2" charset="2"/>
            </a:endParaRPr>
          </a:p>
        </p:txBody>
      </p:sp>
      <p:sp>
        <p:nvSpPr>
          <p:cNvPr id="9" name="Rectangle 12">
            <a:extLst>
              <a:ext uri="{FF2B5EF4-FFF2-40B4-BE49-F238E27FC236}">
                <a16:creationId xmlns:a16="http://schemas.microsoft.com/office/drawing/2014/main" id="{DA59541A-E406-49AD-8952-01AD6319B704}"/>
              </a:ext>
            </a:extLst>
          </p:cNvPr>
          <p:cNvSpPr>
            <a:spLocks noChangeArrowheads="1"/>
          </p:cNvSpPr>
          <p:nvPr/>
        </p:nvSpPr>
        <p:spPr bwMode="auto">
          <a:xfrm>
            <a:off x="549518" y="1081075"/>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模型求解代码</a:t>
            </a:r>
          </a:p>
        </p:txBody>
      </p:sp>
      <p:sp>
        <p:nvSpPr>
          <p:cNvPr id="10" name="Rectangle 12">
            <a:extLst>
              <a:ext uri="{FF2B5EF4-FFF2-40B4-BE49-F238E27FC236}">
                <a16:creationId xmlns:a16="http://schemas.microsoft.com/office/drawing/2014/main" id="{EE24DD4D-FA8A-4166-8399-44F667B9D2D5}"/>
              </a:ext>
            </a:extLst>
          </p:cNvPr>
          <p:cNvSpPr>
            <a:spLocks noChangeArrowheads="1"/>
          </p:cNvSpPr>
          <p:nvPr/>
        </p:nvSpPr>
        <p:spPr bwMode="auto">
          <a:xfrm>
            <a:off x="552804" y="321169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4.  </a:t>
            </a:r>
            <a:r>
              <a:rPr lang="zh-CN" altLang="en-US" sz="2400" dirty="0">
                <a:solidFill>
                  <a:srgbClr val="FF0000"/>
                </a:solidFill>
                <a:latin typeface="微软雅黑" pitchFamily="34" charset="-122"/>
                <a:ea typeface="微软雅黑" pitchFamily="34" charset="-122"/>
              </a:rPr>
              <a:t>模型求解结果</a:t>
            </a:r>
          </a:p>
        </p:txBody>
      </p:sp>
      <p:graphicFrame>
        <p:nvGraphicFramePr>
          <p:cNvPr id="14" name="对象 13">
            <a:extLst>
              <a:ext uri="{FF2B5EF4-FFF2-40B4-BE49-F238E27FC236}">
                <a16:creationId xmlns:a16="http://schemas.microsoft.com/office/drawing/2014/main" id="{386EB0B8-51C9-41AF-8B1F-C06B3F642BEB}"/>
              </a:ext>
            </a:extLst>
          </p:cNvPr>
          <p:cNvGraphicFramePr>
            <a:graphicFrameLocks noChangeAspect="1"/>
          </p:cNvGraphicFramePr>
          <p:nvPr>
            <p:extLst>
              <p:ext uri="{D42A27DB-BD31-4B8C-83A1-F6EECF244321}">
                <p14:modId xmlns:p14="http://schemas.microsoft.com/office/powerpoint/2010/main" val="1964668975"/>
              </p:ext>
            </p:extLst>
          </p:nvPr>
        </p:nvGraphicFramePr>
        <p:xfrm>
          <a:off x="1043608" y="3847807"/>
          <a:ext cx="1789783" cy="604403"/>
        </p:xfrm>
        <a:graphic>
          <a:graphicData uri="http://schemas.openxmlformats.org/presentationml/2006/ole">
            <mc:AlternateContent xmlns:mc="http://schemas.openxmlformats.org/markup-compatibility/2006">
              <mc:Choice xmlns:v="urn:schemas-microsoft-com:vml" Requires="v">
                <p:oleObj name="Equation" r:id="rId2" imgW="711000" imgH="241200" progId="Equation.DSMT4">
                  <p:embed/>
                </p:oleObj>
              </mc:Choice>
              <mc:Fallback>
                <p:oleObj name="Equation" r:id="rId2" imgW="711000" imgH="241200" progId="Equation.DSMT4">
                  <p:embed/>
                  <p:pic>
                    <p:nvPicPr>
                      <p:cNvPr id="14" name="对象 13">
                        <a:extLst>
                          <a:ext uri="{FF2B5EF4-FFF2-40B4-BE49-F238E27FC236}">
                            <a16:creationId xmlns:a16="http://schemas.microsoft.com/office/drawing/2014/main" id="{386EB0B8-51C9-41AF-8B1F-C06B3F642BEB}"/>
                          </a:ext>
                        </a:extLst>
                      </p:cNvPr>
                      <p:cNvPicPr/>
                      <p:nvPr/>
                    </p:nvPicPr>
                    <p:blipFill>
                      <a:blip r:embed="rId3"/>
                      <a:stretch>
                        <a:fillRect/>
                      </a:stretch>
                    </p:blipFill>
                    <p:spPr>
                      <a:xfrm>
                        <a:off x="1043608" y="3847807"/>
                        <a:ext cx="1789783" cy="604403"/>
                      </a:xfrm>
                      <a:prstGeom prst="rect">
                        <a:avLst/>
                      </a:prstGeom>
                    </p:spPr>
                  </p:pic>
                </p:oleObj>
              </mc:Fallback>
            </mc:AlternateContent>
          </a:graphicData>
        </a:graphic>
      </p:graphicFrame>
      <p:sp>
        <p:nvSpPr>
          <p:cNvPr id="15" name="Rectangle 56">
            <a:extLst>
              <a:ext uri="{FF2B5EF4-FFF2-40B4-BE49-F238E27FC236}">
                <a16:creationId xmlns:a16="http://schemas.microsoft.com/office/drawing/2014/main" id="{383AE2F9-64C3-41F9-8E78-66D7E58F5952}"/>
              </a:ext>
            </a:extLst>
          </p:cNvPr>
          <p:cNvSpPr>
            <a:spLocks noChangeArrowheads="1"/>
          </p:cNvSpPr>
          <p:nvPr/>
        </p:nvSpPr>
        <p:spPr bwMode="auto">
          <a:xfrm>
            <a:off x="971600" y="4581128"/>
            <a:ext cx="7488832" cy="13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000" dirty="0">
                <a:solidFill>
                  <a:srgbClr val="0000FF"/>
                </a:solidFill>
                <a:latin typeface="微软雅黑" pitchFamily="34" charset="-122"/>
                <a:ea typeface="微软雅黑" pitchFamily="34" charset="-122"/>
                <a:sym typeface="Wingdings" pitchFamily="2" charset="2"/>
              </a:rPr>
              <a:t>缺点：随着时间的增加，患病者人数会无限增长，不符合实际</a:t>
            </a:r>
            <a:endParaRPr lang="en-US" altLang="zh-CN" sz="2000" dirty="0">
              <a:solidFill>
                <a:srgbClr val="0000FF"/>
              </a:solidFill>
              <a:latin typeface="微软雅黑" pitchFamily="34" charset="-122"/>
              <a:ea typeface="微软雅黑" pitchFamily="34" charset="-122"/>
              <a:sym typeface="Wingdings" pitchFamily="2" charset="2"/>
            </a:endParaRPr>
          </a:p>
          <a:p>
            <a:pPr>
              <a:lnSpc>
                <a:spcPct val="140000"/>
              </a:lnSpc>
              <a:buClr>
                <a:srgbClr val="0000FF"/>
              </a:buClr>
            </a:pPr>
            <a:r>
              <a:rPr lang="zh-CN" altLang="en-US" sz="2000" dirty="0">
                <a:solidFill>
                  <a:srgbClr val="FF0000"/>
                </a:solidFill>
                <a:latin typeface="微软雅黑" pitchFamily="34" charset="-122"/>
                <a:ea typeface="微软雅黑" pitchFamily="34" charset="-122"/>
                <a:sym typeface="Wingdings" pitchFamily="2" charset="2"/>
              </a:rPr>
              <a:t>改进：将人群分为易感者（</a:t>
            </a:r>
            <a:r>
              <a:rPr lang="en-US" altLang="zh-CN" sz="2000" dirty="0">
                <a:solidFill>
                  <a:srgbClr val="FF0000"/>
                </a:solidFill>
                <a:latin typeface="微软雅黑" pitchFamily="34" charset="-122"/>
                <a:ea typeface="微软雅黑" pitchFamily="34" charset="-122"/>
                <a:sym typeface="Wingdings" pitchFamily="2" charset="2"/>
              </a:rPr>
              <a:t>Susceptible</a:t>
            </a:r>
            <a:r>
              <a:rPr lang="zh-CN" altLang="en-US" sz="2000" dirty="0">
                <a:solidFill>
                  <a:srgbClr val="FF0000"/>
                </a:solidFill>
                <a:latin typeface="微软雅黑" pitchFamily="34" charset="-122"/>
                <a:ea typeface="微软雅黑" pitchFamily="34" charset="-122"/>
                <a:sym typeface="Wingdings" pitchFamily="2" charset="2"/>
              </a:rPr>
              <a:t>）和患病者（</a:t>
            </a:r>
            <a:r>
              <a:rPr lang="en-US" altLang="zh-CN" sz="2000" dirty="0">
                <a:solidFill>
                  <a:srgbClr val="FF0000"/>
                </a:solidFill>
                <a:latin typeface="微软雅黑" pitchFamily="34" charset="-122"/>
                <a:ea typeface="微软雅黑" pitchFamily="34" charset="-122"/>
                <a:sym typeface="Wingdings" pitchFamily="2" charset="2"/>
              </a:rPr>
              <a:t>Infective</a:t>
            </a:r>
            <a:r>
              <a:rPr lang="zh-CN" altLang="en-US" sz="2000" dirty="0">
                <a:solidFill>
                  <a:srgbClr val="FF0000"/>
                </a:solidFill>
                <a:latin typeface="微软雅黑" pitchFamily="34" charset="-122"/>
                <a:ea typeface="微软雅黑" pitchFamily="34" charset="-122"/>
                <a:sym typeface="Wingdings" pitchFamily="2" charset="2"/>
              </a:rPr>
              <a:t>）， </a:t>
            </a:r>
            <a:endParaRPr lang="en-US" altLang="zh-CN" sz="2000" dirty="0">
              <a:solidFill>
                <a:srgbClr val="FF0000"/>
              </a:solidFill>
              <a:latin typeface="微软雅黑" pitchFamily="34" charset="-122"/>
              <a:ea typeface="微软雅黑" pitchFamily="34" charset="-122"/>
              <a:sym typeface="Wingdings" pitchFamily="2" charset="2"/>
            </a:endParaRPr>
          </a:p>
          <a:p>
            <a:pPr>
              <a:lnSpc>
                <a:spcPct val="140000"/>
              </a:lnSpc>
              <a:buClr>
                <a:srgbClr val="0000FF"/>
              </a:buClr>
            </a:pPr>
            <a:r>
              <a:rPr lang="en-US" altLang="zh-CN" sz="2000" dirty="0">
                <a:solidFill>
                  <a:srgbClr val="FF0000"/>
                </a:solidFill>
                <a:latin typeface="微软雅黑" pitchFamily="34" charset="-122"/>
                <a:ea typeface="微软雅黑" pitchFamily="34" charset="-122"/>
                <a:sym typeface="Wingdings" pitchFamily="2" charset="2"/>
              </a:rPr>
              <a:t>          </a:t>
            </a:r>
            <a:r>
              <a:rPr lang="zh-CN" altLang="en-US" sz="2000" dirty="0">
                <a:solidFill>
                  <a:srgbClr val="FF0000"/>
                </a:solidFill>
                <a:latin typeface="微软雅黑" pitchFamily="34" charset="-122"/>
                <a:ea typeface="微软雅黑" pitchFamily="34" charset="-122"/>
                <a:sym typeface="Wingdings" pitchFamily="2" charset="2"/>
              </a:rPr>
              <a:t>建立</a:t>
            </a:r>
            <a:r>
              <a:rPr lang="en-US" altLang="zh-CN" sz="2000" dirty="0">
                <a:solidFill>
                  <a:srgbClr val="FF0000"/>
                </a:solidFill>
                <a:latin typeface="微软雅黑" pitchFamily="34" charset="-122"/>
                <a:ea typeface="微软雅黑" pitchFamily="34" charset="-122"/>
                <a:sym typeface="Wingdings" pitchFamily="2" charset="2"/>
              </a:rPr>
              <a:t>SI</a:t>
            </a:r>
            <a:r>
              <a:rPr lang="zh-CN" altLang="en-US" sz="2000" dirty="0">
                <a:solidFill>
                  <a:srgbClr val="FF0000"/>
                </a:solidFill>
                <a:latin typeface="微软雅黑" pitchFamily="34" charset="-122"/>
                <a:ea typeface="微软雅黑" pitchFamily="34" charset="-122"/>
                <a:sym typeface="Wingdings" pitchFamily="2" charset="2"/>
              </a:rPr>
              <a:t>模型</a:t>
            </a:r>
          </a:p>
        </p:txBody>
      </p:sp>
    </p:spTree>
    <p:extLst>
      <p:ext uri="{BB962C8B-B14F-4D97-AF65-F5344CB8AC3E}">
        <p14:creationId xmlns:p14="http://schemas.microsoft.com/office/powerpoint/2010/main" val="1580040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19FA9078-01D1-4AB9-B657-D729C2618F80}"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二、</a:t>
            </a:r>
            <a:r>
              <a:rPr lang="en-US" altLang="zh-CN" sz="2400" dirty="0">
                <a:solidFill>
                  <a:schemeClr val="bg2"/>
                </a:solidFill>
                <a:latin typeface="微软雅黑" pitchFamily="34" charset="-122"/>
                <a:ea typeface="微软雅黑" pitchFamily="34" charset="-122"/>
              </a:rPr>
              <a:t>SI </a:t>
            </a:r>
            <a:r>
              <a:rPr lang="zh-CN" altLang="en-US" sz="2400" dirty="0">
                <a:solidFill>
                  <a:schemeClr val="bg2"/>
                </a:solidFill>
                <a:latin typeface="微软雅黑" pitchFamily="34" charset="-122"/>
                <a:ea typeface="微软雅黑" pitchFamily="34" charset="-122"/>
              </a:rPr>
              <a:t>模型</a:t>
            </a:r>
          </a:p>
        </p:txBody>
      </p:sp>
      <p:sp>
        <p:nvSpPr>
          <p:cNvPr id="7" name="Rectangle 56">
            <a:extLst>
              <a:ext uri="{FF2B5EF4-FFF2-40B4-BE49-F238E27FC236}">
                <a16:creationId xmlns:a16="http://schemas.microsoft.com/office/drawing/2014/main" id="{4AD521E2-8973-40F4-9B10-30B362F9D9E6}"/>
              </a:ext>
            </a:extLst>
          </p:cNvPr>
          <p:cNvSpPr>
            <a:spLocks noChangeArrowheads="1"/>
          </p:cNvSpPr>
          <p:nvPr/>
        </p:nvSpPr>
        <p:spPr bwMode="auto">
          <a:xfrm>
            <a:off x="539552" y="1657139"/>
            <a:ext cx="8280920" cy="28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假设在疾病传播期间所考察地区的总人数 </a:t>
            </a:r>
            <a:r>
              <a:rPr lang="en-US" altLang="zh-CN" sz="2200" dirty="0">
                <a:solidFill>
                  <a:schemeClr val="bg2"/>
                </a:solidFill>
                <a:latin typeface="微软雅黑" pitchFamily="34" charset="-122"/>
                <a:ea typeface="微软雅黑" pitchFamily="34" charset="-122"/>
                <a:sym typeface="Wingdings" pitchFamily="2" charset="2"/>
              </a:rPr>
              <a:t>N </a:t>
            </a:r>
            <a:r>
              <a:rPr lang="zh-CN" altLang="en-US" sz="2200" dirty="0">
                <a:solidFill>
                  <a:schemeClr val="bg2"/>
                </a:solidFill>
                <a:latin typeface="微软雅黑" pitchFamily="34" charset="-122"/>
                <a:ea typeface="微软雅黑" pitchFamily="34" charset="-122"/>
                <a:sym typeface="Wingdings" pitchFamily="2" charset="2"/>
              </a:rPr>
              <a:t>保持不变，不考虑生死和人口迁移。</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时刻易感者（</a:t>
            </a:r>
            <a:r>
              <a:rPr lang="en-US" altLang="zh-CN" sz="2200" dirty="0">
                <a:solidFill>
                  <a:schemeClr val="bg2"/>
                </a:solidFill>
                <a:latin typeface="微软雅黑" pitchFamily="34" charset="-122"/>
                <a:ea typeface="微软雅黑" pitchFamily="34" charset="-122"/>
                <a:sym typeface="Wingdings" pitchFamily="2" charset="2"/>
              </a:rPr>
              <a:t>Susceptible</a:t>
            </a:r>
            <a:r>
              <a:rPr lang="zh-CN" altLang="en-US" sz="2200" dirty="0">
                <a:solidFill>
                  <a:schemeClr val="bg2"/>
                </a:solidFill>
                <a:latin typeface="微软雅黑" pitchFamily="34" charset="-122"/>
                <a:ea typeface="微软雅黑" pitchFamily="34" charset="-122"/>
                <a:sym typeface="Wingdings" pitchFamily="2" charset="2"/>
              </a:rPr>
              <a:t>，缺乏免疫力的健康者）和患病者（</a:t>
            </a:r>
            <a:r>
              <a:rPr lang="en-US" altLang="zh-CN" sz="2200" dirty="0">
                <a:solidFill>
                  <a:schemeClr val="bg2"/>
                </a:solidFill>
                <a:latin typeface="微软雅黑" pitchFamily="34" charset="-122"/>
                <a:ea typeface="微软雅黑" pitchFamily="34" charset="-122"/>
                <a:sym typeface="Wingdings" pitchFamily="2" charset="2"/>
              </a:rPr>
              <a:t>Infective</a:t>
            </a:r>
            <a:r>
              <a:rPr lang="zh-CN" altLang="en-US" sz="2200" dirty="0">
                <a:solidFill>
                  <a:schemeClr val="bg2"/>
                </a:solidFill>
                <a:latin typeface="微软雅黑" pitchFamily="34" charset="-122"/>
                <a:ea typeface="微软雅黑" pitchFamily="34" charset="-122"/>
                <a:sym typeface="Wingdings" pitchFamily="2" charset="2"/>
              </a:rPr>
              <a:t>，有传染性的病人）在总人数中所占比例分别记为 </a:t>
            </a:r>
            <a:r>
              <a:rPr lang="en-US" altLang="zh-CN" sz="2200" dirty="0">
                <a:solidFill>
                  <a:schemeClr val="bg2"/>
                </a:solidFill>
                <a:latin typeface="微软雅黑" pitchFamily="34" charset="-122"/>
                <a:ea typeface="微软雅黑" pitchFamily="34" charset="-122"/>
                <a:sym typeface="Wingdings" pitchFamily="2" charset="2"/>
              </a:rPr>
              <a:t>S(t)</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I(t)</a:t>
            </a:r>
            <a:r>
              <a:rPr lang="zh-CN" altLang="en-US" sz="2200" dirty="0">
                <a:solidFill>
                  <a:schemeClr val="bg2"/>
                </a:solidFill>
                <a:latin typeface="微软雅黑" pitchFamily="34" charset="-122"/>
                <a:ea typeface="微软雅黑" pitchFamily="34" charset="-122"/>
                <a:sym typeface="Wingdings" pitchFamily="2" charset="2"/>
              </a:rPr>
              <a:t>，则 </a:t>
            </a:r>
            <a:r>
              <a:rPr lang="en-US" altLang="zh-CN" sz="2200" dirty="0">
                <a:solidFill>
                  <a:schemeClr val="bg2"/>
                </a:solidFill>
                <a:latin typeface="微软雅黑" pitchFamily="34" charset="-122"/>
                <a:ea typeface="微软雅黑" pitchFamily="34" charset="-122"/>
                <a:sym typeface="Wingdings" pitchFamily="2" charset="2"/>
              </a:rPr>
              <a:t>S(t)+I(t)=1</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假设每个患病者每天有效接触的人数为 </a:t>
            </a:r>
            <a:r>
              <a:rPr lang="el-GR" altLang="zh-CN" sz="2200" dirty="0">
                <a:solidFill>
                  <a:schemeClr val="bg2"/>
                </a:solidFill>
                <a:latin typeface="微软雅黑" pitchFamily="34" charset="-122"/>
                <a:ea typeface="微软雅黑" pitchFamily="34" charset="-122"/>
                <a:sym typeface="Wingdings" pitchFamily="2" charset="2"/>
              </a:rPr>
              <a:t>λ</a:t>
            </a:r>
            <a:r>
              <a:rPr lang="zh-CN" altLang="en-US" sz="2200" dirty="0">
                <a:solidFill>
                  <a:schemeClr val="bg2"/>
                </a:solidFill>
                <a:latin typeface="微软雅黑" pitchFamily="34" charset="-122"/>
                <a:ea typeface="微软雅黑" pitchFamily="34" charset="-122"/>
                <a:sym typeface="Wingdings" pitchFamily="2" charset="2"/>
              </a:rPr>
              <a:t>（称为日接触率），当患病者与易感者有效接触时，易感者被感染为患病者。</a:t>
            </a:r>
          </a:p>
        </p:txBody>
      </p:sp>
      <p:sp>
        <p:nvSpPr>
          <p:cNvPr id="8" name="Rectangle 12">
            <a:extLst>
              <a:ext uri="{FF2B5EF4-FFF2-40B4-BE49-F238E27FC236}">
                <a16:creationId xmlns:a16="http://schemas.microsoft.com/office/drawing/2014/main" id="{E9FBDA41-0951-47B0-9F2E-17E669A96412}"/>
              </a:ext>
            </a:extLst>
          </p:cNvPr>
          <p:cNvSpPr>
            <a:spLocks noChangeArrowheads="1"/>
          </p:cNvSpPr>
          <p:nvPr/>
        </p:nvSpPr>
        <p:spPr bwMode="auto">
          <a:xfrm>
            <a:off x="549518" y="1081075"/>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模型假设</a:t>
            </a:r>
          </a:p>
        </p:txBody>
      </p:sp>
    </p:spTree>
    <p:extLst>
      <p:ext uri="{BB962C8B-B14F-4D97-AF65-F5344CB8AC3E}">
        <p14:creationId xmlns:p14="http://schemas.microsoft.com/office/powerpoint/2010/main" val="17046182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3C022F68-4594-466C-A4FD-022713F1FFC8}"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二、</a:t>
            </a:r>
            <a:r>
              <a:rPr lang="en-US" altLang="zh-CN" sz="2400" dirty="0">
                <a:solidFill>
                  <a:schemeClr val="bg2"/>
                </a:solidFill>
                <a:latin typeface="微软雅黑" pitchFamily="34" charset="-122"/>
                <a:ea typeface="微软雅黑" pitchFamily="34" charset="-122"/>
              </a:rPr>
              <a:t>SI </a:t>
            </a:r>
            <a:r>
              <a:rPr lang="zh-CN" altLang="en-US" sz="2400" dirty="0">
                <a:solidFill>
                  <a:schemeClr val="bg2"/>
                </a:solidFill>
                <a:latin typeface="微软雅黑" pitchFamily="34" charset="-122"/>
                <a:ea typeface="微软雅黑" pitchFamily="34" charset="-122"/>
              </a:rPr>
              <a:t>模型</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模型建立</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1491660"/>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从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到 </a:t>
            </a:r>
            <a:r>
              <a:rPr lang="en-US" altLang="zh-CN" sz="2200" dirty="0">
                <a:solidFill>
                  <a:schemeClr val="bg2"/>
                </a:solidFill>
                <a:latin typeface="微软雅黑" pitchFamily="34" charset="-122"/>
                <a:ea typeface="微软雅黑" pitchFamily="34" charset="-122"/>
                <a:sym typeface="Wingdings" pitchFamily="2" charset="2"/>
              </a:rPr>
              <a:t>t+</a:t>
            </a:r>
            <a:r>
              <a:rPr lang="el-GR" altLang="zh-CN" sz="2200" dirty="0">
                <a:solidFill>
                  <a:schemeClr val="bg2"/>
                </a:solidFill>
                <a:latin typeface="微软雅黑" pitchFamily="34" charset="-122"/>
                <a:ea typeface="微软雅黑" pitchFamily="34" charset="-122"/>
                <a:sym typeface="Wingdings" pitchFamily="2" charset="2"/>
              </a:rPr>
              <a:t>Δ</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易感者和患病者人数的增量分别为</a:t>
            </a:r>
          </a:p>
        </p:txBody>
      </p:sp>
      <p:graphicFrame>
        <p:nvGraphicFramePr>
          <p:cNvPr id="12" name="对象 11">
            <a:extLst>
              <a:ext uri="{FF2B5EF4-FFF2-40B4-BE49-F238E27FC236}">
                <a16:creationId xmlns:a16="http://schemas.microsoft.com/office/drawing/2014/main" id="{29C92BE9-A5DA-457B-B2D6-09FA03D51111}"/>
              </a:ext>
            </a:extLst>
          </p:cNvPr>
          <p:cNvGraphicFramePr>
            <a:graphicFrameLocks noChangeAspect="1"/>
          </p:cNvGraphicFramePr>
          <p:nvPr>
            <p:extLst>
              <p:ext uri="{D42A27DB-BD31-4B8C-83A1-F6EECF244321}">
                <p14:modId xmlns:p14="http://schemas.microsoft.com/office/powerpoint/2010/main" val="922474902"/>
              </p:ext>
            </p:extLst>
          </p:nvPr>
        </p:nvGraphicFramePr>
        <p:xfrm>
          <a:off x="1322687" y="2165952"/>
          <a:ext cx="3854450" cy="865188"/>
        </p:xfrm>
        <a:graphic>
          <a:graphicData uri="http://schemas.openxmlformats.org/presentationml/2006/ole">
            <mc:AlternateContent xmlns:mc="http://schemas.openxmlformats.org/markup-compatibility/2006">
              <mc:Choice xmlns:v="urn:schemas-microsoft-com:vml" Requires="v">
                <p:oleObj name="Equation" r:id="rId2" imgW="2260440" imgH="507960" progId="Equation.DSMT4">
                  <p:embed/>
                </p:oleObj>
              </mc:Choice>
              <mc:Fallback>
                <p:oleObj name="Equation" r:id="rId2" imgW="2260440" imgH="50796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3"/>
                      <a:stretch>
                        <a:fillRect/>
                      </a:stretch>
                    </p:blipFill>
                    <p:spPr>
                      <a:xfrm>
                        <a:off x="1322687" y="2165952"/>
                        <a:ext cx="3854450" cy="865188"/>
                      </a:xfrm>
                      <a:prstGeom prst="rect">
                        <a:avLst/>
                      </a:prstGeom>
                    </p:spPr>
                  </p:pic>
                </p:oleObj>
              </mc:Fallback>
            </mc:AlternateContent>
          </a:graphicData>
        </a:graphic>
      </p:graphicFrame>
      <p:sp>
        <p:nvSpPr>
          <p:cNvPr id="13" name="Rectangle 56">
            <a:extLst>
              <a:ext uri="{FF2B5EF4-FFF2-40B4-BE49-F238E27FC236}">
                <a16:creationId xmlns:a16="http://schemas.microsoft.com/office/drawing/2014/main" id="{27BA3441-BCCD-4400-890B-1DABE3EAA911}"/>
              </a:ext>
            </a:extLst>
          </p:cNvPr>
          <p:cNvSpPr>
            <a:spLocks noChangeArrowheads="1"/>
          </p:cNvSpPr>
          <p:nvPr/>
        </p:nvSpPr>
        <p:spPr bwMode="auto">
          <a:xfrm>
            <a:off x="971600" y="3068960"/>
            <a:ext cx="7488832"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记 </a:t>
            </a:r>
            <a:r>
              <a:rPr lang="en-US" altLang="zh-CN" sz="2200" dirty="0">
                <a:solidFill>
                  <a:schemeClr val="bg2"/>
                </a:solidFill>
                <a:latin typeface="微软雅黑" pitchFamily="34" charset="-122"/>
                <a:ea typeface="微软雅黑" pitchFamily="34" charset="-122"/>
                <a:sym typeface="Wingdings" pitchFamily="2" charset="2"/>
              </a:rPr>
              <a:t>t=0 </a:t>
            </a:r>
            <a:r>
              <a:rPr lang="zh-CN" altLang="en-US" sz="2200" dirty="0">
                <a:solidFill>
                  <a:schemeClr val="bg2"/>
                </a:solidFill>
                <a:latin typeface="微软雅黑" pitchFamily="34" charset="-122"/>
                <a:ea typeface="微软雅黑" pitchFamily="34" charset="-122"/>
                <a:sym typeface="Wingdings" pitchFamily="2" charset="2"/>
              </a:rPr>
              <a:t>时易感者和患病者比例分别为 </a:t>
            </a:r>
            <a:r>
              <a:rPr lang="en-US" altLang="zh-CN" sz="2200" dirty="0">
                <a:solidFill>
                  <a:schemeClr val="bg2"/>
                </a:solidFill>
                <a:latin typeface="微软雅黑" pitchFamily="34" charset="-122"/>
                <a:ea typeface="微软雅黑" pitchFamily="34" charset="-122"/>
                <a:sym typeface="Wingdings" pitchFamily="2" charset="2"/>
              </a:rPr>
              <a:t>S</a:t>
            </a:r>
            <a:r>
              <a:rPr lang="en-US" altLang="zh-CN" sz="2200" baseline="-25000" dirty="0">
                <a:solidFill>
                  <a:schemeClr val="bg2"/>
                </a:solidFill>
                <a:latin typeface="微软雅黑" pitchFamily="34" charset="-122"/>
                <a:ea typeface="微软雅黑" pitchFamily="34" charset="-122"/>
                <a:sym typeface="Wingdings" pitchFamily="2" charset="2"/>
              </a:rPr>
              <a:t>0 </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I</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，则可建立如下微分方程模型</a:t>
            </a:r>
          </a:p>
        </p:txBody>
      </p:sp>
      <p:graphicFrame>
        <p:nvGraphicFramePr>
          <p:cNvPr id="14" name="对象 13">
            <a:extLst>
              <a:ext uri="{FF2B5EF4-FFF2-40B4-BE49-F238E27FC236}">
                <a16:creationId xmlns:a16="http://schemas.microsoft.com/office/drawing/2014/main" id="{17B5359C-A47C-4EC6-879C-B1B8E7847C0E}"/>
              </a:ext>
            </a:extLst>
          </p:cNvPr>
          <p:cNvGraphicFramePr>
            <a:graphicFrameLocks noChangeAspect="1"/>
          </p:cNvGraphicFramePr>
          <p:nvPr>
            <p:extLst>
              <p:ext uri="{D42A27DB-BD31-4B8C-83A1-F6EECF244321}">
                <p14:modId xmlns:p14="http://schemas.microsoft.com/office/powerpoint/2010/main" val="1087963823"/>
              </p:ext>
            </p:extLst>
          </p:nvPr>
        </p:nvGraphicFramePr>
        <p:xfrm>
          <a:off x="1272729" y="4178845"/>
          <a:ext cx="3443287" cy="1122363"/>
        </p:xfrm>
        <a:graphic>
          <a:graphicData uri="http://schemas.openxmlformats.org/presentationml/2006/ole">
            <mc:AlternateContent xmlns:mc="http://schemas.openxmlformats.org/markup-compatibility/2006">
              <mc:Choice xmlns:v="urn:schemas-microsoft-com:vml" Requires="v">
                <p:oleObj name="Equation" r:id="rId4" imgW="2019240" imgH="660240" progId="Equation.DSMT4">
                  <p:embed/>
                </p:oleObj>
              </mc:Choice>
              <mc:Fallback>
                <p:oleObj name="Equation" r:id="rId4" imgW="2019240" imgH="660240" progId="Equation.DSMT4">
                  <p:embed/>
                  <p:pic>
                    <p:nvPicPr>
                      <p:cNvPr id="14" name="对象 13">
                        <a:extLst>
                          <a:ext uri="{FF2B5EF4-FFF2-40B4-BE49-F238E27FC236}">
                            <a16:creationId xmlns:a16="http://schemas.microsoft.com/office/drawing/2014/main" id="{17B5359C-A47C-4EC6-879C-B1B8E7847C0E}"/>
                          </a:ext>
                        </a:extLst>
                      </p:cNvPr>
                      <p:cNvPicPr/>
                      <p:nvPr/>
                    </p:nvPicPr>
                    <p:blipFill>
                      <a:blip r:embed="rId5"/>
                      <a:stretch>
                        <a:fillRect/>
                      </a:stretch>
                    </p:blipFill>
                    <p:spPr>
                      <a:xfrm>
                        <a:off x="1272729" y="4178845"/>
                        <a:ext cx="3443287" cy="1122363"/>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77EDE794-9625-45C1-8543-8FA0323A517C}"/>
              </a:ext>
            </a:extLst>
          </p:cNvPr>
          <p:cNvGraphicFramePr>
            <a:graphicFrameLocks noChangeAspect="1"/>
          </p:cNvGraphicFramePr>
          <p:nvPr>
            <p:extLst>
              <p:ext uri="{D42A27DB-BD31-4B8C-83A1-F6EECF244321}">
                <p14:modId xmlns:p14="http://schemas.microsoft.com/office/powerpoint/2010/main" val="1874438335"/>
              </p:ext>
            </p:extLst>
          </p:nvPr>
        </p:nvGraphicFramePr>
        <p:xfrm>
          <a:off x="4427984" y="5589240"/>
          <a:ext cx="2686050" cy="669925"/>
        </p:xfrm>
        <a:graphic>
          <a:graphicData uri="http://schemas.openxmlformats.org/presentationml/2006/ole">
            <mc:AlternateContent xmlns:mc="http://schemas.openxmlformats.org/markup-compatibility/2006">
              <mc:Choice xmlns:v="urn:schemas-microsoft-com:vml" Requires="v">
                <p:oleObj name="Equation" r:id="rId6" imgW="1574640" imgH="393480" progId="Equation.DSMT4">
                  <p:embed/>
                </p:oleObj>
              </mc:Choice>
              <mc:Fallback>
                <p:oleObj name="Equation" r:id="rId6" imgW="1574640" imgH="393480" progId="Equation.DSMT4">
                  <p:embed/>
                  <p:pic>
                    <p:nvPicPr>
                      <p:cNvPr id="14" name="对象 13">
                        <a:extLst>
                          <a:ext uri="{FF2B5EF4-FFF2-40B4-BE49-F238E27FC236}">
                            <a16:creationId xmlns:a16="http://schemas.microsoft.com/office/drawing/2014/main" id="{17B5359C-A47C-4EC6-879C-B1B8E7847C0E}"/>
                          </a:ext>
                        </a:extLst>
                      </p:cNvPr>
                      <p:cNvPicPr/>
                      <p:nvPr/>
                    </p:nvPicPr>
                    <p:blipFill>
                      <a:blip r:embed="rId7"/>
                      <a:stretch>
                        <a:fillRect/>
                      </a:stretch>
                    </p:blipFill>
                    <p:spPr>
                      <a:xfrm>
                        <a:off x="4427984" y="5589240"/>
                        <a:ext cx="2686050" cy="66992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2F88825D-54AE-4AF4-93CA-028408970083}"/>
              </a:ext>
            </a:extLst>
          </p:cNvPr>
          <p:cNvGraphicFramePr>
            <a:graphicFrameLocks noChangeAspect="1"/>
          </p:cNvGraphicFramePr>
          <p:nvPr>
            <p:extLst>
              <p:ext uri="{D42A27DB-BD31-4B8C-83A1-F6EECF244321}">
                <p14:modId xmlns:p14="http://schemas.microsoft.com/office/powerpoint/2010/main" val="3981758339"/>
              </p:ext>
            </p:extLst>
          </p:nvPr>
        </p:nvGraphicFramePr>
        <p:xfrm>
          <a:off x="1270835" y="5784832"/>
          <a:ext cx="1473200" cy="346075"/>
        </p:xfrm>
        <a:graphic>
          <a:graphicData uri="http://schemas.openxmlformats.org/presentationml/2006/ole">
            <mc:AlternateContent xmlns:mc="http://schemas.openxmlformats.org/markup-compatibility/2006">
              <mc:Choice xmlns:v="urn:schemas-microsoft-com:vml" Requires="v">
                <p:oleObj name="Equation" r:id="rId8" imgW="863280" imgH="203040" progId="Equation.DSMT4">
                  <p:embed/>
                </p:oleObj>
              </mc:Choice>
              <mc:Fallback>
                <p:oleObj name="Equation" r:id="rId8" imgW="863280" imgH="203040" progId="Equation.DSMT4">
                  <p:embed/>
                  <p:pic>
                    <p:nvPicPr>
                      <p:cNvPr id="15" name="对象 14">
                        <a:extLst>
                          <a:ext uri="{FF2B5EF4-FFF2-40B4-BE49-F238E27FC236}">
                            <a16:creationId xmlns:a16="http://schemas.microsoft.com/office/drawing/2014/main" id="{77EDE794-9625-45C1-8543-8FA0323A517C}"/>
                          </a:ext>
                        </a:extLst>
                      </p:cNvPr>
                      <p:cNvPicPr/>
                      <p:nvPr/>
                    </p:nvPicPr>
                    <p:blipFill>
                      <a:blip r:embed="rId9"/>
                      <a:stretch>
                        <a:fillRect/>
                      </a:stretch>
                    </p:blipFill>
                    <p:spPr>
                      <a:xfrm>
                        <a:off x="1270835" y="5784832"/>
                        <a:ext cx="1473200" cy="346075"/>
                      </a:xfrm>
                      <a:prstGeom prst="rect">
                        <a:avLst/>
                      </a:prstGeom>
                    </p:spPr>
                  </p:pic>
                </p:oleObj>
              </mc:Fallback>
            </mc:AlternateContent>
          </a:graphicData>
        </a:graphic>
      </p:graphicFrame>
      <p:sp>
        <p:nvSpPr>
          <p:cNvPr id="2" name="箭头: 右 1">
            <a:extLst>
              <a:ext uri="{FF2B5EF4-FFF2-40B4-BE49-F238E27FC236}">
                <a16:creationId xmlns:a16="http://schemas.microsoft.com/office/drawing/2014/main" id="{41972439-BE65-4B15-8A5F-E92CBF912EA7}"/>
              </a:ext>
            </a:extLst>
          </p:cNvPr>
          <p:cNvSpPr/>
          <p:nvPr/>
        </p:nvSpPr>
        <p:spPr>
          <a:xfrm>
            <a:off x="2994372" y="5784832"/>
            <a:ext cx="1073572" cy="346075"/>
          </a:xfrm>
          <a:prstGeom prst="rightArrow">
            <a:avLst/>
          </a:prstGeom>
          <a:solidFill>
            <a:srgbClr val="1ADCE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864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163DFBEB-24CF-4F02-89F3-6CB076BD45D6}"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二、</a:t>
            </a:r>
            <a:r>
              <a:rPr lang="en-US" altLang="zh-CN" sz="2400" dirty="0">
                <a:solidFill>
                  <a:schemeClr val="bg2"/>
                </a:solidFill>
                <a:latin typeface="微软雅黑" pitchFamily="34" charset="-122"/>
                <a:ea typeface="微软雅黑" pitchFamily="34" charset="-122"/>
              </a:rPr>
              <a:t>SI </a:t>
            </a:r>
            <a:r>
              <a:rPr lang="zh-CN" altLang="en-US" sz="2400" dirty="0">
                <a:solidFill>
                  <a:schemeClr val="bg2"/>
                </a:solidFill>
                <a:latin typeface="微软雅黑" pitchFamily="34" charset="-122"/>
                <a:ea typeface="微软雅黑" pitchFamily="34" charset="-122"/>
              </a:rPr>
              <a:t>模型</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模型求解（符号解）</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1491660"/>
            <a:ext cx="5904656" cy="121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syms I(t) lambda I0</a:t>
            </a: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I(t) = dsolve(diff(I) == lambda*I*(1-I),I(0) == I0);</a:t>
            </a: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I = simplify(I)</a:t>
            </a:r>
            <a:endParaRPr lang="zh-CN" altLang="en-US" sz="1800" dirty="0">
              <a:solidFill>
                <a:schemeClr val="bg2"/>
              </a:solidFill>
              <a:latin typeface="微软雅黑" pitchFamily="34" charset="-122"/>
              <a:ea typeface="微软雅黑" pitchFamily="34" charset="-122"/>
              <a:sym typeface="Wingdings" pitchFamily="2" charset="2"/>
            </a:endParaRPr>
          </a:p>
        </p:txBody>
      </p:sp>
      <p:graphicFrame>
        <p:nvGraphicFramePr>
          <p:cNvPr id="12" name="对象 11">
            <a:extLst>
              <a:ext uri="{FF2B5EF4-FFF2-40B4-BE49-F238E27FC236}">
                <a16:creationId xmlns:a16="http://schemas.microsoft.com/office/drawing/2014/main" id="{29C92BE9-A5DA-457B-B2D6-09FA03D51111}"/>
              </a:ext>
            </a:extLst>
          </p:cNvPr>
          <p:cNvGraphicFramePr>
            <a:graphicFrameLocks noChangeAspect="1"/>
          </p:cNvGraphicFramePr>
          <p:nvPr>
            <p:extLst>
              <p:ext uri="{D42A27DB-BD31-4B8C-83A1-F6EECF244321}">
                <p14:modId xmlns:p14="http://schemas.microsoft.com/office/powerpoint/2010/main" val="3032045247"/>
              </p:ext>
            </p:extLst>
          </p:nvPr>
        </p:nvGraphicFramePr>
        <p:xfrm>
          <a:off x="6828954" y="1745817"/>
          <a:ext cx="2012950" cy="777875"/>
        </p:xfrm>
        <a:graphic>
          <a:graphicData uri="http://schemas.openxmlformats.org/presentationml/2006/ole">
            <mc:AlternateContent xmlns:mc="http://schemas.openxmlformats.org/markup-compatibility/2006">
              <mc:Choice xmlns:v="urn:schemas-microsoft-com:vml" Requires="v">
                <p:oleObj name="Equation" r:id="rId2" imgW="1180800" imgH="457200" progId="Equation.DSMT4">
                  <p:embed/>
                </p:oleObj>
              </mc:Choice>
              <mc:Fallback>
                <p:oleObj name="Equation" r:id="rId2" imgW="1180800" imgH="45720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3"/>
                      <a:stretch>
                        <a:fillRect/>
                      </a:stretch>
                    </p:blipFill>
                    <p:spPr>
                      <a:xfrm>
                        <a:off x="6828954" y="1745817"/>
                        <a:ext cx="2012950" cy="777875"/>
                      </a:xfrm>
                      <a:prstGeom prst="rect">
                        <a:avLst/>
                      </a:prstGeom>
                      <a:ln w="22225">
                        <a:solidFill>
                          <a:srgbClr val="FF0000"/>
                        </a:solidFill>
                      </a:ln>
                    </p:spPr>
                  </p:pic>
                </p:oleObj>
              </mc:Fallback>
            </mc:AlternateContent>
          </a:graphicData>
        </a:graphic>
      </p:graphicFrame>
      <p:sp>
        <p:nvSpPr>
          <p:cNvPr id="13" name="Rectangle 56">
            <a:extLst>
              <a:ext uri="{FF2B5EF4-FFF2-40B4-BE49-F238E27FC236}">
                <a16:creationId xmlns:a16="http://schemas.microsoft.com/office/drawing/2014/main" id="{27BA3441-BCCD-4400-890B-1DABE3EAA911}"/>
              </a:ext>
            </a:extLst>
          </p:cNvPr>
          <p:cNvSpPr>
            <a:spLocks noChangeArrowheads="1"/>
          </p:cNvSpPr>
          <p:nvPr/>
        </p:nvSpPr>
        <p:spPr bwMode="auto">
          <a:xfrm>
            <a:off x="971600" y="2708920"/>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令 </a:t>
            </a:r>
            <a:r>
              <a:rPr lang="el-GR" altLang="zh-CN" sz="2200" dirty="0">
                <a:solidFill>
                  <a:schemeClr val="bg2"/>
                </a:solidFill>
                <a:latin typeface="微软雅黑" pitchFamily="34" charset="-122"/>
                <a:ea typeface="微软雅黑" pitchFamily="34" charset="-122"/>
                <a:sym typeface="Wingdings" pitchFamily="2" charset="2"/>
              </a:rPr>
              <a:t>λ</a:t>
            </a:r>
            <a:r>
              <a:rPr lang="en-US" altLang="zh-CN" sz="2200" dirty="0">
                <a:solidFill>
                  <a:schemeClr val="bg2"/>
                </a:solidFill>
                <a:latin typeface="微软雅黑" pitchFamily="34" charset="-122"/>
                <a:ea typeface="微软雅黑" pitchFamily="34" charset="-122"/>
                <a:sym typeface="Wingdings" pitchFamily="2" charset="2"/>
              </a:rPr>
              <a:t> = 1</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I</a:t>
            </a:r>
            <a:r>
              <a:rPr lang="en-US" altLang="zh-CN" sz="2200" baseline="-25000" dirty="0">
                <a:solidFill>
                  <a:schemeClr val="bg2"/>
                </a:solidFill>
                <a:latin typeface="微软雅黑" pitchFamily="34" charset="-122"/>
                <a:ea typeface="微软雅黑" pitchFamily="34" charset="-122"/>
                <a:sym typeface="Wingdings" pitchFamily="2" charset="2"/>
              </a:rPr>
              <a:t>0 </a:t>
            </a:r>
            <a:r>
              <a:rPr lang="en-US" altLang="zh-CN" sz="2200" dirty="0">
                <a:solidFill>
                  <a:schemeClr val="bg2"/>
                </a:solidFill>
                <a:latin typeface="微软雅黑" pitchFamily="34" charset="-122"/>
                <a:ea typeface="微软雅黑" pitchFamily="34" charset="-122"/>
                <a:sym typeface="Wingdings" pitchFamily="2" charset="2"/>
              </a:rPr>
              <a:t>= 0.02</a:t>
            </a:r>
            <a:r>
              <a:rPr lang="zh-CN" altLang="en-US" sz="2200" dirty="0">
                <a:solidFill>
                  <a:schemeClr val="bg2"/>
                </a:solidFill>
                <a:latin typeface="微软雅黑" pitchFamily="34" charset="-122"/>
                <a:ea typeface="微软雅黑" pitchFamily="34" charset="-122"/>
                <a:sym typeface="Wingdings" pitchFamily="2" charset="2"/>
              </a:rPr>
              <a:t>，则 </a:t>
            </a:r>
            <a:r>
              <a:rPr lang="en-US" altLang="zh-CN" sz="2200" dirty="0">
                <a:solidFill>
                  <a:schemeClr val="bg2"/>
                </a:solidFill>
                <a:latin typeface="微软雅黑" pitchFamily="34" charset="-122"/>
                <a:ea typeface="微软雅黑" pitchFamily="34" charset="-122"/>
                <a:sym typeface="Wingdings" pitchFamily="2" charset="2"/>
              </a:rPr>
              <a:t>S(t) </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I(t) </a:t>
            </a:r>
            <a:r>
              <a:rPr lang="zh-CN" altLang="en-US" sz="2200" dirty="0">
                <a:solidFill>
                  <a:schemeClr val="bg2"/>
                </a:solidFill>
                <a:latin typeface="微软雅黑" pitchFamily="34" charset="-122"/>
                <a:ea typeface="微软雅黑" pitchFamily="34" charset="-122"/>
                <a:sym typeface="Wingdings" pitchFamily="2" charset="2"/>
              </a:rPr>
              <a:t>曲线如下图</a:t>
            </a:r>
          </a:p>
        </p:txBody>
      </p:sp>
      <p:pic>
        <p:nvPicPr>
          <p:cNvPr id="7" name="图片 6">
            <a:extLst>
              <a:ext uri="{FF2B5EF4-FFF2-40B4-BE49-F238E27FC236}">
                <a16:creationId xmlns:a16="http://schemas.microsoft.com/office/drawing/2014/main" id="{95DEF794-578C-4219-9B70-F0B7FF40F1F5}"/>
              </a:ext>
            </a:extLst>
          </p:cNvPr>
          <p:cNvPicPr>
            <a:picLocks noChangeAspect="1"/>
          </p:cNvPicPr>
          <p:nvPr/>
        </p:nvPicPr>
        <p:blipFill>
          <a:blip r:embed="rId4"/>
          <a:stretch>
            <a:fillRect/>
          </a:stretch>
        </p:blipFill>
        <p:spPr>
          <a:xfrm>
            <a:off x="1619672" y="3231232"/>
            <a:ext cx="5334000" cy="2286000"/>
          </a:xfrm>
          <a:prstGeom prst="rect">
            <a:avLst/>
          </a:prstGeom>
        </p:spPr>
      </p:pic>
      <p:sp>
        <p:nvSpPr>
          <p:cNvPr id="17" name="Rectangle 56">
            <a:extLst>
              <a:ext uri="{FF2B5EF4-FFF2-40B4-BE49-F238E27FC236}">
                <a16:creationId xmlns:a16="http://schemas.microsoft.com/office/drawing/2014/main" id="{5BEF32E7-FF97-418C-8DC2-9C2742A4B5C1}"/>
              </a:ext>
            </a:extLst>
          </p:cNvPr>
          <p:cNvSpPr>
            <a:spLocks noChangeArrowheads="1"/>
          </p:cNvSpPr>
          <p:nvPr/>
        </p:nvSpPr>
        <p:spPr bwMode="auto">
          <a:xfrm>
            <a:off x="827584" y="5517232"/>
            <a:ext cx="7776864" cy="90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000" dirty="0">
                <a:solidFill>
                  <a:srgbClr val="0000FF"/>
                </a:solidFill>
                <a:latin typeface="微软雅黑" pitchFamily="34" charset="-122"/>
                <a:ea typeface="微软雅黑" pitchFamily="34" charset="-122"/>
                <a:sym typeface="Wingdings" pitchFamily="2" charset="2"/>
              </a:rPr>
              <a:t>缺点：随着时间的增加，所有人终将被感染，不符合实际</a:t>
            </a:r>
            <a:endParaRPr lang="en-US" altLang="zh-CN" sz="2000" dirty="0">
              <a:solidFill>
                <a:srgbClr val="0000FF"/>
              </a:solidFill>
              <a:latin typeface="微软雅黑" pitchFamily="34" charset="-122"/>
              <a:ea typeface="微软雅黑" pitchFamily="34" charset="-122"/>
              <a:sym typeface="Wingdings" pitchFamily="2" charset="2"/>
            </a:endParaRPr>
          </a:p>
          <a:p>
            <a:pPr>
              <a:lnSpc>
                <a:spcPct val="140000"/>
              </a:lnSpc>
              <a:buClr>
                <a:srgbClr val="0000FF"/>
              </a:buClr>
            </a:pPr>
            <a:r>
              <a:rPr lang="zh-CN" altLang="en-US" sz="2000" dirty="0">
                <a:solidFill>
                  <a:srgbClr val="FF0000"/>
                </a:solidFill>
                <a:latin typeface="微软雅黑" pitchFamily="34" charset="-122"/>
                <a:ea typeface="微软雅黑" pitchFamily="34" charset="-122"/>
                <a:sym typeface="Wingdings" pitchFamily="2" charset="2"/>
              </a:rPr>
              <a:t>改进：考虑患病者可以被治愈的情况，建立</a:t>
            </a:r>
            <a:r>
              <a:rPr lang="en-US" altLang="zh-CN" sz="2000" dirty="0">
                <a:solidFill>
                  <a:srgbClr val="FF0000"/>
                </a:solidFill>
                <a:latin typeface="微软雅黑" pitchFamily="34" charset="-122"/>
                <a:ea typeface="微软雅黑" pitchFamily="34" charset="-122"/>
                <a:sym typeface="Wingdings" pitchFamily="2" charset="2"/>
              </a:rPr>
              <a:t>SIS</a:t>
            </a:r>
            <a:r>
              <a:rPr lang="zh-CN" altLang="en-US" sz="2000" dirty="0">
                <a:solidFill>
                  <a:srgbClr val="FF0000"/>
                </a:solidFill>
                <a:latin typeface="微软雅黑" pitchFamily="34" charset="-122"/>
                <a:ea typeface="微软雅黑" pitchFamily="34" charset="-122"/>
                <a:sym typeface="Wingdings" pitchFamily="2" charset="2"/>
              </a:rPr>
              <a:t>模型</a:t>
            </a:r>
          </a:p>
        </p:txBody>
      </p:sp>
    </p:spTree>
    <p:extLst>
      <p:ext uri="{BB962C8B-B14F-4D97-AF65-F5344CB8AC3E}">
        <p14:creationId xmlns:p14="http://schemas.microsoft.com/office/powerpoint/2010/main" val="33175644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CD22DE6C-0F77-4FC5-9BF6-ACFB4ED0C06C}"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二、</a:t>
            </a:r>
            <a:r>
              <a:rPr lang="en-US" altLang="zh-CN" sz="2400" dirty="0">
                <a:solidFill>
                  <a:schemeClr val="bg2"/>
                </a:solidFill>
                <a:latin typeface="微软雅黑" pitchFamily="34" charset="-122"/>
                <a:ea typeface="微软雅黑" pitchFamily="34" charset="-122"/>
              </a:rPr>
              <a:t>SI </a:t>
            </a:r>
            <a:r>
              <a:rPr lang="zh-CN" altLang="en-US" sz="2400" dirty="0">
                <a:solidFill>
                  <a:schemeClr val="bg2"/>
                </a:solidFill>
                <a:latin typeface="微软雅黑" pitchFamily="34" charset="-122"/>
                <a:ea typeface="微软雅黑" pitchFamily="34" charset="-122"/>
              </a:rPr>
              <a:t>模型</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模型求解（数值解）</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1491660"/>
            <a:ext cx="7488832" cy="431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ts = 0:0.5:15;</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I0 = 0.02; </a:t>
            </a: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lambda = 1</a:t>
            </a:r>
            <a:r>
              <a:rPr lang="en-US" altLang="zh-CN" sz="1800" dirty="0">
                <a:solidFill>
                  <a:schemeClr val="bg2"/>
                </a:solidFill>
                <a:latin typeface="微软雅黑" pitchFamily="34" charset="-122"/>
                <a:ea typeface="微软雅黑" pitchFamily="34" charset="-122"/>
                <a:sym typeface="Wingdings" pitchFamily="2" charset="2"/>
              </a:rPr>
              <a:t>;</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SIFun = @(t,I)lambda * I .* (1-I);</a:t>
            </a: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[t,It] = ode45(SIFun,ts,I0);</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figure</a:t>
            </a: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St = 1-It; </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plot(t,St,'--b',t,It,'r','LineWidth',2); </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grid on</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xlabel('</a:t>
            </a:r>
            <a:r>
              <a:rPr lang="zh-CN" altLang="en-US" sz="1800" dirty="0">
                <a:solidFill>
                  <a:schemeClr val="bg2"/>
                </a:solidFill>
                <a:latin typeface="微软雅黑" pitchFamily="34" charset="-122"/>
                <a:ea typeface="微软雅黑" pitchFamily="34" charset="-122"/>
                <a:sym typeface="Wingdings" pitchFamily="2" charset="2"/>
              </a:rPr>
              <a:t>时间</a:t>
            </a:r>
            <a:r>
              <a:rPr lang="en-US" altLang="zh-CN" sz="1800" dirty="0">
                <a:solidFill>
                  <a:schemeClr val="bg2"/>
                </a:solidFill>
                <a:latin typeface="微软雅黑" pitchFamily="34" charset="-122"/>
                <a:ea typeface="微软雅黑" pitchFamily="34" charset="-122"/>
                <a:sym typeface="Wingdings" pitchFamily="2" charset="2"/>
              </a:rPr>
              <a:t>/</a:t>
            </a:r>
            <a:r>
              <a:rPr lang="zh-CN" altLang="en-US" sz="1800" dirty="0">
                <a:solidFill>
                  <a:schemeClr val="bg2"/>
                </a:solidFill>
                <a:latin typeface="微软雅黑" pitchFamily="34" charset="-122"/>
                <a:ea typeface="微软雅黑" pitchFamily="34" charset="-122"/>
                <a:sym typeface="Wingdings" pitchFamily="2" charset="2"/>
              </a:rPr>
              <a:t>天</a:t>
            </a:r>
            <a:r>
              <a:rPr lang="en-US" altLang="zh-CN" sz="1800" dirty="0">
                <a:solidFill>
                  <a:schemeClr val="bg2"/>
                </a:solidFill>
                <a:latin typeface="微软雅黑" pitchFamily="34" charset="-122"/>
                <a:ea typeface="微软雅黑" pitchFamily="34" charset="-122"/>
                <a:sym typeface="Wingdings" pitchFamily="2" charset="2"/>
              </a:rPr>
              <a:t>');</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legend('</a:t>
            </a:r>
            <a:r>
              <a:rPr lang="zh-CN" altLang="en-US" sz="1800" dirty="0">
                <a:solidFill>
                  <a:schemeClr val="bg2"/>
                </a:solidFill>
                <a:latin typeface="微软雅黑" pitchFamily="34" charset="-122"/>
                <a:ea typeface="微软雅黑" pitchFamily="34" charset="-122"/>
                <a:sym typeface="Wingdings" pitchFamily="2" charset="2"/>
              </a:rPr>
              <a:t>易感者 </a:t>
            </a:r>
            <a:r>
              <a:rPr lang="nn-NO" altLang="zh-CN" sz="1800" dirty="0">
                <a:solidFill>
                  <a:schemeClr val="bg2"/>
                </a:solidFill>
                <a:latin typeface="微软雅黑" pitchFamily="34" charset="-122"/>
                <a:ea typeface="微软雅黑" pitchFamily="34" charset="-122"/>
                <a:sym typeface="Wingdings" pitchFamily="2" charset="2"/>
              </a:rPr>
              <a:t>S(t)', '</a:t>
            </a:r>
            <a:r>
              <a:rPr lang="zh-CN" altLang="en-US" sz="1800" dirty="0">
                <a:solidFill>
                  <a:schemeClr val="bg2"/>
                </a:solidFill>
                <a:latin typeface="微软雅黑" pitchFamily="34" charset="-122"/>
                <a:ea typeface="微软雅黑" pitchFamily="34" charset="-122"/>
                <a:sym typeface="Wingdings" pitchFamily="2" charset="2"/>
              </a:rPr>
              <a:t>患病者 </a:t>
            </a:r>
            <a:r>
              <a:rPr lang="nn-NO" altLang="zh-CN" sz="1800" dirty="0">
                <a:solidFill>
                  <a:schemeClr val="bg2"/>
                </a:solidFill>
                <a:latin typeface="微软雅黑" pitchFamily="34" charset="-122"/>
                <a:ea typeface="微软雅黑" pitchFamily="34" charset="-122"/>
                <a:sym typeface="Wingdings" pitchFamily="2" charset="2"/>
              </a:rPr>
              <a:t>I(t)','Location','best');</a:t>
            </a:r>
            <a:endParaRPr lang="zh-CN" altLang="en-US" sz="1800" dirty="0">
              <a:solidFill>
                <a:schemeClr val="bg2"/>
              </a:solidFill>
              <a:latin typeface="微软雅黑" pitchFamily="34" charset="-122"/>
              <a:ea typeface="微软雅黑" pitchFamily="34" charset="-122"/>
              <a:sym typeface="Wingdings" pitchFamily="2" charset="2"/>
            </a:endParaRPr>
          </a:p>
        </p:txBody>
      </p:sp>
    </p:spTree>
    <p:extLst>
      <p:ext uri="{BB962C8B-B14F-4D97-AF65-F5344CB8AC3E}">
        <p14:creationId xmlns:p14="http://schemas.microsoft.com/office/powerpoint/2010/main" val="37708831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98CAC76C-50D6-4E6A-A78F-02B08B82827D}"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三、</a:t>
            </a:r>
            <a:r>
              <a:rPr lang="en-US" altLang="zh-CN" sz="2400" dirty="0">
                <a:solidFill>
                  <a:schemeClr val="bg2"/>
                </a:solidFill>
                <a:latin typeface="微软雅黑" pitchFamily="34" charset="-122"/>
                <a:ea typeface="微软雅黑" pitchFamily="34" charset="-122"/>
              </a:rPr>
              <a:t>SIS </a:t>
            </a:r>
            <a:r>
              <a:rPr lang="zh-CN" altLang="en-US" sz="2400" dirty="0">
                <a:solidFill>
                  <a:schemeClr val="bg2"/>
                </a:solidFill>
                <a:latin typeface="微软雅黑" pitchFamily="34" charset="-122"/>
                <a:ea typeface="微软雅黑" pitchFamily="34" charset="-122"/>
              </a:rPr>
              <a:t>模型</a:t>
            </a:r>
          </a:p>
        </p:txBody>
      </p:sp>
      <p:sp>
        <p:nvSpPr>
          <p:cNvPr id="7" name="Rectangle 56">
            <a:extLst>
              <a:ext uri="{FF2B5EF4-FFF2-40B4-BE49-F238E27FC236}">
                <a16:creationId xmlns:a16="http://schemas.microsoft.com/office/drawing/2014/main" id="{4AD521E2-8973-40F4-9B10-30B362F9D9E6}"/>
              </a:ext>
            </a:extLst>
          </p:cNvPr>
          <p:cNvSpPr>
            <a:spLocks noChangeArrowheads="1"/>
          </p:cNvSpPr>
          <p:nvPr/>
        </p:nvSpPr>
        <p:spPr bwMode="auto">
          <a:xfrm>
            <a:off x="539552" y="2996952"/>
            <a:ext cx="8280920" cy="335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假设在疾病传播期间所考察地区的总人数 </a:t>
            </a:r>
            <a:r>
              <a:rPr lang="en-US" altLang="zh-CN" sz="2200" dirty="0">
                <a:solidFill>
                  <a:schemeClr val="bg2"/>
                </a:solidFill>
                <a:latin typeface="微软雅黑" pitchFamily="34" charset="-122"/>
                <a:ea typeface="微软雅黑" pitchFamily="34" charset="-122"/>
                <a:sym typeface="Wingdings" pitchFamily="2" charset="2"/>
              </a:rPr>
              <a:t>N </a:t>
            </a:r>
            <a:r>
              <a:rPr lang="zh-CN" altLang="en-US" sz="2200" dirty="0">
                <a:solidFill>
                  <a:schemeClr val="bg2"/>
                </a:solidFill>
                <a:latin typeface="微软雅黑" pitchFamily="34" charset="-122"/>
                <a:ea typeface="微软雅黑" pitchFamily="34" charset="-122"/>
                <a:sym typeface="Wingdings" pitchFamily="2" charset="2"/>
              </a:rPr>
              <a:t>保持不变，不考虑生死和人口迁移。时刻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易感者和患病者在总人数中所占比例分别记为 </a:t>
            </a:r>
            <a:r>
              <a:rPr lang="en-US" altLang="zh-CN" sz="2200" dirty="0">
                <a:solidFill>
                  <a:schemeClr val="bg2"/>
                </a:solidFill>
                <a:latin typeface="微软雅黑" pitchFamily="34" charset="-122"/>
                <a:ea typeface="微软雅黑" pitchFamily="34" charset="-122"/>
                <a:sym typeface="Wingdings" pitchFamily="2" charset="2"/>
              </a:rPr>
              <a:t>S(t)</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I(t)</a:t>
            </a:r>
            <a:r>
              <a:rPr lang="zh-CN" altLang="en-US" sz="2200" dirty="0">
                <a:solidFill>
                  <a:schemeClr val="bg2"/>
                </a:solidFill>
                <a:latin typeface="微软雅黑" pitchFamily="34" charset="-122"/>
                <a:ea typeface="微软雅黑" pitchFamily="34" charset="-122"/>
                <a:sym typeface="Wingdings" pitchFamily="2" charset="2"/>
              </a:rPr>
              <a:t>，则 </a:t>
            </a:r>
            <a:r>
              <a:rPr lang="en-US" altLang="zh-CN" sz="2200" dirty="0">
                <a:solidFill>
                  <a:schemeClr val="bg2"/>
                </a:solidFill>
                <a:latin typeface="微软雅黑" pitchFamily="34" charset="-122"/>
                <a:ea typeface="微软雅黑" pitchFamily="34" charset="-122"/>
                <a:sym typeface="Wingdings" pitchFamily="2" charset="2"/>
              </a:rPr>
              <a:t>S(t)+I(t)=1</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假设每个患病者每天有效接触的人数为 </a:t>
            </a:r>
            <a:r>
              <a:rPr lang="el-GR" altLang="zh-CN" sz="2200" dirty="0">
                <a:solidFill>
                  <a:schemeClr val="bg2"/>
                </a:solidFill>
                <a:latin typeface="微软雅黑" pitchFamily="34" charset="-122"/>
                <a:ea typeface="微软雅黑" pitchFamily="34" charset="-122"/>
                <a:sym typeface="Wingdings" pitchFamily="2" charset="2"/>
              </a:rPr>
              <a:t>λ</a:t>
            </a:r>
            <a:r>
              <a:rPr lang="zh-CN" altLang="en-US" sz="2200" dirty="0">
                <a:solidFill>
                  <a:schemeClr val="bg2"/>
                </a:solidFill>
                <a:latin typeface="微软雅黑" pitchFamily="34" charset="-122"/>
                <a:ea typeface="微软雅黑" pitchFamily="34" charset="-122"/>
                <a:sym typeface="Wingdings" pitchFamily="2" charset="2"/>
              </a:rPr>
              <a:t>（称为</a:t>
            </a:r>
            <a:r>
              <a:rPr lang="zh-CN" altLang="en-US" sz="2200" dirty="0">
                <a:solidFill>
                  <a:srgbClr val="FF0000"/>
                </a:solidFill>
                <a:latin typeface="微软雅黑" pitchFamily="34" charset="-122"/>
                <a:ea typeface="微软雅黑" pitchFamily="34" charset="-122"/>
                <a:sym typeface="Wingdings" pitchFamily="2" charset="2"/>
              </a:rPr>
              <a:t>日接触率</a:t>
            </a:r>
            <a:r>
              <a:rPr lang="zh-CN" altLang="en-US" sz="2200" dirty="0">
                <a:solidFill>
                  <a:schemeClr val="bg2"/>
                </a:solidFill>
                <a:latin typeface="微软雅黑" pitchFamily="34" charset="-122"/>
                <a:ea typeface="微软雅黑" pitchFamily="34" charset="-122"/>
                <a:sym typeface="Wingdings" pitchFamily="2" charset="2"/>
              </a:rPr>
              <a:t>），当患病者与易感者有效接触时，易感者被感染为患病者。</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每天被治愈的患病者占患病者总数的比例为常数 </a:t>
            </a:r>
            <a:r>
              <a:rPr lang="el-GR" altLang="zh-CN" sz="2200" dirty="0">
                <a:solidFill>
                  <a:schemeClr val="bg2"/>
                </a:solidFill>
                <a:latin typeface="微软雅黑" pitchFamily="34" charset="-122"/>
                <a:ea typeface="微软雅黑" pitchFamily="34" charset="-122"/>
                <a:sym typeface="Wingdings" pitchFamily="2" charset="2"/>
              </a:rPr>
              <a:t>μ</a:t>
            </a:r>
            <a:r>
              <a:rPr lang="zh-CN" altLang="en-US" sz="2200" dirty="0">
                <a:solidFill>
                  <a:schemeClr val="bg2"/>
                </a:solidFill>
                <a:latin typeface="微软雅黑" pitchFamily="34" charset="-122"/>
                <a:ea typeface="微软雅黑" pitchFamily="34" charset="-122"/>
                <a:sym typeface="Wingdings" pitchFamily="2" charset="2"/>
              </a:rPr>
              <a:t>（称为</a:t>
            </a:r>
            <a:r>
              <a:rPr lang="zh-CN" altLang="en-US" sz="2200" dirty="0">
                <a:solidFill>
                  <a:srgbClr val="FF0000"/>
                </a:solidFill>
                <a:latin typeface="微软雅黑" pitchFamily="34" charset="-122"/>
                <a:ea typeface="微软雅黑" pitchFamily="34" charset="-122"/>
                <a:sym typeface="Wingdings" pitchFamily="2" charset="2"/>
              </a:rPr>
              <a:t>日治愈率</a:t>
            </a:r>
            <a:r>
              <a:rPr lang="zh-CN" altLang="en-US" sz="2200" dirty="0">
                <a:solidFill>
                  <a:schemeClr val="bg2"/>
                </a:solidFill>
                <a:latin typeface="微软雅黑" pitchFamily="34" charset="-122"/>
                <a:ea typeface="微软雅黑" pitchFamily="34" charset="-122"/>
                <a:sym typeface="Wingdings" pitchFamily="2" charset="2"/>
              </a:rPr>
              <a:t>）。</a:t>
            </a:r>
          </a:p>
        </p:txBody>
      </p:sp>
      <p:sp>
        <p:nvSpPr>
          <p:cNvPr id="8" name="Rectangle 12">
            <a:extLst>
              <a:ext uri="{FF2B5EF4-FFF2-40B4-BE49-F238E27FC236}">
                <a16:creationId xmlns:a16="http://schemas.microsoft.com/office/drawing/2014/main" id="{E9FBDA41-0951-47B0-9F2E-17E669A96412}"/>
              </a:ext>
            </a:extLst>
          </p:cNvPr>
          <p:cNvSpPr>
            <a:spLocks noChangeArrowheads="1"/>
          </p:cNvSpPr>
          <p:nvPr/>
        </p:nvSpPr>
        <p:spPr bwMode="auto">
          <a:xfrm>
            <a:off x="549518" y="242088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模型假设</a:t>
            </a:r>
          </a:p>
        </p:txBody>
      </p:sp>
      <p:sp>
        <p:nvSpPr>
          <p:cNvPr id="9" name="Rectangle 56">
            <a:extLst>
              <a:ext uri="{FF2B5EF4-FFF2-40B4-BE49-F238E27FC236}">
                <a16:creationId xmlns:a16="http://schemas.microsoft.com/office/drawing/2014/main" id="{F2A00353-8A42-4E3F-B73F-3D982B61D989}"/>
              </a:ext>
            </a:extLst>
          </p:cNvPr>
          <p:cNvSpPr>
            <a:spLocks noChangeArrowheads="1"/>
          </p:cNvSpPr>
          <p:nvPr/>
        </p:nvSpPr>
        <p:spPr bwMode="auto">
          <a:xfrm>
            <a:off x="1043608" y="1052736"/>
            <a:ext cx="7560840"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latin typeface="微软雅黑" pitchFamily="34" charset="-122"/>
                <a:ea typeface="微软雅黑" pitchFamily="34" charset="-122"/>
                <a:sym typeface="Wingdings" pitchFamily="2" charset="2"/>
              </a:rPr>
              <a:t>有些传染病（如痢疾）愈后免疫力很低，可假定无免疫性，即患者被治愈变为健康者后，还可被感染重新变为患病者。</a:t>
            </a:r>
          </a:p>
        </p:txBody>
      </p:sp>
    </p:spTree>
    <p:extLst>
      <p:ext uri="{BB962C8B-B14F-4D97-AF65-F5344CB8AC3E}">
        <p14:creationId xmlns:p14="http://schemas.microsoft.com/office/powerpoint/2010/main" val="422287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8CC2A033-0BFF-40D5-ADC5-E440B6625574}"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三、</a:t>
            </a:r>
            <a:r>
              <a:rPr lang="en-US" altLang="zh-CN" sz="2400" dirty="0">
                <a:solidFill>
                  <a:schemeClr val="bg2"/>
                </a:solidFill>
                <a:latin typeface="微软雅黑" pitchFamily="34" charset="-122"/>
                <a:ea typeface="微软雅黑" pitchFamily="34" charset="-122"/>
              </a:rPr>
              <a:t>SIS </a:t>
            </a:r>
            <a:r>
              <a:rPr lang="zh-CN" altLang="en-US" sz="2400" dirty="0">
                <a:solidFill>
                  <a:schemeClr val="bg2"/>
                </a:solidFill>
                <a:latin typeface="微软雅黑" pitchFamily="34" charset="-122"/>
                <a:ea typeface="微软雅黑" pitchFamily="34" charset="-122"/>
              </a:rPr>
              <a:t>模型</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模型建立</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1491660"/>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从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到 </a:t>
            </a:r>
            <a:r>
              <a:rPr lang="en-US" altLang="zh-CN" sz="2200" dirty="0">
                <a:solidFill>
                  <a:schemeClr val="bg2"/>
                </a:solidFill>
                <a:latin typeface="微软雅黑" pitchFamily="34" charset="-122"/>
                <a:ea typeface="微软雅黑" pitchFamily="34" charset="-122"/>
                <a:sym typeface="Wingdings" pitchFamily="2" charset="2"/>
              </a:rPr>
              <a:t>t+</a:t>
            </a:r>
            <a:r>
              <a:rPr lang="el-GR" altLang="zh-CN" sz="2200" dirty="0">
                <a:solidFill>
                  <a:schemeClr val="bg2"/>
                </a:solidFill>
                <a:latin typeface="微软雅黑" pitchFamily="34" charset="-122"/>
                <a:ea typeface="微软雅黑" pitchFamily="34" charset="-122"/>
                <a:sym typeface="Wingdings" pitchFamily="2" charset="2"/>
              </a:rPr>
              <a:t>Δ</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患病者人数的增量为</a:t>
            </a:r>
          </a:p>
        </p:txBody>
      </p:sp>
      <p:graphicFrame>
        <p:nvGraphicFramePr>
          <p:cNvPr id="12" name="对象 11">
            <a:extLst>
              <a:ext uri="{FF2B5EF4-FFF2-40B4-BE49-F238E27FC236}">
                <a16:creationId xmlns:a16="http://schemas.microsoft.com/office/drawing/2014/main" id="{29C92BE9-A5DA-457B-B2D6-09FA03D51111}"/>
              </a:ext>
            </a:extLst>
          </p:cNvPr>
          <p:cNvGraphicFramePr>
            <a:graphicFrameLocks noChangeAspect="1"/>
          </p:cNvGraphicFramePr>
          <p:nvPr>
            <p:extLst>
              <p:ext uri="{D42A27DB-BD31-4B8C-83A1-F6EECF244321}">
                <p14:modId xmlns:p14="http://schemas.microsoft.com/office/powerpoint/2010/main" val="1636262681"/>
              </p:ext>
            </p:extLst>
          </p:nvPr>
        </p:nvGraphicFramePr>
        <p:xfrm>
          <a:off x="1664816" y="2131516"/>
          <a:ext cx="4851400" cy="433388"/>
        </p:xfrm>
        <a:graphic>
          <a:graphicData uri="http://schemas.openxmlformats.org/presentationml/2006/ole">
            <mc:AlternateContent xmlns:mc="http://schemas.openxmlformats.org/markup-compatibility/2006">
              <mc:Choice xmlns:v="urn:schemas-microsoft-com:vml" Requires="v">
                <p:oleObj name="Equation" r:id="rId2" imgW="2844720" imgH="253800" progId="Equation.DSMT4">
                  <p:embed/>
                </p:oleObj>
              </mc:Choice>
              <mc:Fallback>
                <p:oleObj name="Equation" r:id="rId2" imgW="2844720" imgH="25380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3"/>
                      <a:stretch>
                        <a:fillRect/>
                      </a:stretch>
                    </p:blipFill>
                    <p:spPr>
                      <a:xfrm>
                        <a:off x="1664816" y="2131516"/>
                        <a:ext cx="4851400" cy="433388"/>
                      </a:xfrm>
                      <a:prstGeom prst="rect">
                        <a:avLst/>
                      </a:prstGeom>
                    </p:spPr>
                  </p:pic>
                </p:oleObj>
              </mc:Fallback>
            </mc:AlternateContent>
          </a:graphicData>
        </a:graphic>
      </p:graphicFrame>
      <p:sp>
        <p:nvSpPr>
          <p:cNvPr id="13" name="Rectangle 56">
            <a:extLst>
              <a:ext uri="{FF2B5EF4-FFF2-40B4-BE49-F238E27FC236}">
                <a16:creationId xmlns:a16="http://schemas.microsoft.com/office/drawing/2014/main" id="{27BA3441-BCCD-4400-890B-1DABE3EAA911}"/>
              </a:ext>
            </a:extLst>
          </p:cNvPr>
          <p:cNvSpPr>
            <a:spLocks noChangeArrowheads="1"/>
          </p:cNvSpPr>
          <p:nvPr/>
        </p:nvSpPr>
        <p:spPr bwMode="auto">
          <a:xfrm>
            <a:off x="971600" y="2584091"/>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记 </a:t>
            </a:r>
            <a:r>
              <a:rPr lang="en-US" altLang="zh-CN" sz="2200" dirty="0">
                <a:solidFill>
                  <a:schemeClr val="bg2"/>
                </a:solidFill>
                <a:latin typeface="微软雅黑" pitchFamily="34" charset="-122"/>
                <a:ea typeface="微软雅黑" pitchFamily="34" charset="-122"/>
                <a:sym typeface="Wingdings" pitchFamily="2" charset="2"/>
              </a:rPr>
              <a:t>t=0 </a:t>
            </a:r>
            <a:r>
              <a:rPr lang="zh-CN" altLang="en-US" sz="2200" dirty="0">
                <a:solidFill>
                  <a:schemeClr val="bg2"/>
                </a:solidFill>
                <a:latin typeface="微软雅黑" pitchFamily="34" charset="-122"/>
                <a:ea typeface="微软雅黑" pitchFamily="34" charset="-122"/>
                <a:sym typeface="Wingdings" pitchFamily="2" charset="2"/>
              </a:rPr>
              <a:t>时患病者比例为 </a:t>
            </a:r>
            <a:r>
              <a:rPr lang="en-US" altLang="zh-CN" sz="2200" dirty="0">
                <a:solidFill>
                  <a:schemeClr val="bg2"/>
                </a:solidFill>
                <a:latin typeface="微软雅黑" pitchFamily="34" charset="-122"/>
                <a:ea typeface="微软雅黑" pitchFamily="34" charset="-122"/>
                <a:sym typeface="Wingdings" pitchFamily="2" charset="2"/>
              </a:rPr>
              <a:t>I</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，则可建立如下微分方程模型</a:t>
            </a:r>
          </a:p>
        </p:txBody>
      </p:sp>
      <p:graphicFrame>
        <p:nvGraphicFramePr>
          <p:cNvPr id="14" name="对象 13">
            <a:extLst>
              <a:ext uri="{FF2B5EF4-FFF2-40B4-BE49-F238E27FC236}">
                <a16:creationId xmlns:a16="http://schemas.microsoft.com/office/drawing/2014/main" id="{17B5359C-A47C-4EC6-879C-B1B8E7847C0E}"/>
              </a:ext>
            </a:extLst>
          </p:cNvPr>
          <p:cNvGraphicFramePr>
            <a:graphicFrameLocks noChangeAspect="1"/>
          </p:cNvGraphicFramePr>
          <p:nvPr>
            <p:extLst>
              <p:ext uri="{D42A27DB-BD31-4B8C-83A1-F6EECF244321}">
                <p14:modId xmlns:p14="http://schemas.microsoft.com/office/powerpoint/2010/main" val="1052921665"/>
              </p:ext>
            </p:extLst>
          </p:nvPr>
        </p:nvGraphicFramePr>
        <p:xfrm>
          <a:off x="1691658" y="3174388"/>
          <a:ext cx="3225800" cy="668337"/>
        </p:xfrm>
        <a:graphic>
          <a:graphicData uri="http://schemas.openxmlformats.org/presentationml/2006/ole">
            <mc:AlternateContent xmlns:mc="http://schemas.openxmlformats.org/markup-compatibility/2006">
              <mc:Choice xmlns:v="urn:schemas-microsoft-com:vml" Requires="v">
                <p:oleObj name="Equation" r:id="rId4" imgW="1892160" imgH="393480" progId="Equation.DSMT4">
                  <p:embed/>
                </p:oleObj>
              </mc:Choice>
              <mc:Fallback>
                <p:oleObj name="Equation" r:id="rId4" imgW="1892160" imgH="393480" progId="Equation.DSMT4">
                  <p:embed/>
                  <p:pic>
                    <p:nvPicPr>
                      <p:cNvPr id="14" name="对象 13">
                        <a:extLst>
                          <a:ext uri="{FF2B5EF4-FFF2-40B4-BE49-F238E27FC236}">
                            <a16:creationId xmlns:a16="http://schemas.microsoft.com/office/drawing/2014/main" id="{17B5359C-A47C-4EC6-879C-B1B8E7847C0E}"/>
                          </a:ext>
                        </a:extLst>
                      </p:cNvPr>
                      <p:cNvPicPr/>
                      <p:nvPr/>
                    </p:nvPicPr>
                    <p:blipFill>
                      <a:blip r:embed="rId5"/>
                      <a:stretch>
                        <a:fillRect/>
                      </a:stretch>
                    </p:blipFill>
                    <p:spPr>
                      <a:xfrm>
                        <a:off x="1691658" y="3174388"/>
                        <a:ext cx="3225800" cy="668337"/>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77EDE794-9625-45C1-8543-8FA0323A517C}"/>
              </a:ext>
            </a:extLst>
          </p:cNvPr>
          <p:cNvGraphicFramePr>
            <a:graphicFrameLocks noChangeAspect="1"/>
          </p:cNvGraphicFramePr>
          <p:nvPr>
            <p:extLst>
              <p:ext uri="{D42A27DB-BD31-4B8C-83A1-F6EECF244321}">
                <p14:modId xmlns:p14="http://schemas.microsoft.com/office/powerpoint/2010/main" val="3726832729"/>
              </p:ext>
            </p:extLst>
          </p:nvPr>
        </p:nvGraphicFramePr>
        <p:xfrm>
          <a:off x="3563888" y="4062636"/>
          <a:ext cx="4246563" cy="1598612"/>
        </p:xfrm>
        <a:graphic>
          <a:graphicData uri="http://schemas.openxmlformats.org/presentationml/2006/ole">
            <mc:AlternateContent xmlns:mc="http://schemas.openxmlformats.org/markup-compatibility/2006">
              <mc:Choice xmlns:v="urn:schemas-microsoft-com:vml" Requires="v">
                <p:oleObj name="Equation" r:id="rId6" imgW="2489040" imgH="939600" progId="Equation.DSMT4">
                  <p:embed/>
                </p:oleObj>
              </mc:Choice>
              <mc:Fallback>
                <p:oleObj name="Equation" r:id="rId6" imgW="2489040" imgH="939600" progId="Equation.DSMT4">
                  <p:embed/>
                  <p:pic>
                    <p:nvPicPr>
                      <p:cNvPr id="15" name="对象 14">
                        <a:extLst>
                          <a:ext uri="{FF2B5EF4-FFF2-40B4-BE49-F238E27FC236}">
                            <a16:creationId xmlns:a16="http://schemas.microsoft.com/office/drawing/2014/main" id="{77EDE794-9625-45C1-8543-8FA0323A517C}"/>
                          </a:ext>
                        </a:extLst>
                      </p:cNvPr>
                      <p:cNvPicPr/>
                      <p:nvPr/>
                    </p:nvPicPr>
                    <p:blipFill>
                      <a:blip r:embed="rId7"/>
                      <a:stretch>
                        <a:fillRect/>
                      </a:stretch>
                    </p:blipFill>
                    <p:spPr>
                      <a:xfrm>
                        <a:off x="3563888" y="4062636"/>
                        <a:ext cx="4246563" cy="1598612"/>
                      </a:xfrm>
                      <a:prstGeom prst="rect">
                        <a:avLst/>
                      </a:prstGeom>
                      <a:ln w="25400">
                        <a:solidFill>
                          <a:srgbClr val="FF0000"/>
                        </a:solidFill>
                      </a:ln>
                    </p:spPr>
                  </p:pic>
                </p:oleObj>
              </mc:Fallback>
            </mc:AlternateContent>
          </a:graphicData>
        </a:graphic>
      </p:graphicFrame>
      <p:sp>
        <p:nvSpPr>
          <p:cNvPr id="2" name="箭头: 右 1">
            <a:extLst>
              <a:ext uri="{FF2B5EF4-FFF2-40B4-BE49-F238E27FC236}">
                <a16:creationId xmlns:a16="http://schemas.microsoft.com/office/drawing/2014/main" id="{41972439-BE65-4B15-8A5F-E92CBF912EA7}"/>
              </a:ext>
            </a:extLst>
          </p:cNvPr>
          <p:cNvSpPr/>
          <p:nvPr/>
        </p:nvSpPr>
        <p:spPr>
          <a:xfrm>
            <a:off x="1154872" y="4653136"/>
            <a:ext cx="752832" cy="384258"/>
          </a:xfrm>
          <a:prstGeom prst="rightArrow">
            <a:avLst/>
          </a:prstGeom>
          <a:solidFill>
            <a:srgbClr val="1ADCE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56">
            <a:extLst>
              <a:ext uri="{FF2B5EF4-FFF2-40B4-BE49-F238E27FC236}">
                <a16:creationId xmlns:a16="http://schemas.microsoft.com/office/drawing/2014/main" id="{7315F639-81BC-4066-9932-4786CE7ED24A}"/>
              </a:ext>
            </a:extLst>
          </p:cNvPr>
          <p:cNvSpPr>
            <a:spLocks noChangeArrowheads="1"/>
          </p:cNvSpPr>
          <p:nvPr/>
        </p:nvSpPr>
        <p:spPr bwMode="auto">
          <a:xfrm>
            <a:off x="2014255" y="4548846"/>
            <a:ext cx="1236685" cy="514949"/>
          </a:xfrm>
          <a:prstGeom prst="rect">
            <a:avLst/>
          </a:prstGeom>
          <a:solidFill>
            <a:srgbClr val="FFFF00"/>
          </a:solidFill>
          <a:ln>
            <a:noFill/>
          </a:ln>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解析解</a:t>
            </a:r>
          </a:p>
        </p:txBody>
      </p:sp>
    </p:spTree>
    <p:extLst>
      <p:ext uri="{BB962C8B-B14F-4D97-AF65-F5344CB8AC3E}">
        <p14:creationId xmlns:p14="http://schemas.microsoft.com/office/powerpoint/2010/main" val="10465586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4B6830DD-2CEB-4ED6-BAED-A9A29A45EC2A}"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三、</a:t>
            </a:r>
            <a:r>
              <a:rPr lang="en-US" altLang="zh-CN" sz="2400" dirty="0">
                <a:solidFill>
                  <a:schemeClr val="bg2"/>
                </a:solidFill>
                <a:latin typeface="微软雅黑" pitchFamily="34" charset="-122"/>
                <a:ea typeface="微软雅黑" pitchFamily="34" charset="-122"/>
              </a:rPr>
              <a:t>SIS </a:t>
            </a:r>
            <a:r>
              <a:rPr lang="zh-CN" altLang="en-US" sz="2400" dirty="0">
                <a:solidFill>
                  <a:schemeClr val="bg2"/>
                </a:solidFill>
                <a:latin typeface="微软雅黑" pitchFamily="34" charset="-122"/>
                <a:ea typeface="微软雅黑" pitchFamily="34" charset="-122"/>
              </a:rPr>
              <a:t>模型</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模型求解（数值解）</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2120727"/>
            <a:ext cx="7488832" cy="354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ts = 0:0.5:15;</a:t>
            </a: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I0 = 0.02;  lambda = 1;  mu = 0.3;</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SISFun = @(t,I)lambda*I.*(1-I)-mu*I;</a:t>
            </a: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[t,It] = ode45(SISFun,ts,I0);</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nn-NO" altLang="zh-CN" sz="1800" dirty="0">
                <a:solidFill>
                  <a:schemeClr val="bg2"/>
                </a:solidFill>
                <a:latin typeface="微软雅黑" pitchFamily="34" charset="-122"/>
                <a:ea typeface="微软雅黑" pitchFamily="34" charset="-122"/>
                <a:sym typeface="Wingdings" pitchFamily="2" charset="2"/>
              </a:rPr>
              <a:t>figure;</a:t>
            </a: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St = 1-It;</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plot(t,St,'--b',t,It,'r','LineWidth',2);</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grid on;  xlabel('</a:t>
            </a:r>
            <a:r>
              <a:rPr lang="zh-CN" altLang="en-US" sz="1800" dirty="0">
                <a:solidFill>
                  <a:schemeClr val="bg2"/>
                </a:solidFill>
                <a:latin typeface="微软雅黑" pitchFamily="34" charset="-122"/>
                <a:ea typeface="微软雅黑" pitchFamily="34" charset="-122"/>
                <a:sym typeface="Wingdings" pitchFamily="2" charset="2"/>
              </a:rPr>
              <a:t>时间</a:t>
            </a:r>
            <a:r>
              <a:rPr lang="en-US" altLang="zh-CN" sz="1800" dirty="0">
                <a:solidFill>
                  <a:schemeClr val="bg2"/>
                </a:solidFill>
                <a:latin typeface="微软雅黑" pitchFamily="34" charset="-122"/>
                <a:ea typeface="微软雅黑" pitchFamily="34" charset="-122"/>
                <a:sym typeface="Wingdings" pitchFamily="2" charset="2"/>
              </a:rPr>
              <a:t>/</a:t>
            </a:r>
            <a:r>
              <a:rPr lang="zh-CN" altLang="en-US" sz="1800" dirty="0">
                <a:solidFill>
                  <a:schemeClr val="bg2"/>
                </a:solidFill>
                <a:latin typeface="微软雅黑" pitchFamily="34" charset="-122"/>
                <a:ea typeface="微软雅黑" pitchFamily="34" charset="-122"/>
                <a:sym typeface="Wingdings" pitchFamily="2" charset="2"/>
              </a:rPr>
              <a:t>天</a:t>
            </a:r>
            <a:r>
              <a:rPr lang="en-US" altLang="zh-CN" sz="1800" dirty="0">
                <a:solidFill>
                  <a:schemeClr val="bg2"/>
                </a:solidFill>
                <a:latin typeface="微软雅黑" pitchFamily="34" charset="-122"/>
                <a:ea typeface="微软雅黑" pitchFamily="34" charset="-122"/>
                <a:sym typeface="Wingdings" pitchFamily="2" charset="2"/>
              </a:rPr>
              <a:t>');</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legend('</a:t>
            </a:r>
            <a:r>
              <a:rPr lang="zh-CN" altLang="en-US" sz="1800" dirty="0">
                <a:solidFill>
                  <a:schemeClr val="bg2"/>
                </a:solidFill>
                <a:latin typeface="微软雅黑" pitchFamily="34" charset="-122"/>
                <a:ea typeface="微软雅黑" pitchFamily="34" charset="-122"/>
                <a:sym typeface="Wingdings" pitchFamily="2" charset="2"/>
              </a:rPr>
              <a:t>易感者 </a:t>
            </a:r>
            <a:r>
              <a:rPr lang="nn-NO" altLang="zh-CN" sz="1800" dirty="0">
                <a:solidFill>
                  <a:schemeClr val="bg2"/>
                </a:solidFill>
                <a:latin typeface="微软雅黑" pitchFamily="34" charset="-122"/>
                <a:ea typeface="微软雅黑" pitchFamily="34" charset="-122"/>
                <a:sym typeface="Wingdings" pitchFamily="2" charset="2"/>
              </a:rPr>
              <a:t>S(t)', '</a:t>
            </a:r>
            <a:r>
              <a:rPr lang="zh-CN" altLang="en-US" sz="1800" dirty="0">
                <a:solidFill>
                  <a:schemeClr val="bg2"/>
                </a:solidFill>
                <a:latin typeface="微软雅黑" pitchFamily="34" charset="-122"/>
                <a:ea typeface="微软雅黑" pitchFamily="34" charset="-122"/>
                <a:sym typeface="Wingdings" pitchFamily="2" charset="2"/>
              </a:rPr>
              <a:t>患病者 </a:t>
            </a:r>
            <a:r>
              <a:rPr lang="nn-NO" altLang="zh-CN" sz="1800" dirty="0">
                <a:solidFill>
                  <a:schemeClr val="bg2"/>
                </a:solidFill>
                <a:latin typeface="微软雅黑" pitchFamily="34" charset="-122"/>
                <a:ea typeface="微软雅黑" pitchFamily="34" charset="-122"/>
                <a:sym typeface="Wingdings" pitchFamily="2" charset="2"/>
              </a:rPr>
              <a:t>I(t)','Location','best')</a:t>
            </a:r>
            <a:endParaRPr lang="zh-CN" altLang="en-US" sz="1800" dirty="0">
              <a:solidFill>
                <a:schemeClr val="bg2"/>
              </a:solidFill>
              <a:latin typeface="微软雅黑" pitchFamily="34" charset="-122"/>
              <a:ea typeface="微软雅黑" pitchFamily="34" charset="-122"/>
              <a:sym typeface="Wingdings" pitchFamily="2" charset="2"/>
            </a:endParaRP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971600" y="1473891"/>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令 </a:t>
            </a:r>
            <a:r>
              <a:rPr lang="el-GR" altLang="zh-CN" sz="2200" dirty="0">
                <a:solidFill>
                  <a:schemeClr val="bg2"/>
                </a:solidFill>
                <a:latin typeface="微软雅黑" pitchFamily="34" charset="-122"/>
                <a:ea typeface="微软雅黑" pitchFamily="34" charset="-122"/>
                <a:sym typeface="Wingdings" pitchFamily="2" charset="2"/>
              </a:rPr>
              <a:t>λ</a:t>
            </a:r>
            <a:r>
              <a:rPr lang="en-US" altLang="zh-CN" sz="2200" dirty="0">
                <a:solidFill>
                  <a:schemeClr val="bg2"/>
                </a:solidFill>
                <a:latin typeface="微软雅黑" pitchFamily="34" charset="-122"/>
                <a:ea typeface="微软雅黑" pitchFamily="34" charset="-122"/>
                <a:sym typeface="Wingdings" pitchFamily="2" charset="2"/>
              </a:rPr>
              <a:t> = 1</a:t>
            </a:r>
            <a:r>
              <a:rPr lang="zh-CN" altLang="en-US" sz="2200" dirty="0">
                <a:solidFill>
                  <a:schemeClr val="bg2"/>
                </a:solidFill>
                <a:latin typeface="微软雅黑" pitchFamily="34" charset="-122"/>
                <a:ea typeface="微软雅黑" pitchFamily="34" charset="-122"/>
                <a:sym typeface="Wingdings" pitchFamily="2" charset="2"/>
              </a:rPr>
              <a:t>，</a:t>
            </a:r>
            <a:r>
              <a:rPr lang="el-GR" altLang="zh-CN" sz="2200" dirty="0">
                <a:solidFill>
                  <a:schemeClr val="bg2"/>
                </a:solidFill>
                <a:latin typeface="微软雅黑" pitchFamily="34" charset="-122"/>
                <a:ea typeface="微软雅黑" pitchFamily="34" charset="-122"/>
                <a:sym typeface="Wingdings" pitchFamily="2" charset="2"/>
              </a:rPr>
              <a:t>μ</a:t>
            </a:r>
            <a:r>
              <a:rPr lang="en-US" altLang="zh-CN" sz="2200" dirty="0">
                <a:solidFill>
                  <a:schemeClr val="bg2"/>
                </a:solidFill>
                <a:latin typeface="微软雅黑" pitchFamily="34" charset="-122"/>
                <a:ea typeface="微软雅黑" pitchFamily="34" charset="-122"/>
                <a:sym typeface="Wingdings" pitchFamily="2" charset="2"/>
              </a:rPr>
              <a:t> = 0.3</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I</a:t>
            </a:r>
            <a:r>
              <a:rPr lang="en-US" altLang="zh-CN" sz="2200" baseline="-25000" dirty="0">
                <a:solidFill>
                  <a:schemeClr val="bg2"/>
                </a:solidFill>
                <a:latin typeface="微软雅黑" pitchFamily="34" charset="-122"/>
                <a:ea typeface="微软雅黑" pitchFamily="34" charset="-122"/>
                <a:sym typeface="Wingdings" pitchFamily="2" charset="2"/>
              </a:rPr>
              <a:t>0 </a:t>
            </a:r>
            <a:r>
              <a:rPr lang="en-US" altLang="zh-CN" sz="2200" dirty="0">
                <a:solidFill>
                  <a:schemeClr val="bg2"/>
                </a:solidFill>
                <a:latin typeface="微软雅黑" pitchFamily="34" charset="-122"/>
                <a:ea typeface="微软雅黑" pitchFamily="34" charset="-122"/>
                <a:sym typeface="Wingdings" pitchFamily="2" charset="2"/>
              </a:rPr>
              <a:t>= 0.02</a:t>
            </a:r>
            <a:r>
              <a:rPr lang="zh-CN" altLang="en-US" sz="2200" dirty="0">
                <a:solidFill>
                  <a:schemeClr val="bg2"/>
                </a:solidFill>
                <a:latin typeface="微软雅黑" pitchFamily="34" charset="-122"/>
                <a:ea typeface="微软雅黑" pitchFamily="34" charset="-122"/>
                <a:sym typeface="Wingdings" pitchFamily="2" charset="2"/>
              </a:rPr>
              <a:t>，调用</a:t>
            </a:r>
            <a:r>
              <a:rPr lang="en-US" altLang="zh-CN" sz="2200" dirty="0">
                <a:solidFill>
                  <a:schemeClr val="bg2"/>
                </a:solidFill>
                <a:latin typeface="微软雅黑" pitchFamily="34" charset="-122"/>
                <a:ea typeface="微软雅黑" pitchFamily="34" charset="-122"/>
                <a:sym typeface="Wingdings" pitchFamily="2" charset="2"/>
              </a:rPr>
              <a:t>ode45</a:t>
            </a:r>
            <a:r>
              <a:rPr lang="zh-CN" altLang="en-US" sz="2200" dirty="0">
                <a:solidFill>
                  <a:schemeClr val="bg2"/>
                </a:solidFill>
                <a:latin typeface="微软雅黑" pitchFamily="34" charset="-122"/>
                <a:ea typeface="微软雅黑" pitchFamily="34" charset="-122"/>
                <a:sym typeface="Wingdings" pitchFamily="2" charset="2"/>
              </a:rPr>
              <a:t>函数求数值解</a:t>
            </a:r>
          </a:p>
        </p:txBody>
      </p:sp>
      <p:pic>
        <p:nvPicPr>
          <p:cNvPr id="123906" name="Picture 2">
            <a:extLst>
              <a:ext uri="{FF2B5EF4-FFF2-40B4-BE49-F238E27FC236}">
                <a16:creationId xmlns:a16="http://schemas.microsoft.com/office/drawing/2014/main" id="{CAE557A3-B617-4EA8-B38D-212152469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427469"/>
            <a:ext cx="3656039" cy="274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763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410743" y="1619714"/>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多项式方程一般形式</a:t>
            </a:r>
          </a:p>
        </p:txBody>
      </p:sp>
      <p:sp>
        <p:nvSpPr>
          <p:cNvPr id="5123" name="Rectangle 5"/>
          <p:cNvSpPr>
            <a:spLocks noChangeArrowheads="1"/>
          </p:cNvSpPr>
          <p:nvPr/>
        </p:nvSpPr>
        <p:spPr bwMode="auto">
          <a:xfrm>
            <a:off x="337719" y="908720"/>
            <a:ext cx="660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800" dirty="0">
                <a:solidFill>
                  <a:srgbClr val="000000"/>
                </a:solidFill>
                <a:latin typeface="微软雅黑" pitchFamily="34" charset="-122"/>
                <a:ea typeface="微软雅黑" pitchFamily="34" charset="-122"/>
              </a:rPr>
              <a:t>二、多项式方程求根</a:t>
            </a:r>
          </a:p>
        </p:txBody>
      </p:sp>
      <p:sp>
        <p:nvSpPr>
          <p:cNvPr id="5" name="Rectangle 56"/>
          <p:cNvSpPr>
            <a:spLocks noChangeArrowheads="1"/>
          </p:cNvSpPr>
          <p:nvPr/>
        </p:nvSpPr>
        <p:spPr bwMode="auto">
          <a:xfrm>
            <a:off x="800496" y="3951609"/>
            <a:ext cx="7767711"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400" dirty="0">
                <a:solidFill>
                  <a:srgbClr val="000000"/>
                </a:solidFill>
                <a:latin typeface="微软雅黑" pitchFamily="34" charset="-122"/>
                <a:ea typeface="微软雅黑" pitchFamily="34" charset="-122"/>
                <a:sym typeface="Wingdings" pitchFamily="2" charset="2"/>
              </a:rPr>
              <a:t>&gt;&gt; r = roots(c)   % </a:t>
            </a:r>
            <a:r>
              <a:rPr lang="zh-CN" altLang="en-US" sz="2400" dirty="0">
                <a:solidFill>
                  <a:srgbClr val="000000"/>
                </a:solidFill>
                <a:latin typeface="微软雅黑" pitchFamily="34" charset="-122"/>
                <a:ea typeface="微软雅黑" pitchFamily="34" charset="-122"/>
                <a:sym typeface="Wingdings" pitchFamily="2" charset="2"/>
              </a:rPr>
              <a:t>其中</a:t>
            </a:r>
            <a:endParaRPr lang="en-US" altLang="zh-CN" sz="2400" dirty="0">
              <a:solidFill>
                <a:srgbClr val="000000"/>
              </a:solidFill>
              <a:latin typeface="微软雅黑" pitchFamily="34" charset="-122"/>
              <a:ea typeface="微软雅黑" pitchFamily="34" charset="-122"/>
              <a:sym typeface="Wingdings" pitchFamily="2" charset="2"/>
            </a:endParaRPr>
          </a:p>
        </p:txBody>
      </p:sp>
      <p:sp>
        <p:nvSpPr>
          <p:cNvPr id="6" name="Rectangle 56"/>
          <p:cNvSpPr>
            <a:spLocks noChangeArrowheads="1"/>
          </p:cNvSpPr>
          <p:nvPr/>
        </p:nvSpPr>
        <p:spPr bwMode="auto">
          <a:xfrm>
            <a:off x="800493" y="3411550"/>
            <a:ext cx="8106424"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400" dirty="0">
                <a:solidFill>
                  <a:srgbClr val="000000"/>
                </a:solidFill>
                <a:latin typeface="微软雅黑" pitchFamily="34" charset="-122"/>
                <a:ea typeface="微软雅黑" pitchFamily="34" charset="-122"/>
                <a:sym typeface="Wingdings" pitchFamily="2" charset="2"/>
              </a:rPr>
              <a:t> 调用</a:t>
            </a:r>
            <a:r>
              <a:rPr lang="en-US" altLang="zh-CN" sz="2400" dirty="0">
                <a:solidFill>
                  <a:srgbClr val="000000"/>
                </a:solidFill>
                <a:latin typeface="微软雅黑" pitchFamily="34" charset="-122"/>
                <a:ea typeface="微软雅黑" pitchFamily="34" charset="-122"/>
                <a:sym typeface="Wingdings" pitchFamily="2" charset="2"/>
              </a:rPr>
              <a:t>roots </a:t>
            </a:r>
            <a:r>
              <a:rPr lang="zh-CN" altLang="en-US" sz="2400" dirty="0">
                <a:solidFill>
                  <a:srgbClr val="000000"/>
                </a:solidFill>
                <a:latin typeface="微软雅黑" pitchFamily="34" charset="-122"/>
                <a:ea typeface="微软雅黑" pitchFamily="34" charset="-122"/>
                <a:sym typeface="Wingdings" pitchFamily="2" charset="2"/>
              </a:rPr>
              <a:t>函数</a:t>
            </a:r>
            <a:endParaRPr lang="en-US" altLang="zh-CN" sz="2400" dirty="0">
              <a:solidFill>
                <a:srgbClr val="000000"/>
              </a:solidFill>
              <a:latin typeface="微软雅黑" pitchFamily="34" charset="-122"/>
              <a:ea typeface="微软雅黑" pitchFamily="34" charset="-122"/>
              <a:sym typeface="Wingdings" pitchFamily="2" charset="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330926419"/>
              </p:ext>
            </p:extLst>
          </p:nvPr>
        </p:nvGraphicFramePr>
        <p:xfrm>
          <a:off x="1634109" y="2166769"/>
          <a:ext cx="4700588" cy="425053"/>
        </p:xfrm>
        <a:graphic>
          <a:graphicData uri="http://schemas.openxmlformats.org/presentationml/2006/ole">
            <mc:AlternateContent xmlns:mc="http://schemas.openxmlformats.org/markup-compatibility/2006">
              <mc:Choice xmlns:v="urn:schemas-microsoft-com:vml" Requires="v">
                <p:oleObj name="Equation" r:id="rId2" imgW="1993680" imgH="241200" progId="Equation.DSMT4">
                  <p:embed/>
                </p:oleObj>
              </mc:Choice>
              <mc:Fallback>
                <p:oleObj name="Equation" r:id="rId2" imgW="1993680" imgH="241200" progId="Equation.DSMT4">
                  <p:embed/>
                  <p:pic>
                    <p:nvPicPr>
                      <p:cNvPr id="7" name="对象 6"/>
                      <p:cNvPicPr>
                        <a:picLocks noChangeAspect="1" noChangeArrowheads="1"/>
                      </p:cNvPicPr>
                      <p:nvPr/>
                    </p:nvPicPr>
                    <p:blipFill>
                      <a:blip r:embed="rId3"/>
                      <a:srcRect/>
                      <a:stretch>
                        <a:fillRect/>
                      </a:stretch>
                    </p:blipFill>
                    <p:spPr bwMode="auto">
                      <a:xfrm>
                        <a:off x="1634109" y="2166769"/>
                        <a:ext cx="4700588" cy="42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466415092"/>
              </p:ext>
            </p:extLst>
          </p:nvPr>
        </p:nvGraphicFramePr>
        <p:xfrm>
          <a:off x="4422924" y="4067986"/>
          <a:ext cx="3173413" cy="402431"/>
        </p:xfrm>
        <a:graphic>
          <a:graphicData uri="http://schemas.openxmlformats.org/presentationml/2006/ole">
            <mc:AlternateContent xmlns:mc="http://schemas.openxmlformats.org/markup-compatibility/2006">
              <mc:Choice xmlns:v="urn:schemas-microsoft-com:vml" Requires="v">
                <p:oleObj name="Equation" r:id="rId4" imgW="1346040" imgH="228600" progId="Equation.DSMT4">
                  <p:embed/>
                </p:oleObj>
              </mc:Choice>
              <mc:Fallback>
                <p:oleObj name="Equation" r:id="rId4" imgW="1346040" imgH="228600" progId="Equation.DSMT4">
                  <p:embed/>
                  <p:pic>
                    <p:nvPicPr>
                      <p:cNvPr id="2" name="对象 1"/>
                      <p:cNvPicPr>
                        <a:picLocks noChangeAspect="1" noChangeArrowheads="1"/>
                      </p:cNvPicPr>
                      <p:nvPr/>
                    </p:nvPicPr>
                    <p:blipFill>
                      <a:blip r:embed="rId5"/>
                      <a:srcRect/>
                      <a:stretch>
                        <a:fillRect/>
                      </a:stretch>
                    </p:blipFill>
                    <p:spPr bwMode="auto">
                      <a:xfrm>
                        <a:off x="4422924" y="4067986"/>
                        <a:ext cx="3173413" cy="40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2"/>
          <p:cNvSpPr>
            <a:spLocks noChangeArrowheads="1"/>
          </p:cNvSpPr>
          <p:nvPr/>
        </p:nvSpPr>
        <p:spPr bwMode="auto">
          <a:xfrm>
            <a:off x="770335" y="5224149"/>
            <a:ext cx="7920558"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pt-BR" altLang="zh-CN" sz="2400" dirty="0">
                <a:solidFill>
                  <a:srgbClr val="000000"/>
                </a:solidFill>
                <a:latin typeface="微软雅黑" pitchFamily="34" charset="-122"/>
                <a:ea typeface="微软雅黑" pitchFamily="34" charset="-122"/>
              </a:rPr>
              <a:t>&gt;&gt; p </a:t>
            </a:r>
            <a:r>
              <a:rPr lang="en-US" altLang="zh-CN" sz="2400" dirty="0">
                <a:solidFill>
                  <a:srgbClr val="000000"/>
                </a:solidFill>
                <a:latin typeface="微软雅黑" pitchFamily="34" charset="-122"/>
                <a:ea typeface="微软雅黑" pitchFamily="34" charset="-122"/>
              </a:rPr>
              <a:t>= [2, -3, 5, -10];</a:t>
            </a:r>
            <a:endParaRPr lang="pt-BR" altLang="zh-CN" sz="2400" dirty="0">
              <a:solidFill>
                <a:srgbClr val="000000"/>
              </a:solidFill>
              <a:latin typeface="微软雅黑" pitchFamily="34" charset="-122"/>
              <a:ea typeface="微软雅黑" pitchFamily="34" charset="-122"/>
            </a:endParaRPr>
          </a:p>
          <a:p>
            <a:pPr>
              <a:lnSpc>
                <a:spcPct val="120000"/>
              </a:lnSpc>
            </a:pPr>
            <a:r>
              <a:rPr lang="pt-BR" altLang="zh-CN" sz="2400" dirty="0">
                <a:solidFill>
                  <a:srgbClr val="000000"/>
                </a:solidFill>
                <a:latin typeface="微软雅黑" pitchFamily="34" charset="-122"/>
                <a:ea typeface="微软雅黑" pitchFamily="34" charset="-122"/>
              </a:rPr>
              <a:t>&gt;&gt; x </a:t>
            </a:r>
            <a:r>
              <a:rPr lang="en-US" altLang="zh-CN" sz="2400" dirty="0">
                <a:solidFill>
                  <a:srgbClr val="000000"/>
                </a:solidFill>
                <a:latin typeface="微软雅黑" pitchFamily="34" charset="-122"/>
                <a:ea typeface="微软雅黑" pitchFamily="34" charset="-122"/>
              </a:rPr>
              <a:t>= roots(p)</a:t>
            </a:r>
          </a:p>
        </p:txBody>
      </p:sp>
      <p:grpSp>
        <p:nvGrpSpPr>
          <p:cNvPr id="9" name="组合 8"/>
          <p:cNvGrpSpPr/>
          <p:nvPr/>
        </p:nvGrpSpPr>
        <p:grpSpPr>
          <a:xfrm>
            <a:off x="323528" y="4738104"/>
            <a:ext cx="8244676" cy="497957"/>
            <a:chOff x="381099" y="3501008"/>
            <a:chExt cx="8244676" cy="663940"/>
          </a:xfrm>
        </p:grpSpPr>
        <p:sp>
          <p:nvSpPr>
            <p:cNvPr id="10" name="Rectangle 3"/>
            <p:cNvSpPr>
              <a:spLocks noChangeArrowheads="1"/>
            </p:cNvSpPr>
            <p:nvPr/>
          </p:nvSpPr>
          <p:spPr bwMode="auto">
            <a:xfrm>
              <a:off x="381099" y="3501008"/>
              <a:ext cx="8244676" cy="66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2-2</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解方程</a:t>
              </a:r>
            </a:p>
          </p:txBody>
        </p:sp>
        <p:graphicFrame>
          <p:nvGraphicFramePr>
            <p:cNvPr id="11" name="对象 10"/>
            <p:cNvGraphicFramePr>
              <a:graphicFrameLocks noChangeAspect="1"/>
            </p:cNvGraphicFramePr>
            <p:nvPr/>
          </p:nvGraphicFramePr>
          <p:xfrm>
            <a:off x="2973387" y="3569840"/>
            <a:ext cx="3265488" cy="477837"/>
          </p:xfrm>
          <a:graphic>
            <a:graphicData uri="http://schemas.openxmlformats.org/presentationml/2006/ole">
              <mc:AlternateContent xmlns:mc="http://schemas.openxmlformats.org/markup-compatibility/2006">
                <mc:Choice xmlns:v="urn:schemas-microsoft-com:vml" Requires="v">
                  <p:oleObj name="Equation" r:id="rId6" imgW="1384200" imgH="203040" progId="Equation.DSMT4">
                    <p:embed/>
                  </p:oleObj>
                </mc:Choice>
                <mc:Fallback>
                  <p:oleObj name="Equation" r:id="rId6" imgW="1384200" imgH="203040" progId="Equation.DSMT4">
                    <p:embed/>
                    <p:pic>
                      <p:nvPicPr>
                        <p:cNvPr id="11" name="对象 10"/>
                        <p:cNvPicPr>
                          <a:picLocks noChangeAspect="1" noChangeArrowheads="1"/>
                        </p:cNvPicPr>
                        <p:nvPr/>
                      </p:nvPicPr>
                      <p:blipFill>
                        <a:blip r:embed="rId7"/>
                        <a:srcRect/>
                        <a:stretch>
                          <a:fillRect/>
                        </a:stretch>
                      </p:blipFill>
                      <p:spPr bwMode="auto">
                        <a:xfrm>
                          <a:off x="2973387" y="3569840"/>
                          <a:ext cx="326548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 name="Rectangle 3"/>
          <p:cNvSpPr>
            <a:spLocks noChangeArrowheads="1"/>
          </p:cNvSpPr>
          <p:nvPr/>
        </p:nvSpPr>
        <p:spPr bwMode="auto">
          <a:xfrm>
            <a:off x="409974" y="2843850"/>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2.  MATLAB</a:t>
            </a:r>
            <a:r>
              <a:rPr lang="zh-CN" altLang="en-US" sz="2400" dirty="0">
                <a:solidFill>
                  <a:srgbClr val="FF0000"/>
                </a:solidFill>
                <a:latin typeface="微软雅黑" pitchFamily="34" charset="-122"/>
                <a:ea typeface="微软雅黑" pitchFamily="34" charset="-122"/>
              </a:rPr>
              <a:t>实现</a:t>
            </a:r>
          </a:p>
        </p:txBody>
      </p:sp>
      <p:sp>
        <p:nvSpPr>
          <p:cNvPr id="3" name="日期占位符 2">
            <a:extLst>
              <a:ext uri="{FF2B5EF4-FFF2-40B4-BE49-F238E27FC236}">
                <a16:creationId xmlns:a16="http://schemas.microsoft.com/office/drawing/2014/main" id="{0CB65831-DFC3-4EFB-A416-3AB574C1EF31}"/>
              </a:ext>
            </a:extLst>
          </p:cNvPr>
          <p:cNvSpPr>
            <a:spLocks noGrp="1"/>
          </p:cNvSpPr>
          <p:nvPr>
            <p:ph type="dt" sz="half" idx="2"/>
          </p:nvPr>
        </p:nvSpPr>
        <p:spPr/>
        <p:txBody>
          <a:bodyPr/>
          <a:lstStyle/>
          <a:p>
            <a:pPr>
              <a:defRPr/>
            </a:pPr>
            <a:fld id="{1FFF6AFF-7C5F-42B5-917F-E82548388FB8}" type="datetime1">
              <a:rPr kumimoji="0" lang="zh-CN" altLang="en-US" smtClean="0">
                <a:latin typeface="Arial" charset="0"/>
              </a:rPr>
              <a:t>2022/11/23</a:t>
            </a:fld>
            <a:endParaRPr kumimoji="0" lang="en-US" altLang="zh-CN" dirty="0">
              <a:latin typeface="Arial" charset="0"/>
            </a:endParaRPr>
          </a:p>
        </p:txBody>
      </p:sp>
      <p:sp>
        <p:nvSpPr>
          <p:cNvPr id="13" name="页脚占位符 12">
            <a:extLst>
              <a:ext uri="{FF2B5EF4-FFF2-40B4-BE49-F238E27FC236}">
                <a16:creationId xmlns:a16="http://schemas.microsoft.com/office/drawing/2014/main" id="{227BC183-93DC-4A5D-BCEC-A3A1E0EB4425}"/>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92094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489BF69E-BC66-42BA-9FFA-0741F487E7FF}"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四、</a:t>
            </a:r>
            <a:r>
              <a:rPr lang="en-US" altLang="zh-CN" sz="2400" dirty="0">
                <a:solidFill>
                  <a:schemeClr val="bg2"/>
                </a:solidFill>
                <a:latin typeface="微软雅黑" pitchFamily="34" charset="-122"/>
                <a:ea typeface="微软雅黑" pitchFamily="34" charset="-122"/>
              </a:rPr>
              <a:t>SIR </a:t>
            </a:r>
            <a:r>
              <a:rPr lang="zh-CN" altLang="en-US" sz="2400" dirty="0">
                <a:solidFill>
                  <a:schemeClr val="bg2"/>
                </a:solidFill>
                <a:latin typeface="微软雅黑" pitchFamily="34" charset="-122"/>
                <a:ea typeface="微软雅黑" pitchFamily="34" charset="-122"/>
              </a:rPr>
              <a:t>模型</a:t>
            </a:r>
          </a:p>
        </p:txBody>
      </p:sp>
      <p:sp>
        <p:nvSpPr>
          <p:cNvPr id="7" name="Rectangle 56">
            <a:extLst>
              <a:ext uri="{FF2B5EF4-FFF2-40B4-BE49-F238E27FC236}">
                <a16:creationId xmlns:a16="http://schemas.microsoft.com/office/drawing/2014/main" id="{4AD521E2-8973-40F4-9B10-30B362F9D9E6}"/>
              </a:ext>
            </a:extLst>
          </p:cNvPr>
          <p:cNvSpPr>
            <a:spLocks noChangeArrowheads="1"/>
          </p:cNvSpPr>
          <p:nvPr/>
        </p:nvSpPr>
        <p:spPr bwMode="auto">
          <a:xfrm>
            <a:off x="539552" y="3238547"/>
            <a:ext cx="8280920" cy="193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假设总人数 </a:t>
            </a:r>
            <a:r>
              <a:rPr lang="en-US" altLang="zh-CN" sz="2200" dirty="0">
                <a:solidFill>
                  <a:schemeClr val="bg2"/>
                </a:solidFill>
                <a:latin typeface="微软雅黑" pitchFamily="34" charset="-122"/>
                <a:ea typeface="微软雅黑" pitchFamily="34" charset="-122"/>
                <a:sym typeface="Wingdings" pitchFamily="2" charset="2"/>
              </a:rPr>
              <a:t>N </a:t>
            </a:r>
            <a:r>
              <a:rPr lang="zh-CN" altLang="en-US" sz="2200" dirty="0">
                <a:solidFill>
                  <a:schemeClr val="bg2"/>
                </a:solidFill>
                <a:latin typeface="微软雅黑" pitchFamily="34" charset="-122"/>
                <a:ea typeface="微软雅黑" pitchFamily="34" charset="-122"/>
                <a:sym typeface="Wingdings" pitchFamily="2" charset="2"/>
              </a:rPr>
              <a:t>保持不变，人群分为易感者、患病者和病愈免疫的康复者。时刻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三类人在总人数中所占比例分别记为 </a:t>
            </a:r>
            <a:r>
              <a:rPr lang="en-US" altLang="zh-CN" sz="2200" dirty="0">
                <a:solidFill>
                  <a:schemeClr val="bg2"/>
                </a:solidFill>
                <a:latin typeface="微软雅黑" pitchFamily="34" charset="-122"/>
                <a:ea typeface="微软雅黑" pitchFamily="34" charset="-122"/>
                <a:sym typeface="Wingdings" pitchFamily="2" charset="2"/>
              </a:rPr>
              <a:t>S(t)</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I(t) </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R(t)</a:t>
            </a:r>
            <a:r>
              <a:rPr lang="zh-CN" altLang="en-US" sz="2200" dirty="0">
                <a:solidFill>
                  <a:schemeClr val="bg2"/>
                </a:solidFill>
                <a:latin typeface="微软雅黑" pitchFamily="34" charset="-122"/>
                <a:ea typeface="微软雅黑" pitchFamily="34" charset="-122"/>
                <a:sym typeface="Wingdings" pitchFamily="2" charset="2"/>
              </a:rPr>
              <a:t>，则 </a:t>
            </a:r>
            <a:r>
              <a:rPr lang="en-US" altLang="zh-CN" sz="2200" dirty="0">
                <a:solidFill>
                  <a:schemeClr val="bg2"/>
                </a:solidFill>
                <a:latin typeface="微软雅黑" pitchFamily="34" charset="-122"/>
                <a:ea typeface="微软雅黑" pitchFamily="34" charset="-122"/>
                <a:sym typeface="Wingdings" pitchFamily="2" charset="2"/>
              </a:rPr>
              <a:t>S(t)+I(t)+R(t) = 1 </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假设患病者的</a:t>
            </a:r>
            <a:r>
              <a:rPr lang="zh-CN" altLang="en-US" sz="2200" dirty="0">
                <a:solidFill>
                  <a:srgbClr val="FF0000"/>
                </a:solidFill>
                <a:latin typeface="微软雅黑" pitchFamily="34" charset="-122"/>
                <a:ea typeface="微软雅黑" pitchFamily="34" charset="-122"/>
                <a:sym typeface="Wingdings" pitchFamily="2" charset="2"/>
              </a:rPr>
              <a:t>日接触率</a:t>
            </a:r>
            <a:r>
              <a:rPr lang="zh-CN" altLang="en-US" sz="2200" dirty="0">
                <a:solidFill>
                  <a:schemeClr val="bg2"/>
                </a:solidFill>
                <a:latin typeface="微软雅黑" pitchFamily="34" charset="-122"/>
                <a:ea typeface="微软雅黑" pitchFamily="34" charset="-122"/>
                <a:sym typeface="Wingdings" pitchFamily="2" charset="2"/>
              </a:rPr>
              <a:t>为 </a:t>
            </a:r>
            <a:r>
              <a:rPr lang="el-GR" altLang="zh-CN" sz="2200" dirty="0">
                <a:solidFill>
                  <a:schemeClr val="bg2"/>
                </a:solidFill>
                <a:latin typeface="微软雅黑" pitchFamily="34" charset="-122"/>
                <a:ea typeface="微软雅黑" pitchFamily="34" charset="-122"/>
                <a:sym typeface="Wingdings" pitchFamily="2" charset="2"/>
              </a:rPr>
              <a:t>λ</a:t>
            </a:r>
            <a:r>
              <a:rPr lang="zh-CN" altLang="en-US" sz="2200" dirty="0">
                <a:solidFill>
                  <a:schemeClr val="bg2"/>
                </a:solidFill>
                <a:latin typeface="微软雅黑" pitchFamily="34" charset="-122"/>
                <a:ea typeface="微软雅黑" pitchFamily="34" charset="-122"/>
                <a:sym typeface="Wingdings" pitchFamily="2" charset="2"/>
              </a:rPr>
              <a:t>，</a:t>
            </a:r>
            <a:r>
              <a:rPr lang="zh-CN" altLang="en-US" sz="2200" dirty="0">
                <a:solidFill>
                  <a:srgbClr val="FF0000"/>
                </a:solidFill>
                <a:latin typeface="微软雅黑" pitchFamily="34" charset="-122"/>
                <a:ea typeface="微软雅黑" pitchFamily="34" charset="-122"/>
                <a:sym typeface="Wingdings" pitchFamily="2" charset="2"/>
              </a:rPr>
              <a:t>日治愈率</a:t>
            </a:r>
            <a:r>
              <a:rPr lang="zh-CN" altLang="en-US" sz="2200" dirty="0">
                <a:solidFill>
                  <a:schemeClr val="bg2"/>
                </a:solidFill>
                <a:latin typeface="微软雅黑" pitchFamily="34" charset="-122"/>
                <a:ea typeface="微软雅黑" pitchFamily="34" charset="-122"/>
                <a:sym typeface="Wingdings" pitchFamily="2" charset="2"/>
              </a:rPr>
              <a:t>为 </a:t>
            </a:r>
            <a:r>
              <a:rPr lang="el-GR" altLang="zh-CN" sz="2200" dirty="0">
                <a:solidFill>
                  <a:schemeClr val="bg2"/>
                </a:solidFill>
                <a:latin typeface="微软雅黑" pitchFamily="34" charset="-122"/>
                <a:ea typeface="微软雅黑" pitchFamily="34" charset="-122"/>
                <a:sym typeface="Wingdings" pitchFamily="2" charset="2"/>
              </a:rPr>
              <a:t>μ</a:t>
            </a:r>
            <a:r>
              <a:rPr lang="zh-CN" altLang="en-US" sz="2200" dirty="0">
                <a:solidFill>
                  <a:schemeClr val="bg2"/>
                </a:solidFill>
                <a:latin typeface="微软雅黑" pitchFamily="34" charset="-122"/>
                <a:ea typeface="微软雅黑" pitchFamily="34" charset="-122"/>
                <a:sym typeface="Wingdings" pitchFamily="2" charset="2"/>
              </a:rPr>
              <a:t> 。</a:t>
            </a:r>
          </a:p>
        </p:txBody>
      </p:sp>
      <p:sp>
        <p:nvSpPr>
          <p:cNvPr id="8" name="Rectangle 12">
            <a:extLst>
              <a:ext uri="{FF2B5EF4-FFF2-40B4-BE49-F238E27FC236}">
                <a16:creationId xmlns:a16="http://schemas.microsoft.com/office/drawing/2014/main" id="{E9FBDA41-0951-47B0-9F2E-17E669A96412}"/>
              </a:ext>
            </a:extLst>
          </p:cNvPr>
          <p:cNvSpPr>
            <a:spLocks noChangeArrowheads="1"/>
          </p:cNvSpPr>
          <p:nvPr/>
        </p:nvSpPr>
        <p:spPr bwMode="auto">
          <a:xfrm>
            <a:off x="549518" y="2662483"/>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模型假设</a:t>
            </a:r>
          </a:p>
        </p:txBody>
      </p:sp>
      <p:sp>
        <p:nvSpPr>
          <p:cNvPr id="9" name="Rectangle 56">
            <a:extLst>
              <a:ext uri="{FF2B5EF4-FFF2-40B4-BE49-F238E27FC236}">
                <a16:creationId xmlns:a16="http://schemas.microsoft.com/office/drawing/2014/main" id="{F2A00353-8A42-4E3F-B73F-3D982B61D989}"/>
              </a:ext>
            </a:extLst>
          </p:cNvPr>
          <p:cNvSpPr>
            <a:spLocks noChangeArrowheads="1"/>
          </p:cNvSpPr>
          <p:nvPr/>
        </p:nvSpPr>
        <p:spPr bwMode="auto">
          <a:xfrm>
            <a:off x="1043608" y="1052736"/>
            <a:ext cx="7560840" cy="146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latin typeface="微软雅黑" pitchFamily="34" charset="-122"/>
                <a:ea typeface="微软雅黑" pitchFamily="34" charset="-122"/>
                <a:sym typeface="Wingdings" pitchFamily="2" charset="2"/>
              </a:rPr>
              <a:t>有些传染病（如天花、肝炎等）愈后免疫力很强，可以假定被治愈的患病者获得了终身免疫力，他们既非易感者，也非患病者，称为康复者（</a:t>
            </a:r>
            <a:r>
              <a:rPr lang="en-US" altLang="zh-CN" sz="2200" dirty="0">
                <a:latin typeface="微软雅黑" pitchFamily="34" charset="-122"/>
                <a:ea typeface="微软雅黑" pitchFamily="34" charset="-122"/>
                <a:sym typeface="Wingdings" pitchFamily="2" charset="2"/>
              </a:rPr>
              <a:t>Recovered</a:t>
            </a:r>
            <a:r>
              <a:rPr lang="zh-CN" altLang="en-US" sz="2200" dirty="0">
                <a:latin typeface="微软雅黑" pitchFamily="34" charset="-122"/>
                <a:ea typeface="微软雅黑" pitchFamily="34" charset="-122"/>
                <a:sym typeface="Wingdings" pitchFamily="2" charset="2"/>
              </a:rPr>
              <a:t>），接下来建立</a:t>
            </a:r>
            <a:r>
              <a:rPr lang="en-US" altLang="zh-CN" sz="2200" dirty="0">
                <a:latin typeface="微软雅黑" pitchFamily="34" charset="-122"/>
                <a:ea typeface="微软雅黑" pitchFamily="34" charset="-122"/>
                <a:sym typeface="Wingdings" pitchFamily="2" charset="2"/>
              </a:rPr>
              <a:t>SIR</a:t>
            </a:r>
            <a:r>
              <a:rPr lang="zh-CN" altLang="en-US" sz="2200" dirty="0">
                <a:latin typeface="微软雅黑" pitchFamily="34" charset="-122"/>
                <a:ea typeface="微软雅黑" pitchFamily="34" charset="-122"/>
                <a:sym typeface="Wingdings" pitchFamily="2" charset="2"/>
              </a:rPr>
              <a:t>模型</a:t>
            </a:r>
          </a:p>
        </p:txBody>
      </p:sp>
    </p:spTree>
    <p:extLst>
      <p:ext uri="{BB962C8B-B14F-4D97-AF65-F5344CB8AC3E}">
        <p14:creationId xmlns:p14="http://schemas.microsoft.com/office/powerpoint/2010/main" val="35883258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1502C87D-F319-4B37-B097-E36FC63EA177}"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四、</a:t>
            </a:r>
            <a:r>
              <a:rPr lang="en-US" altLang="zh-CN" sz="2400" dirty="0">
                <a:solidFill>
                  <a:schemeClr val="bg2"/>
                </a:solidFill>
                <a:latin typeface="微软雅黑" pitchFamily="34" charset="-122"/>
                <a:ea typeface="微软雅黑" pitchFamily="34" charset="-122"/>
              </a:rPr>
              <a:t>SIR </a:t>
            </a:r>
            <a:r>
              <a:rPr lang="zh-CN" altLang="en-US" sz="2400" dirty="0">
                <a:solidFill>
                  <a:schemeClr val="bg2"/>
                </a:solidFill>
                <a:latin typeface="微软雅黑" pitchFamily="34" charset="-122"/>
                <a:ea typeface="微软雅黑" pitchFamily="34" charset="-122"/>
              </a:rPr>
              <a:t>模型</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模型建立</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1491660"/>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从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到 </a:t>
            </a:r>
            <a:r>
              <a:rPr lang="en-US" altLang="zh-CN" sz="2200" dirty="0">
                <a:solidFill>
                  <a:schemeClr val="bg2"/>
                </a:solidFill>
                <a:latin typeface="微软雅黑" pitchFamily="34" charset="-122"/>
                <a:ea typeface="微软雅黑" pitchFamily="34" charset="-122"/>
                <a:sym typeface="Wingdings" pitchFamily="2" charset="2"/>
              </a:rPr>
              <a:t>t+</a:t>
            </a:r>
            <a:r>
              <a:rPr lang="el-GR" altLang="zh-CN" sz="2200" dirty="0">
                <a:solidFill>
                  <a:schemeClr val="bg2"/>
                </a:solidFill>
                <a:latin typeface="微软雅黑" pitchFamily="34" charset="-122"/>
                <a:ea typeface="微软雅黑" pitchFamily="34" charset="-122"/>
                <a:sym typeface="Wingdings" pitchFamily="2" charset="2"/>
              </a:rPr>
              <a:t>Δ</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三类人人数的增量分别为</a:t>
            </a:r>
          </a:p>
        </p:txBody>
      </p:sp>
      <p:graphicFrame>
        <p:nvGraphicFramePr>
          <p:cNvPr id="12" name="对象 11">
            <a:extLst>
              <a:ext uri="{FF2B5EF4-FFF2-40B4-BE49-F238E27FC236}">
                <a16:creationId xmlns:a16="http://schemas.microsoft.com/office/drawing/2014/main" id="{29C92BE9-A5DA-457B-B2D6-09FA03D51111}"/>
              </a:ext>
            </a:extLst>
          </p:cNvPr>
          <p:cNvGraphicFramePr>
            <a:graphicFrameLocks noChangeAspect="1"/>
          </p:cNvGraphicFramePr>
          <p:nvPr>
            <p:extLst>
              <p:ext uri="{D42A27DB-BD31-4B8C-83A1-F6EECF244321}">
                <p14:modId xmlns:p14="http://schemas.microsoft.com/office/powerpoint/2010/main" val="4048665856"/>
              </p:ext>
            </p:extLst>
          </p:nvPr>
        </p:nvGraphicFramePr>
        <p:xfrm>
          <a:off x="1403648" y="2132013"/>
          <a:ext cx="3854450" cy="433387"/>
        </p:xfrm>
        <a:graphic>
          <a:graphicData uri="http://schemas.openxmlformats.org/presentationml/2006/ole">
            <mc:AlternateContent xmlns:mc="http://schemas.openxmlformats.org/markup-compatibility/2006">
              <mc:Choice xmlns:v="urn:schemas-microsoft-com:vml" Requires="v">
                <p:oleObj name="Equation" r:id="rId2" imgW="2260440" imgH="253800" progId="Equation.DSMT4">
                  <p:embed/>
                </p:oleObj>
              </mc:Choice>
              <mc:Fallback>
                <p:oleObj name="Equation" r:id="rId2" imgW="2260440" imgH="25380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3"/>
                      <a:stretch>
                        <a:fillRect/>
                      </a:stretch>
                    </p:blipFill>
                    <p:spPr>
                      <a:xfrm>
                        <a:off x="1403648" y="2132013"/>
                        <a:ext cx="3854450" cy="433387"/>
                      </a:xfrm>
                      <a:prstGeom prst="rect">
                        <a:avLst/>
                      </a:prstGeom>
                    </p:spPr>
                  </p:pic>
                </p:oleObj>
              </mc:Fallback>
            </mc:AlternateContent>
          </a:graphicData>
        </a:graphic>
      </p:graphicFrame>
      <p:sp>
        <p:nvSpPr>
          <p:cNvPr id="13" name="Rectangle 56">
            <a:extLst>
              <a:ext uri="{FF2B5EF4-FFF2-40B4-BE49-F238E27FC236}">
                <a16:creationId xmlns:a16="http://schemas.microsoft.com/office/drawing/2014/main" id="{27BA3441-BCCD-4400-890B-1DABE3EAA911}"/>
              </a:ext>
            </a:extLst>
          </p:cNvPr>
          <p:cNvSpPr>
            <a:spLocks noChangeArrowheads="1"/>
          </p:cNvSpPr>
          <p:nvPr/>
        </p:nvSpPr>
        <p:spPr bwMode="auto">
          <a:xfrm>
            <a:off x="971600" y="3685600"/>
            <a:ext cx="784887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记 </a:t>
            </a:r>
            <a:r>
              <a:rPr lang="en-US" altLang="zh-CN" sz="2200" dirty="0">
                <a:solidFill>
                  <a:schemeClr val="bg2"/>
                </a:solidFill>
                <a:latin typeface="微软雅黑" pitchFamily="34" charset="-122"/>
                <a:ea typeface="微软雅黑" pitchFamily="34" charset="-122"/>
                <a:sym typeface="Wingdings" pitchFamily="2" charset="2"/>
              </a:rPr>
              <a:t>t=0 </a:t>
            </a:r>
            <a:r>
              <a:rPr lang="zh-CN" altLang="en-US" sz="2200" dirty="0">
                <a:solidFill>
                  <a:schemeClr val="bg2"/>
                </a:solidFill>
                <a:latin typeface="微软雅黑" pitchFamily="34" charset="-122"/>
                <a:ea typeface="微软雅黑" pitchFamily="34" charset="-122"/>
                <a:sym typeface="Wingdings" pitchFamily="2" charset="2"/>
              </a:rPr>
              <a:t>时三类人的比例分别为 </a:t>
            </a:r>
            <a:r>
              <a:rPr lang="en-US" altLang="zh-CN" sz="2200" dirty="0">
                <a:solidFill>
                  <a:schemeClr val="bg2"/>
                </a:solidFill>
                <a:latin typeface="微软雅黑" pitchFamily="34" charset="-122"/>
                <a:ea typeface="微软雅黑" pitchFamily="34" charset="-122"/>
                <a:sym typeface="Wingdings" pitchFamily="2" charset="2"/>
              </a:rPr>
              <a:t>S</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I</a:t>
            </a:r>
            <a:r>
              <a:rPr lang="en-US" altLang="zh-CN" sz="2200" baseline="-25000" dirty="0">
                <a:solidFill>
                  <a:schemeClr val="bg2"/>
                </a:solidFill>
                <a:latin typeface="微软雅黑" pitchFamily="34" charset="-122"/>
                <a:ea typeface="微软雅黑" pitchFamily="34" charset="-122"/>
                <a:sym typeface="Wingdings" pitchFamily="2" charset="2"/>
              </a:rPr>
              <a:t>0 </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R</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，则建立如下模型</a:t>
            </a:r>
          </a:p>
        </p:txBody>
      </p:sp>
      <p:graphicFrame>
        <p:nvGraphicFramePr>
          <p:cNvPr id="14" name="对象 13">
            <a:extLst>
              <a:ext uri="{FF2B5EF4-FFF2-40B4-BE49-F238E27FC236}">
                <a16:creationId xmlns:a16="http://schemas.microsoft.com/office/drawing/2014/main" id="{17B5359C-A47C-4EC6-879C-B1B8E7847C0E}"/>
              </a:ext>
            </a:extLst>
          </p:cNvPr>
          <p:cNvGraphicFramePr>
            <a:graphicFrameLocks noChangeAspect="1"/>
          </p:cNvGraphicFramePr>
          <p:nvPr>
            <p:extLst>
              <p:ext uri="{D42A27DB-BD31-4B8C-83A1-F6EECF244321}">
                <p14:modId xmlns:p14="http://schemas.microsoft.com/office/powerpoint/2010/main" val="3190989165"/>
              </p:ext>
            </p:extLst>
          </p:nvPr>
        </p:nvGraphicFramePr>
        <p:xfrm>
          <a:off x="1403648" y="4331770"/>
          <a:ext cx="5087938" cy="1120775"/>
        </p:xfrm>
        <a:graphic>
          <a:graphicData uri="http://schemas.openxmlformats.org/presentationml/2006/ole">
            <mc:AlternateContent xmlns:mc="http://schemas.openxmlformats.org/markup-compatibility/2006">
              <mc:Choice xmlns:v="urn:schemas-microsoft-com:vml" Requires="v">
                <p:oleObj name="Equation" r:id="rId4" imgW="2984400" imgH="660240" progId="Equation.DSMT4">
                  <p:embed/>
                </p:oleObj>
              </mc:Choice>
              <mc:Fallback>
                <p:oleObj name="Equation" r:id="rId4" imgW="2984400" imgH="660240" progId="Equation.DSMT4">
                  <p:embed/>
                  <p:pic>
                    <p:nvPicPr>
                      <p:cNvPr id="14" name="对象 13">
                        <a:extLst>
                          <a:ext uri="{FF2B5EF4-FFF2-40B4-BE49-F238E27FC236}">
                            <a16:creationId xmlns:a16="http://schemas.microsoft.com/office/drawing/2014/main" id="{17B5359C-A47C-4EC6-879C-B1B8E7847C0E}"/>
                          </a:ext>
                        </a:extLst>
                      </p:cNvPr>
                      <p:cNvPicPr/>
                      <p:nvPr/>
                    </p:nvPicPr>
                    <p:blipFill>
                      <a:blip r:embed="rId5"/>
                      <a:stretch>
                        <a:fillRect/>
                      </a:stretch>
                    </p:blipFill>
                    <p:spPr>
                      <a:xfrm>
                        <a:off x="1403648" y="4331770"/>
                        <a:ext cx="5087938" cy="1120775"/>
                      </a:xfrm>
                      <a:prstGeom prst="rect">
                        <a:avLst/>
                      </a:prstGeom>
                    </p:spPr>
                  </p:pic>
                </p:oleObj>
              </mc:Fallback>
            </mc:AlternateContent>
          </a:graphicData>
        </a:graphic>
      </p:graphicFrame>
      <p:sp>
        <p:nvSpPr>
          <p:cNvPr id="17" name="Rectangle 56">
            <a:extLst>
              <a:ext uri="{FF2B5EF4-FFF2-40B4-BE49-F238E27FC236}">
                <a16:creationId xmlns:a16="http://schemas.microsoft.com/office/drawing/2014/main" id="{7315F639-81BC-4066-9932-4786CE7ED24A}"/>
              </a:ext>
            </a:extLst>
          </p:cNvPr>
          <p:cNvSpPr>
            <a:spLocks noChangeArrowheads="1"/>
          </p:cNvSpPr>
          <p:nvPr/>
        </p:nvSpPr>
        <p:spPr bwMode="auto">
          <a:xfrm>
            <a:off x="971600" y="5650355"/>
            <a:ext cx="2307109" cy="514949"/>
          </a:xfrm>
          <a:prstGeom prst="rect">
            <a:avLst/>
          </a:prstGeom>
          <a:solidFill>
            <a:srgbClr val="FFFF00"/>
          </a:solidFill>
          <a:ln>
            <a:noFill/>
          </a:ln>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此模型无解析解</a:t>
            </a:r>
          </a:p>
        </p:txBody>
      </p:sp>
      <p:graphicFrame>
        <p:nvGraphicFramePr>
          <p:cNvPr id="16" name="对象 15">
            <a:extLst>
              <a:ext uri="{FF2B5EF4-FFF2-40B4-BE49-F238E27FC236}">
                <a16:creationId xmlns:a16="http://schemas.microsoft.com/office/drawing/2014/main" id="{2D4B6907-8DF8-475F-AA3C-DB2FF147FC0C}"/>
              </a:ext>
            </a:extLst>
          </p:cNvPr>
          <p:cNvGraphicFramePr>
            <a:graphicFrameLocks noChangeAspect="1"/>
          </p:cNvGraphicFramePr>
          <p:nvPr>
            <p:extLst>
              <p:ext uri="{D42A27DB-BD31-4B8C-83A1-F6EECF244321}">
                <p14:modId xmlns:p14="http://schemas.microsoft.com/office/powerpoint/2010/main" val="3170222233"/>
              </p:ext>
            </p:extLst>
          </p:nvPr>
        </p:nvGraphicFramePr>
        <p:xfrm>
          <a:off x="1403648" y="2635250"/>
          <a:ext cx="4851400" cy="433388"/>
        </p:xfrm>
        <a:graphic>
          <a:graphicData uri="http://schemas.openxmlformats.org/presentationml/2006/ole">
            <mc:AlternateContent xmlns:mc="http://schemas.openxmlformats.org/markup-compatibility/2006">
              <mc:Choice xmlns:v="urn:schemas-microsoft-com:vml" Requires="v">
                <p:oleObj name="Equation" r:id="rId6" imgW="2844720" imgH="253800" progId="Equation.DSMT4">
                  <p:embed/>
                </p:oleObj>
              </mc:Choice>
              <mc:Fallback>
                <p:oleObj name="Equation" r:id="rId6" imgW="2844720" imgH="25380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7"/>
                      <a:stretch>
                        <a:fillRect/>
                      </a:stretch>
                    </p:blipFill>
                    <p:spPr>
                      <a:xfrm>
                        <a:off x="1403648" y="2635250"/>
                        <a:ext cx="4851400" cy="4333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0C44B137-9B61-45B6-A46B-82757769AB63}"/>
              </a:ext>
            </a:extLst>
          </p:cNvPr>
          <p:cNvGraphicFramePr>
            <a:graphicFrameLocks noChangeAspect="1"/>
          </p:cNvGraphicFramePr>
          <p:nvPr>
            <p:extLst>
              <p:ext uri="{D42A27DB-BD31-4B8C-83A1-F6EECF244321}">
                <p14:modId xmlns:p14="http://schemas.microsoft.com/office/powerpoint/2010/main" val="1384402757"/>
              </p:ext>
            </p:extLst>
          </p:nvPr>
        </p:nvGraphicFramePr>
        <p:xfrm>
          <a:off x="1403648" y="3140075"/>
          <a:ext cx="3333750" cy="433388"/>
        </p:xfrm>
        <a:graphic>
          <a:graphicData uri="http://schemas.openxmlformats.org/presentationml/2006/ole">
            <mc:AlternateContent xmlns:mc="http://schemas.openxmlformats.org/markup-compatibility/2006">
              <mc:Choice xmlns:v="urn:schemas-microsoft-com:vml" Requires="v">
                <p:oleObj name="Equation" r:id="rId8" imgW="1955520" imgH="253800" progId="Equation.DSMT4">
                  <p:embed/>
                </p:oleObj>
              </mc:Choice>
              <mc:Fallback>
                <p:oleObj name="Equation" r:id="rId8" imgW="1955520" imgH="25380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9"/>
                      <a:stretch>
                        <a:fillRect/>
                      </a:stretch>
                    </p:blipFill>
                    <p:spPr>
                      <a:xfrm>
                        <a:off x="1403648" y="3140075"/>
                        <a:ext cx="3333750" cy="433388"/>
                      </a:xfrm>
                      <a:prstGeom prst="rect">
                        <a:avLst/>
                      </a:prstGeom>
                    </p:spPr>
                  </p:pic>
                </p:oleObj>
              </mc:Fallback>
            </mc:AlternateContent>
          </a:graphicData>
        </a:graphic>
      </p:graphicFrame>
    </p:spTree>
    <p:extLst>
      <p:ext uri="{BB962C8B-B14F-4D97-AF65-F5344CB8AC3E}">
        <p14:creationId xmlns:p14="http://schemas.microsoft.com/office/powerpoint/2010/main" val="23468838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49245DF7-FFA8-44F9-8080-F9A68602B3B7}"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四、</a:t>
            </a:r>
            <a:r>
              <a:rPr lang="en-US" altLang="zh-CN" sz="2400" dirty="0">
                <a:solidFill>
                  <a:schemeClr val="bg2"/>
                </a:solidFill>
                <a:latin typeface="微软雅黑" pitchFamily="34" charset="-122"/>
                <a:ea typeface="微软雅黑" pitchFamily="34" charset="-122"/>
              </a:rPr>
              <a:t>SIR </a:t>
            </a:r>
            <a:r>
              <a:rPr lang="zh-CN" altLang="en-US" sz="2400" dirty="0">
                <a:solidFill>
                  <a:schemeClr val="bg2"/>
                </a:solidFill>
                <a:latin typeface="微软雅黑" pitchFamily="34" charset="-122"/>
                <a:ea typeface="微软雅黑" pitchFamily="34" charset="-122"/>
              </a:rPr>
              <a:t>模型</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模型求解（数值解）</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1993202"/>
            <a:ext cx="7488832" cy="431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ts = 0:0.5:25; S0 = 0.98; I0 = 0.02; R0 = 0;                                              </a:t>
            </a:r>
            <a:r>
              <a:rPr lang="en-US" altLang="zh-CN" sz="1800" dirty="0">
                <a:solidFill>
                  <a:schemeClr val="bg2"/>
                </a:solidFill>
                <a:latin typeface="微软雅黑" pitchFamily="34" charset="-122"/>
                <a:ea typeface="微软雅黑" pitchFamily="34" charset="-122"/>
                <a:sym typeface="Wingdings" pitchFamily="2" charset="2"/>
              </a:rPr>
              <a:t>&gt;&gt; </a:t>
            </a:r>
            <a:r>
              <a:rPr lang="nn-NO" altLang="zh-CN" sz="1800" dirty="0">
                <a:solidFill>
                  <a:schemeClr val="bg2"/>
                </a:solidFill>
                <a:latin typeface="微软雅黑" pitchFamily="34" charset="-122"/>
                <a:ea typeface="微软雅黑" pitchFamily="34" charset="-122"/>
                <a:sym typeface="Wingdings" pitchFamily="2" charset="2"/>
              </a:rPr>
              <a:t>lambda = 1; mu = 0.3; </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&gt;&gt; SIRFun = @(t,SIR)[-lambda*SIR(1).*SIR(2);...</a:t>
            </a:r>
          </a:p>
          <a:p>
            <a:pPr>
              <a:lnSpc>
                <a:spcPct val="140000"/>
              </a:lnSpc>
              <a:buClr>
                <a:srgbClr val="0000FF"/>
              </a:buClr>
            </a:pPr>
            <a:r>
              <a:rPr lang="nn-NO" altLang="zh-CN" sz="1800" dirty="0">
                <a:solidFill>
                  <a:schemeClr val="bg2"/>
                </a:solidFill>
                <a:latin typeface="微软雅黑" pitchFamily="34" charset="-122"/>
                <a:ea typeface="微软雅黑" pitchFamily="34" charset="-122"/>
                <a:sym typeface="Wingdings" pitchFamily="2" charset="2"/>
              </a:rPr>
              <a:t>    lambda*SIR(1).*SIR(2)-mu*SIR(2);mu*SIR(2)];</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a:t>
            </a:r>
            <a:r>
              <a:rPr lang="nn-NO" altLang="zh-CN" sz="1800" dirty="0">
                <a:solidFill>
                  <a:schemeClr val="bg2"/>
                </a:solidFill>
                <a:latin typeface="微软雅黑" pitchFamily="34" charset="-122"/>
                <a:ea typeface="微软雅黑" pitchFamily="34" charset="-122"/>
                <a:sym typeface="Wingdings" pitchFamily="2" charset="2"/>
              </a:rPr>
              <a:t>t,SIR] = ode45(SIRFun,ts,[S0,I0,R0]);</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figure;</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St = SIR(:,1); It = SIR(:,2); Rt = SIR(:,3);</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plot(</a:t>
            </a:r>
            <a:r>
              <a:rPr lang="en-US" altLang="zh-CN" sz="1800" dirty="0" err="1">
                <a:solidFill>
                  <a:schemeClr val="bg2"/>
                </a:solidFill>
                <a:latin typeface="微软雅黑" pitchFamily="34" charset="-122"/>
                <a:ea typeface="微软雅黑" pitchFamily="34" charset="-122"/>
                <a:sym typeface="Wingdings" pitchFamily="2" charset="2"/>
              </a:rPr>
              <a:t>t,St</a:t>
            </a:r>
            <a:r>
              <a:rPr lang="en-US" altLang="zh-CN" sz="1800" dirty="0">
                <a:solidFill>
                  <a:schemeClr val="bg2"/>
                </a:solidFill>
                <a:latin typeface="微软雅黑" pitchFamily="34" charset="-122"/>
                <a:ea typeface="微软雅黑" pitchFamily="34" charset="-122"/>
                <a:sym typeface="Wingdings" pitchFamily="2" charset="2"/>
              </a:rPr>
              <a:t>,'--b',t,It,'r',t,Rt,':k','LineWidth',2);</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grid on;  </a:t>
            </a:r>
            <a:r>
              <a:rPr lang="en-US" altLang="zh-CN" sz="1800" dirty="0" err="1">
                <a:solidFill>
                  <a:schemeClr val="bg2"/>
                </a:solidFill>
                <a:latin typeface="微软雅黑" pitchFamily="34" charset="-122"/>
                <a:ea typeface="微软雅黑" pitchFamily="34" charset="-122"/>
                <a:sym typeface="Wingdings" pitchFamily="2" charset="2"/>
              </a:rPr>
              <a:t>xlabel</a:t>
            </a:r>
            <a:r>
              <a:rPr lang="en-US" altLang="zh-CN" sz="1800" dirty="0">
                <a:solidFill>
                  <a:schemeClr val="bg2"/>
                </a:solidFill>
                <a:latin typeface="微软雅黑" pitchFamily="34" charset="-122"/>
                <a:ea typeface="微软雅黑" pitchFamily="34" charset="-122"/>
                <a:sym typeface="Wingdings" pitchFamily="2" charset="2"/>
              </a:rPr>
              <a:t>('</a:t>
            </a:r>
            <a:r>
              <a:rPr lang="zh-CN" altLang="en-US" sz="1800" dirty="0">
                <a:solidFill>
                  <a:schemeClr val="bg2"/>
                </a:solidFill>
                <a:latin typeface="微软雅黑" pitchFamily="34" charset="-122"/>
                <a:ea typeface="微软雅黑" pitchFamily="34" charset="-122"/>
                <a:sym typeface="Wingdings" pitchFamily="2" charset="2"/>
              </a:rPr>
              <a:t>时间</a:t>
            </a:r>
            <a:r>
              <a:rPr lang="en-US" altLang="zh-CN" sz="1800" dirty="0">
                <a:solidFill>
                  <a:schemeClr val="bg2"/>
                </a:solidFill>
                <a:latin typeface="微软雅黑" pitchFamily="34" charset="-122"/>
                <a:ea typeface="微软雅黑" pitchFamily="34" charset="-122"/>
                <a:sym typeface="Wingdings" pitchFamily="2" charset="2"/>
              </a:rPr>
              <a:t>/</a:t>
            </a:r>
            <a:r>
              <a:rPr lang="zh-CN" altLang="en-US" sz="1800" dirty="0">
                <a:solidFill>
                  <a:schemeClr val="bg2"/>
                </a:solidFill>
                <a:latin typeface="微软雅黑" pitchFamily="34" charset="-122"/>
                <a:ea typeface="微软雅黑" pitchFamily="34" charset="-122"/>
                <a:sym typeface="Wingdings" pitchFamily="2" charset="2"/>
              </a:rPr>
              <a:t>天</a:t>
            </a:r>
            <a:r>
              <a:rPr lang="en-US" altLang="zh-CN" sz="1800" dirty="0">
                <a:solidFill>
                  <a:schemeClr val="bg2"/>
                </a:solidFill>
                <a:latin typeface="微软雅黑" pitchFamily="34" charset="-122"/>
                <a:ea typeface="微软雅黑" pitchFamily="34" charset="-122"/>
                <a:sym typeface="Wingdings" pitchFamily="2" charset="2"/>
              </a:rPr>
              <a:t>'); </a:t>
            </a:r>
            <a:endParaRPr lang="zh-CN" altLang="en-US" sz="18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&gt;&gt; legend('</a:t>
            </a:r>
            <a:r>
              <a:rPr lang="zh-CN" altLang="en-US" sz="1800" dirty="0">
                <a:solidFill>
                  <a:schemeClr val="bg2"/>
                </a:solidFill>
                <a:latin typeface="微软雅黑" pitchFamily="34" charset="-122"/>
                <a:ea typeface="微软雅黑" pitchFamily="34" charset="-122"/>
                <a:sym typeface="Wingdings" pitchFamily="2" charset="2"/>
              </a:rPr>
              <a:t>易感者 </a:t>
            </a:r>
            <a:r>
              <a:rPr lang="en-US" altLang="zh-CN" sz="1800" dirty="0">
                <a:solidFill>
                  <a:schemeClr val="bg2"/>
                </a:solidFill>
                <a:latin typeface="微软雅黑" pitchFamily="34" charset="-122"/>
                <a:ea typeface="微软雅黑" pitchFamily="34" charset="-122"/>
                <a:sym typeface="Wingdings" pitchFamily="2" charset="2"/>
              </a:rPr>
              <a:t>S(t)', '</a:t>
            </a:r>
            <a:r>
              <a:rPr lang="zh-CN" altLang="en-US" sz="1800" dirty="0">
                <a:solidFill>
                  <a:schemeClr val="bg2"/>
                </a:solidFill>
                <a:latin typeface="微软雅黑" pitchFamily="34" charset="-122"/>
                <a:ea typeface="微软雅黑" pitchFamily="34" charset="-122"/>
                <a:sym typeface="Wingdings" pitchFamily="2" charset="2"/>
              </a:rPr>
              <a:t>患病者 </a:t>
            </a:r>
            <a:r>
              <a:rPr lang="en-US" altLang="zh-CN" sz="1800" dirty="0">
                <a:solidFill>
                  <a:schemeClr val="bg2"/>
                </a:solidFill>
                <a:latin typeface="微软雅黑" pitchFamily="34" charset="-122"/>
                <a:ea typeface="微软雅黑" pitchFamily="34" charset="-122"/>
                <a:sym typeface="Wingdings" pitchFamily="2" charset="2"/>
              </a:rPr>
              <a:t>I(t)',...</a:t>
            </a:r>
          </a:p>
          <a:p>
            <a:pPr>
              <a:lnSpc>
                <a:spcPct val="140000"/>
              </a:lnSpc>
              <a:buClr>
                <a:srgbClr val="0000FF"/>
              </a:buClr>
            </a:pPr>
            <a:r>
              <a:rPr lang="en-US" altLang="zh-CN" sz="1800" dirty="0">
                <a:solidFill>
                  <a:schemeClr val="bg2"/>
                </a:solidFill>
                <a:latin typeface="微软雅黑" pitchFamily="34" charset="-122"/>
                <a:ea typeface="微软雅黑" pitchFamily="34" charset="-122"/>
                <a:sym typeface="Wingdings" pitchFamily="2" charset="2"/>
              </a:rPr>
              <a:t>    '</a:t>
            </a:r>
            <a:r>
              <a:rPr lang="zh-CN" altLang="en-US" sz="1800" dirty="0">
                <a:solidFill>
                  <a:schemeClr val="bg2"/>
                </a:solidFill>
                <a:latin typeface="微软雅黑" pitchFamily="34" charset="-122"/>
                <a:ea typeface="微软雅黑" pitchFamily="34" charset="-122"/>
                <a:sym typeface="Wingdings" pitchFamily="2" charset="2"/>
              </a:rPr>
              <a:t>康复者 </a:t>
            </a:r>
            <a:r>
              <a:rPr lang="en-US" altLang="zh-CN" sz="1800" dirty="0">
                <a:solidFill>
                  <a:schemeClr val="bg2"/>
                </a:solidFill>
                <a:latin typeface="微软雅黑" pitchFamily="34" charset="-122"/>
                <a:ea typeface="微软雅黑" pitchFamily="34" charset="-122"/>
                <a:sym typeface="Wingdings" pitchFamily="2" charset="2"/>
              </a:rPr>
              <a:t>R(t)','</a:t>
            </a:r>
            <a:r>
              <a:rPr lang="en-US" altLang="zh-CN" sz="1800" dirty="0" err="1">
                <a:solidFill>
                  <a:schemeClr val="bg2"/>
                </a:solidFill>
                <a:latin typeface="微软雅黑" pitchFamily="34" charset="-122"/>
                <a:ea typeface="微软雅黑" pitchFamily="34" charset="-122"/>
                <a:sym typeface="Wingdings" pitchFamily="2" charset="2"/>
              </a:rPr>
              <a:t>Location','best</a:t>
            </a:r>
            <a:r>
              <a:rPr lang="en-US" altLang="zh-CN" sz="1800" dirty="0">
                <a:solidFill>
                  <a:schemeClr val="bg2"/>
                </a:solidFill>
                <a:latin typeface="微软雅黑" pitchFamily="34" charset="-122"/>
                <a:ea typeface="微软雅黑" pitchFamily="34" charset="-122"/>
                <a:sym typeface="Wingdings" pitchFamily="2" charset="2"/>
              </a:rPr>
              <a:t>')</a:t>
            </a:r>
            <a:endParaRPr lang="zh-CN" altLang="en-US" sz="1800" dirty="0">
              <a:solidFill>
                <a:schemeClr val="bg2"/>
              </a:solidFill>
              <a:latin typeface="微软雅黑" pitchFamily="34" charset="-122"/>
              <a:ea typeface="微软雅黑" pitchFamily="34" charset="-122"/>
              <a:sym typeface="Wingdings" pitchFamily="2" charset="2"/>
            </a:endParaRP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971600" y="1473891"/>
            <a:ext cx="8064896"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令 </a:t>
            </a:r>
            <a:r>
              <a:rPr lang="el-GR" altLang="zh-CN" sz="2200" dirty="0">
                <a:solidFill>
                  <a:schemeClr val="bg2"/>
                </a:solidFill>
                <a:latin typeface="微软雅黑" pitchFamily="34" charset="-122"/>
                <a:ea typeface="微软雅黑" pitchFamily="34" charset="-122"/>
                <a:sym typeface="Wingdings" pitchFamily="2" charset="2"/>
              </a:rPr>
              <a:t>λ</a:t>
            </a:r>
            <a:r>
              <a:rPr lang="en-US" altLang="zh-CN" sz="2200" dirty="0">
                <a:solidFill>
                  <a:schemeClr val="bg2"/>
                </a:solidFill>
                <a:latin typeface="微软雅黑" pitchFamily="34" charset="-122"/>
                <a:ea typeface="微软雅黑" pitchFamily="34" charset="-122"/>
                <a:sym typeface="Wingdings" pitchFamily="2" charset="2"/>
              </a:rPr>
              <a:t> = 1</a:t>
            </a:r>
            <a:r>
              <a:rPr lang="zh-CN" altLang="en-US" sz="2200" dirty="0">
                <a:solidFill>
                  <a:schemeClr val="bg2"/>
                </a:solidFill>
                <a:latin typeface="微软雅黑" pitchFamily="34" charset="-122"/>
                <a:ea typeface="微软雅黑" pitchFamily="34" charset="-122"/>
                <a:sym typeface="Wingdings" pitchFamily="2" charset="2"/>
              </a:rPr>
              <a:t>，</a:t>
            </a:r>
            <a:r>
              <a:rPr lang="el-GR" altLang="zh-CN" sz="2200" dirty="0">
                <a:solidFill>
                  <a:schemeClr val="bg2"/>
                </a:solidFill>
                <a:latin typeface="微软雅黑" pitchFamily="34" charset="-122"/>
                <a:ea typeface="微软雅黑" pitchFamily="34" charset="-122"/>
                <a:sym typeface="Wingdings" pitchFamily="2" charset="2"/>
              </a:rPr>
              <a:t>μ</a:t>
            </a:r>
            <a:r>
              <a:rPr lang="en-US" altLang="zh-CN" sz="2200" dirty="0">
                <a:solidFill>
                  <a:schemeClr val="bg2"/>
                </a:solidFill>
                <a:latin typeface="微软雅黑" pitchFamily="34" charset="-122"/>
                <a:ea typeface="微软雅黑" pitchFamily="34" charset="-122"/>
                <a:sym typeface="Wingdings" pitchFamily="2" charset="2"/>
              </a:rPr>
              <a:t> = 0.3</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S</a:t>
            </a:r>
            <a:r>
              <a:rPr lang="en-US" altLang="zh-CN" sz="2200" baseline="-25000" dirty="0">
                <a:solidFill>
                  <a:schemeClr val="bg2"/>
                </a:solidFill>
                <a:latin typeface="微软雅黑" pitchFamily="34" charset="-122"/>
                <a:ea typeface="微软雅黑" pitchFamily="34" charset="-122"/>
                <a:sym typeface="Wingdings" pitchFamily="2" charset="2"/>
              </a:rPr>
              <a:t>0 </a:t>
            </a:r>
            <a:r>
              <a:rPr lang="en-US" altLang="zh-CN" sz="2200" dirty="0">
                <a:solidFill>
                  <a:schemeClr val="bg2"/>
                </a:solidFill>
                <a:latin typeface="微软雅黑" pitchFamily="34" charset="-122"/>
                <a:ea typeface="微软雅黑" pitchFamily="34" charset="-122"/>
                <a:sym typeface="Wingdings" pitchFamily="2" charset="2"/>
              </a:rPr>
              <a:t>= 0.98</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I</a:t>
            </a:r>
            <a:r>
              <a:rPr lang="en-US" altLang="zh-CN" sz="2200" baseline="-25000" dirty="0">
                <a:solidFill>
                  <a:schemeClr val="bg2"/>
                </a:solidFill>
                <a:latin typeface="微软雅黑" pitchFamily="34" charset="-122"/>
                <a:ea typeface="微软雅黑" pitchFamily="34" charset="-122"/>
                <a:sym typeface="Wingdings" pitchFamily="2" charset="2"/>
              </a:rPr>
              <a:t>0 </a:t>
            </a:r>
            <a:r>
              <a:rPr lang="en-US" altLang="zh-CN" sz="2200" dirty="0">
                <a:solidFill>
                  <a:schemeClr val="bg2"/>
                </a:solidFill>
                <a:latin typeface="微软雅黑" pitchFamily="34" charset="-122"/>
                <a:ea typeface="微软雅黑" pitchFamily="34" charset="-122"/>
                <a:sym typeface="Wingdings" pitchFamily="2" charset="2"/>
              </a:rPr>
              <a:t>= 0.02</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R</a:t>
            </a:r>
            <a:r>
              <a:rPr lang="en-US" altLang="zh-CN" sz="2200" baseline="-25000" dirty="0">
                <a:solidFill>
                  <a:schemeClr val="bg2"/>
                </a:solidFill>
                <a:latin typeface="微软雅黑" pitchFamily="34" charset="-122"/>
                <a:ea typeface="微软雅黑" pitchFamily="34" charset="-122"/>
                <a:sym typeface="Wingdings" pitchFamily="2" charset="2"/>
              </a:rPr>
              <a:t>0 </a:t>
            </a:r>
            <a:r>
              <a:rPr lang="en-US" altLang="zh-CN" sz="2200" dirty="0">
                <a:solidFill>
                  <a:schemeClr val="bg2"/>
                </a:solidFill>
                <a:latin typeface="微软雅黑" pitchFamily="34" charset="-122"/>
                <a:ea typeface="微软雅黑" pitchFamily="34" charset="-122"/>
                <a:sym typeface="Wingdings" pitchFamily="2" charset="2"/>
              </a:rPr>
              <a:t>= 0</a:t>
            </a:r>
            <a:r>
              <a:rPr lang="zh-CN" altLang="en-US" sz="2200" dirty="0">
                <a:solidFill>
                  <a:schemeClr val="bg2"/>
                </a:solidFill>
                <a:latin typeface="微软雅黑" pitchFamily="34" charset="-122"/>
                <a:ea typeface="微软雅黑" pitchFamily="34" charset="-122"/>
                <a:sym typeface="Wingdings" pitchFamily="2" charset="2"/>
              </a:rPr>
              <a:t>，求数值解</a:t>
            </a:r>
          </a:p>
        </p:txBody>
      </p:sp>
    </p:spTree>
    <p:extLst>
      <p:ext uri="{BB962C8B-B14F-4D97-AF65-F5344CB8AC3E}">
        <p14:creationId xmlns:p14="http://schemas.microsoft.com/office/powerpoint/2010/main" val="24000583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520F4C6-7D66-409B-BB39-7F79C68227B7}"/>
              </a:ext>
            </a:extLst>
          </p:cNvPr>
          <p:cNvSpPr>
            <a:spLocks noGrp="1"/>
          </p:cNvSpPr>
          <p:nvPr>
            <p:ph type="dt" sz="half" idx="2"/>
          </p:nvPr>
        </p:nvSpPr>
        <p:spPr/>
        <p:txBody>
          <a:bodyPr/>
          <a:lstStyle/>
          <a:p>
            <a:pPr>
              <a:defRPr/>
            </a:pPr>
            <a:fld id="{0EC293D3-D24F-46F3-BC9F-7B35852C9AC8}"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C165BDC9-B859-4F41-BF4A-4FDFF3A1095B}"/>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pic>
        <p:nvPicPr>
          <p:cNvPr id="125954" name="Picture 2">
            <a:extLst>
              <a:ext uri="{FF2B5EF4-FFF2-40B4-BE49-F238E27FC236}">
                <a16:creationId xmlns:a16="http://schemas.microsoft.com/office/drawing/2014/main" id="{1B4C3291-4CDD-4516-AB4B-3ECD151D9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980728"/>
            <a:ext cx="6514344"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64184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96880E67-87FA-4DD9-A5BA-584FD41A7B9E}"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五、</a:t>
            </a:r>
            <a:r>
              <a:rPr lang="en-US" altLang="zh-CN" sz="2400" dirty="0">
                <a:solidFill>
                  <a:schemeClr val="bg2"/>
                </a:solidFill>
                <a:latin typeface="微软雅黑" pitchFamily="34" charset="-122"/>
                <a:ea typeface="微软雅黑" pitchFamily="34" charset="-122"/>
              </a:rPr>
              <a:t>SIRS </a:t>
            </a:r>
            <a:r>
              <a:rPr lang="zh-CN" altLang="en-US" sz="2400" dirty="0">
                <a:solidFill>
                  <a:schemeClr val="bg2"/>
                </a:solidFill>
                <a:latin typeface="微软雅黑" pitchFamily="34" charset="-122"/>
                <a:ea typeface="微软雅黑" pitchFamily="34" charset="-122"/>
              </a:rPr>
              <a:t>模型</a:t>
            </a:r>
          </a:p>
        </p:txBody>
      </p:sp>
      <p:sp>
        <p:nvSpPr>
          <p:cNvPr id="7" name="Rectangle 56">
            <a:extLst>
              <a:ext uri="{FF2B5EF4-FFF2-40B4-BE49-F238E27FC236}">
                <a16:creationId xmlns:a16="http://schemas.microsoft.com/office/drawing/2014/main" id="{4AD521E2-8973-40F4-9B10-30B362F9D9E6}"/>
              </a:ext>
            </a:extLst>
          </p:cNvPr>
          <p:cNvSpPr>
            <a:spLocks noChangeArrowheads="1"/>
          </p:cNvSpPr>
          <p:nvPr/>
        </p:nvSpPr>
        <p:spPr bwMode="auto">
          <a:xfrm>
            <a:off x="539552" y="3238547"/>
            <a:ext cx="8280920" cy="28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假设总人数 </a:t>
            </a:r>
            <a:r>
              <a:rPr lang="en-US" altLang="zh-CN" sz="2200" dirty="0">
                <a:solidFill>
                  <a:schemeClr val="bg2"/>
                </a:solidFill>
                <a:latin typeface="微软雅黑" pitchFamily="34" charset="-122"/>
                <a:ea typeface="微软雅黑" pitchFamily="34" charset="-122"/>
                <a:sym typeface="Wingdings" pitchFamily="2" charset="2"/>
              </a:rPr>
              <a:t>N </a:t>
            </a:r>
            <a:r>
              <a:rPr lang="zh-CN" altLang="en-US" sz="2200" dirty="0">
                <a:solidFill>
                  <a:schemeClr val="bg2"/>
                </a:solidFill>
                <a:latin typeface="微软雅黑" pitchFamily="34" charset="-122"/>
                <a:ea typeface="微软雅黑" pitchFamily="34" charset="-122"/>
                <a:sym typeface="Wingdings" pitchFamily="2" charset="2"/>
              </a:rPr>
              <a:t>保持不变，人群分为易感者、患病者和病愈免疫的康复者。时刻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三类人在总人数中所占比例分别记为 </a:t>
            </a:r>
            <a:r>
              <a:rPr lang="en-US" altLang="zh-CN" sz="2200" dirty="0">
                <a:solidFill>
                  <a:schemeClr val="bg2"/>
                </a:solidFill>
                <a:latin typeface="微软雅黑" pitchFamily="34" charset="-122"/>
                <a:ea typeface="微软雅黑" pitchFamily="34" charset="-122"/>
                <a:sym typeface="Wingdings" pitchFamily="2" charset="2"/>
              </a:rPr>
              <a:t>S(t)</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I(t) </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R(t)</a:t>
            </a:r>
            <a:r>
              <a:rPr lang="zh-CN" altLang="en-US" sz="2200" dirty="0">
                <a:solidFill>
                  <a:schemeClr val="bg2"/>
                </a:solidFill>
                <a:latin typeface="微软雅黑" pitchFamily="34" charset="-122"/>
                <a:ea typeface="微软雅黑" pitchFamily="34" charset="-122"/>
                <a:sym typeface="Wingdings" pitchFamily="2" charset="2"/>
              </a:rPr>
              <a:t>，则 </a:t>
            </a:r>
            <a:r>
              <a:rPr lang="en-US" altLang="zh-CN" sz="2200" dirty="0">
                <a:solidFill>
                  <a:schemeClr val="bg2"/>
                </a:solidFill>
                <a:latin typeface="微软雅黑" pitchFamily="34" charset="-122"/>
                <a:ea typeface="微软雅黑" pitchFamily="34" charset="-122"/>
                <a:sym typeface="Wingdings" pitchFamily="2" charset="2"/>
              </a:rPr>
              <a:t>S(t)+I(t)+R(t) = 1 </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假设患病者的</a:t>
            </a:r>
            <a:r>
              <a:rPr lang="zh-CN" altLang="en-US" sz="2200" dirty="0">
                <a:solidFill>
                  <a:srgbClr val="FF0000"/>
                </a:solidFill>
                <a:latin typeface="微软雅黑" pitchFamily="34" charset="-122"/>
                <a:ea typeface="微软雅黑" pitchFamily="34" charset="-122"/>
                <a:sym typeface="Wingdings" pitchFamily="2" charset="2"/>
              </a:rPr>
              <a:t>日接触率</a:t>
            </a:r>
            <a:r>
              <a:rPr lang="zh-CN" altLang="en-US" sz="2200" dirty="0">
                <a:solidFill>
                  <a:schemeClr val="bg2"/>
                </a:solidFill>
                <a:latin typeface="微软雅黑" pitchFamily="34" charset="-122"/>
                <a:ea typeface="微软雅黑" pitchFamily="34" charset="-122"/>
                <a:sym typeface="Wingdings" pitchFamily="2" charset="2"/>
              </a:rPr>
              <a:t>为 </a:t>
            </a:r>
            <a:r>
              <a:rPr lang="el-GR" altLang="zh-CN" sz="2200" dirty="0">
                <a:solidFill>
                  <a:schemeClr val="bg2"/>
                </a:solidFill>
                <a:latin typeface="微软雅黑" pitchFamily="34" charset="-122"/>
                <a:ea typeface="微软雅黑" pitchFamily="34" charset="-122"/>
                <a:sym typeface="Wingdings" pitchFamily="2" charset="2"/>
              </a:rPr>
              <a:t>λ</a:t>
            </a:r>
            <a:r>
              <a:rPr lang="zh-CN" altLang="en-US" sz="2200" dirty="0">
                <a:solidFill>
                  <a:schemeClr val="bg2"/>
                </a:solidFill>
                <a:latin typeface="微软雅黑" pitchFamily="34" charset="-122"/>
                <a:ea typeface="微软雅黑" pitchFamily="34" charset="-122"/>
                <a:sym typeface="Wingdings" pitchFamily="2" charset="2"/>
              </a:rPr>
              <a:t>，</a:t>
            </a:r>
            <a:r>
              <a:rPr lang="zh-CN" altLang="en-US" sz="2200" dirty="0">
                <a:solidFill>
                  <a:srgbClr val="FF0000"/>
                </a:solidFill>
                <a:latin typeface="微软雅黑" pitchFamily="34" charset="-122"/>
                <a:ea typeface="微软雅黑" pitchFamily="34" charset="-122"/>
                <a:sym typeface="Wingdings" pitchFamily="2" charset="2"/>
              </a:rPr>
              <a:t>日治愈率</a:t>
            </a:r>
            <a:r>
              <a:rPr lang="zh-CN" altLang="en-US" sz="2200" dirty="0">
                <a:solidFill>
                  <a:schemeClr val="bg2"/>
                </a:solidFill>
                <a:latin typeface="微软雅黑" pitchFamily="34" charset="-122"/>
                <a:ea typeface="微软雅黑" pitchFamily="34" charset="-122"/>
                <a:sym typeface="Wingdings" pitchFamily="2" charset="2"/>
              </a:rPr>
              <a:t>为 </a:t>
            </a:r>
            <a:r>
              <a:rPr lang="el-GR" altLang="zh-CN" sz="2200" dirty="0">
                <a:solidFill>
                  <a:schemeClr val="bg2"/>
                </a:solidFill>
                <a:latin typeface="微软雅黑" pitchFamily="34" charset="-122"/>
                <a:ea typeface="微软雅黑" pitchFamily="34" charset="-122"/>
                <a:sym typeface="Wingdings" pitchFamily="2" charset="2"/>
              </a:rPr>
              <a:t>μ</a:t>
            </a:r>
            <a:r>
              <a:rPr lang="zh-CN" altLang="en-US" sz="2200" dirty="0">
                <a:solidFill>
                  <a:schemeClr val="bg2"/>
                </a:solidFill>
                <a:latin typeface="微软雅黑" pitchFamily="34" charset="-122"/>
                <a:ea typeface="微软雅黑" pitchFamily="34" charset="-122"/>
                <a:sym typeface="Wingdings" pitchFamily="2" charset="2"/>
              </a:rPr>
              <a:t> 。</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假设每天丧失免疫力的康复者占康复者总数的比率为 </a:t>
            </a:r>
            <a:r>
              <a:rPr lang="el-GR" altLang="zh-CN" sz="2200" dirty="0">
                <a:solidFill>
                  <a:schemeClr val="bg2"/>
                </a:solidFill>
                <a:latin typeface="微软雅黑" pitchFamily="34" charset="-122"/>
                <a:ea typeface="微软雅黑" pitchFamily="34" charset="-122"/>
                <a:sym typeface="Wingdings" pitchFamily="2" charset="2"/>
              </a:rPr>
              <a:t>γ</a:t>
            </a:r>
            <a:r>
              <a:rPr lang="zh-CN" altLang="en-US" sz="2200" dirty="0">
                <a:solidFill>
                  <a:schemeClr val="bg2"/>
                </a:solidFill>
                <a:latin typeface="微软雅黑" pitchFamily="34" charset="-122"/>
                <a:ea typeface="微软雅黑" pitchFamily="34" charset="-122"/>
                <a:sym typeface="Wingdings" pitchFamily="2" charset="2"/>
              </a:rPr>
              <a:t>（称为</a:t>
            </a:r>
            <a:r>
              <a:rPr lang="zh-CN" altLang="en-US" sz="2200" dirty="0">
                <a:solidFill>
                  <a:srgbClr val="FF0000"/>
                </a:solidFill>
                <a:latin typeface="微软雅黑" pitchFamily="34" charset="-122"/>
                <a:ea typeface="微软雅黑" pitchFamily="34" charset="-122"/>
                <a:sym typeface="Wingdings" pitchFamily="2" charset="2"/>
              </a:rPr>
              <a:t>日丧失免疫率</a:t>
            </a:r>
            <a:r>
              <a:rPr lang="zh-CN" altLang="en-US" sz="2200" dirty="0">
                <a:solidFill>
                  <a:schemeClr val="bg2"/>
                </a:solidFill>
                <a:latin typeface="微软雅黑" pitchFamily="34" charset="-122"/>
                <a:ea typeface="微软雅黑" pitchFamily="34" charset="-122"/>
                <a:sym typeface="Wingdings" pitchFamily="2" charset="2"/>
              </a:rPr>
              <a:t>）</a:t>
            </a:r>
          </a:p>
        </p:txBody>
      </p:sp>
      <p:sp>
        <p:nvSpPr>
          <p:cNvPr id="8" name="Rectangle 12">
            <a:extLst>
              <a:ext uri="{FF2B5EF4-FFF2-40B4-BE49-F238E27FC236}">
                <a16:creationId xmlns:a16="http://schemas.microsoft.com/office/drawing/2014/main" id="{E9FBDA41-0951-47B0-9F2E-17E669A96412}"/>
              </a:ext>
            </a:extLst>
          </p:cNvPr>
          <p:cNvSpPr>
            <a:spLocks noChangeArrowheads="1"/>
          </p:cNvSpPr>
          <p:nvPr/>
        </p:nvSpPr>
        <p:spPr bwMode="auto">
          <a:xfrm>
            <a:off x="549518" y="2662483"/>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模型假设</a:t>
            </a:r>
          </a:p>
        </p:txBody>
      </p:sp>
      <p:sp>
        <p:nvSpPr>
          <p:cNvPr id="9" name="Rectangle 56">
            <a:extLst>
              <a:ext uri="{FF2B5EF4-FFF2-40B4-BE49-F238E27FC236}">
                <a16:creationId xmlns:a16="http://schemas.microsoft.com/office/drawing/2014/main" id="{F2A00353-8A42-4E3F-B73F-3D982B61D989}"/>
              </a:ext>
            </a:extLst>
          </p:cNvPr>
          <p:cNvSpPr>
            <a:spLocks noChangeArrowheads="1"/>
          </p:cNvSpPr>
          <p:nvPr/>
        </p:nvSpPr>
        <p:spPr bwMode="auto">
          <a:xfrm>
            <a:off x="1043608" y="1052736"/>
            <a:ext cx="7560840" cy="146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latin typeface="微软雅黑" pitchFamily="34" charset="-122"/>
                <a:ea typeface="微软雅黑" pitchFamily="34" charset="-122"/>
                <a:sym typeface="Wingdings" pitchFamily="2" charset="2"/>
              </a:rPr>
              <a:t>有些传染病（如流感、新冠肺炎等）愈后免疫力具有时效性，即康复者获得的免疫力不能终身保持，过一段时间后，康复者会丧失免疫力，再次成为易感者。</a:t>
            </a:r>
          </a:p>
        </p:txBody>
      </p:sp>
    </p:spTree>
    <p:extLst>
      <p:ext uri="{BB962C8B-B14F-4D97-AF65-F5344CB8AC3E}">
        <p14:creationId xmlns:p14="http://schemas.microsoft.com/office/powerpoint/2010/main" val="40691753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63D80C83-7AA9-405A-9319-D2771D9CCA3C}"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五、</a:t>
            </a:r>
            <a:r>
              <a:rPr lang="en-US" altLang="zh-CN" sz="2400" dirty="0">
                <a:solidFill>
                  <a:schemeClr val="bg2"/>
                </a:solidFill>
                <a:latin typeface="微软雅黑" pitchFamily="34" charset="-122"/>
                <a:ea typeface="微软雅黑" pitchFamily="34" charset="-122"/>
              </a:rPr>
              <a:t>SIRS </a:t>
            </a:r>
            <a:r>
              <a:rPr lang="zh-CN" altLang="en-US" sz="2400" dirty="0">
                <a:solidFill>
                  <a:schemeClr val="bg2"/>
                </a:solidFill>
                <a:latin typeface="微软雅黑" pitchFamily="34" charset="-122"/>
                <a:ea typeface="微软雅黑" pitchFamily="34" charset="-122"/>
              </a:rPr>
              <a:t>模型</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模型建立</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1491660"/>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从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到 </a:t>
            </a:r>
            <a:r>
              <a:rPr lang="en-US" altLang="zh-CN" sz="2200" dirty="0">
                <a:solidFill>
                  <a:schemeClr val="bg2"/>
                </a:solidFill>
                <a:latin typeface="微软雅黑" pitchFamily="34" charset="-122"/>
                <a:ea typeface="微软雅黑" pitchFamily="34" charset="-122"/>
                <a:sym typeface="Wingdings" pitchFamily="2" charset="2"/>
              </a:rPr>
              <a:t>t+</a:t>
            </a:r>
            <a:r>
              <a:rPr lang="el-GR" altLang="zh-CN" sz="2200" dirty="0">
                <a:solidFill>
                  <a:schemeClr val="bg2"/>
                </a:solidFill>
                <a:latin typeface="微软雅黑" pitchFamily="34" charset="-122"/>
                <a:ea typeface="微软雅黑" pitchFamily="34" charset="-122"/>
                <a:sym typeface="Wingdings" pitchFamily="2" charset="2"/>
              </a:rPr>
              <a:t>Δ</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三类人人数的增量分别为</a:t>
            </a:r>
          </a:p>
        </p:txBody>
      </p:sp>
      <p:graphicFrame>
        <p:nvGraphicFramePr>
          <p:cNvPr id="12" name="对象 11">
            <a:extLst>
              <a:ext uri="{FF2B5EF4-FFF2-40B4-BE49-F238E27FC236}">
                <a16:creationId xmlns:a16="http://schemas.microsoft.com/office/drawing/2014/main" id="{29C92BE9-A5DA-457B-B2D6-09FA03D51111}"/>
              </a:ext>
            </a:extLst>
          </p:cNvPr>
          <p:cNvGraphicFramePr>
            <a:graphicFrameLocks noChangeAspect="1"/>
          </p:cNvGraphicFramePr>
          <p:nvPr>
            <p:extLst>
              <p:ext uri="{D42A27DB-BD31-4B8C-83A1-F6EECF244321}">
                <p14:modId xmlns:p14="http://schemas.microsoft.com/office/powerpoint/2010/main" val="2646596480"/>
              </p:ext>
            </p:extLst>
          </p:nvPr>
        </p:nvGraphicFramePr>
        <p:xfrm>
          <a:off x="1403648" y="2132013"/>
          <a:ext cx="5089525" cy="433387"/>
        </p:xfrm>
        <a:graphic>
          <a:graphicData uri="http://schemas.openxmlformats.org/presentationml/2006/ole">
            <mc:AlternateContent xmlns:mc="http://schemas.openxmlformats.org/markup-compatibility/2006">
              <mc:Choice xmlns:v="urn:schemas-microsoft-com:vml" Requires="v">
                <p:oleObj name="Equation" r:id="rId2" imgW="2984400" imgH="253800" progId="Equation.DSMT4">
                  <p:embed/>
                </p:oleObj>
              </mc:Choice>
              <mc:Fallback>
                <p:oleObj name="Equation" r:id="rId2" imgW="2984400" imgH="25380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3"/>
                      <a:stretch>
                        <a:fillRect/>
                      </a:stretch>
                    </p:blipFill>
                    <p:spPr>
                      <a:xfrm>
                        <a:off x="1403648" y="2132013"/>
                        <a:ext cx="5089525" cy="433387"/>
                      </a:xfrm>
                      <a:prstGeom prst="rect">
                        <a:avLst/>
                      </a:prstGeom>
                    </p:spPr>
                  </p:pic>
                </p:oleObj>
              </mc:Fallback>
            </mc:AlternateContent>
          </a:graphicData>
        </a:graphic>
      </p:graphicFrame>
      <p:sp>
        <p:nvSpPr>
          <p:cNvPr id="13" name="Rectangle 56">
            <a:extLst>
              <a:ext uri="{FF2B5EF4-FFF2-40B4-BE49-F238E27FC236}">
                <a16:creationId xmlns:a16="http://schemas.microsoft.com/office/drawing/2014/main" id="{27BA3441-BCCD-4400-890B-1DABE3EAA911}"/>
              </a:ext>
            </a:extLst>
          </p:cNvPr>
          <p:cNvSpPr>
            <a:spLocks noChangeArrowheads="1"/>
          </p:cNvSpPr>
          <p:nvPr/>
        </p:nvSpPr>
        <p:spPr bwMode="auto">
          <a:xfrm>
            <a:off x="971600" y="3685600"/>
            <a:ext cx="784887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记 </a:t>
            </a:r>
            <a:r>
              <a:rPr lang="en-US" altLang="zh-CN" sz="2200" dirty="0">
                <a:solidFill>
                  <a:schemeClr val="bg2"/>
                </a:solidFill>
                <a:latin typeface="微软雅黑" pitchFamily="34" charset="-122"/>
                <a:ea typeface="微软雅黑" pitchFamily="34" charset="-122"/>
                <a:sym typeface="Wingdings" pitchFamily="2" charset="2"/>
              </a:rPr>
              <a:t>t=0 </a:t>
            </a:r>
            <a:r>
              <a:rPr lang="zh-CN" altLang="en-US" sz="2200" dirty="0">
                <a:solidFill>
                  <a:schemeClr val="bg2"/>
                </a:solidFill>
                <a:latin typeface="微软雅黑" pitchFamily="34" charset="-122"/>
                <a:ea typeface="微软雅黑" pitchFamily="34" charset="-122"/>
                <a:sym typeface="Wingdings" pitchFamily="2" charset="2"/>
              </a:rPr>
              <a:t>时三类人的比例分别为 </a:t>
            </a:r>
            <a:r>
              <a:rPr lang="en-US" altLang="zh-CN" sz="2200" dirty="0">
                <a:solidFill>
                  <a:schemeClr val="bg2"/>
                </a:solidFill>
                <a:latin typeface="微软雅黑" pitchFamily="34" charset="-122"/>
                <a:ea typeface="微软雅黑" pitchFamily="34" charset="-122"/>
                <a:sym typeface="Wingdings" pitchFamily="2" charset="2"/>
              </a:rPr>
              <a:t>S</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I</a:t>
            </a:r>
            <a:r>
              <a:rPr lang="en-US" altLang="zh-CN" sz="2200" baseline="-25000" dirty="0">
                <a:solidFill>
                  <a:schemeClr val="bg2"/>
                </a:solidFill>
                <a:latin typeface="微软雅黑" pitchFamily="34" charset="-122"/>
                <a:ea typeface="微软雅黑" pitchFamily="34" charset="-122"/>
                <a:sym typeface="Wingdings" pitchFamily="2" charset="2"/>
              </a:rPr>
              <a:t>0 </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R</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，则建立如下模型</a:t>
            </a:r>
          </a:p>
        </p:txBody>
      </p:sp>
      <p:graphicFrame>
        <p:nvGraphicFramePr>
          <p:cNvPr id="14" name="对象 13">
            <a:extLst>
              <a:ext uri="{FF2B5EF4-FFF2-40B4-BE49-F238E27FC236}">
                <a16:creationId xmlns:a16="http://schemas.microsoft.com/office/drawing/2014/main" id="{17B5359C-A47C-4EC6-879C-B1B8E7847C0E}"/>
              </a:ext>
            </a:extLst>
          </p:cNvPr>
          <p:cNvGraphicFramePr>
            <a:graphicFrameLocks noChangeAspect="1"/>
          </p:cNvGraphicFramePr>
          <p:nvPr>
            <p:extLst>
              <p:ext uri="{D42A27DB-BD31-4B8C-83A1-F6EECF244321}">
                <p14:modId xmlns:p14="http://schemas.microsoft.com/office/powerpoint/2010/main" val="1981098835"/>
              </p:ext>
            </p:extLst>
          </p:nvPr>
        </p:nvGraphicFramePr>
        <p:xfrm>
          <a:off x="1383952" y="4332288"/>
          <a:ext cx="5348288" cy="1120775"/>
        </p:xfrm>
        <a:graphic>
          <a:graphicData uri="http://schemas.openxmlformats.org/presentationml/2006/ole">
            <mc:AlternateContent xmlns:mc="http://schemas.openxmlformats.org/markup-compatibility/2006">
              <mc:Choice xmlns:v="urn:schemas-microsoft-com:vml" Requires="v">
                <p:oleObj name="Equation" r:id="rId4" imgW="3136680" imgH="660240" progId="Equation.DSMT4">
                  <p:embed/>
                </p:oleObj>
              </mc:Choice>
              <mc:Fallback>
                <p:oleObj name="Equation" r:id="rId4" imgW="3136680" imgH="660240" progId="Equation.DSMT4">
                  <p:embed/>
                  <p:pic>
                    <p:nvPicPr>
                      <p:cNvPr id="14" name="对象 13">
                        <a:extLst>
                          <a:ext uri="{FF2B5EF4-FFF2-40B4-BE49-F238E27FC236}">
                            <a16:creationId xmlns:a16="http://schemas.microsoft.com/office/drawing/2014/main" id="{17B5359C-A47C-4EC6-879C-B1B8E7847C0E}"/>
                          </a:ext>
                        </a:extLst>
                      </p:cNvPr>
                      <p:cNvPicPr/>
                      <p:nvPr/>
                    </p:nvPicPr>
                    <p:blipFill>
                      <a:blip r:embed="rId5"/>
                      <a:stretch>
                        <a:fillRect/>
                      </a:stretch>
                    </p:blipFill>
                    <p:spPr>
                      <a:xfrm>
                        <a:off x="1383952" y="4332288"/>
                        <a:ext cx="5348288" cy="1120775"/>
                      </a:xfrm>
                      <a:prstGeom prst="rect">
                        <a:avLst/>
                      </a:prstGeom>
                    </p:spPr>
                  </p:pic>
                </p:oleObj>
              </mc:Fallback>
            </mc:AlternateContent>
          </a:graphicData>
        </a:graphic>
      </p:graphicFrame>
      <p:sp>
        <p:nvSpPr>
          <p:cNvPr id="17" name="Rectangle 56">
            <a:extLst>
              <a:ext uri="{FF2B5EF4-FFF2-40B4-BE49-F238E27FC236}">
                <a16:creationId xmlns:a16="http://schemas.microsoft.com/office/drawing/2014/main" id="{7315F639-81BC-4066-9932-4786CE7ED24A}"/>
              </a:ext>
            </a:extLst>
          </p:cNvPr>
          <p:cNvSpPr>
            <a:spLocks noChangeArrowheads="1"/>
          </p:cNvSpPr>
          <p:nvPr/>
        </p:nvSpPr>
        <p:spPr bwMode="auto">
          <a:xfrm>
            <a:off x="971600" y="5650355"/>
            <a:ext cx="2307109" cy="514949"/>
          </a:xfrm>
          <a:prstGeom prst="rect">
            <a:avLst/>
          </a:prstGeom>
          <a:solidFill>
            <a:srgbClr val="FFFF00"/>
          </a:solidFill>
          <a:ln>
            <a:noFill/>
          </a:ln>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此模型无解析解</a:t>
            </a:r>
          </a:p>
        </p:txBody>
      </p:sp>
      <p:graphicFrame>
        <p:nvGraphicFramePr>
          <p:cNvPr id="16" name="对象 15">
            <a:extLst>
              <a:ext uri="{FF2B5EF4-FFF2-40B4-BE49-F238E27FC236}">
                <a16:creationId xmlns:a16="http://schemas.microsoft.com/office/drawing/2014/main" id="{2D4B6907-8DF8-475F-AA3C-DB2FF147FC0C}"/>
              </a:ext>
            </a:extLst>
          </p:cNvPr>
          <p:cNvGraphicFramePr>
            <a:graphicFrameLocks noChangeAspect="1"/>
          </p:cNvGraphicFramePr>
          <p:nvPr>
            <p:extLst>
              <p:ext uri="{D42A27DB-BD31-4B8C-83A1-F6EECF244321}">
                <p14:modId xmlns:p14="http://schemas.microsoft.com/office/powerpoint/2010/main" val="1591737901"/>
              </p:ext>
            </p:extLst>
          </p:nvPr>
        </p:nvGraphicFramePr>
        <p:xfrm>
          <a:off x="1403648" y="2635250"/>
          <a:ext cx="4851400" cy="433388"/>
        </p:xfrm>
        <a:graphic>
          <a:graphicData uri="http://schemas.openxmlformats.org/presentationml/2006/ole">
            <mc:AlternateContent xmlns:mc="http://schemas.openxmlformats.org/markup-compatibility/2006">
              <mc:Choice xmlns:v="urn:schemas-microsoft-com:vml" Requires="v">
                <p:oleObj name="Equation" r:id="rId6" imgW="2844720" imgH="253800" progId="Equation.DSMT4">
                  <p:embed/>
                </p:oleObj>
              </mc:Choice>
              <mc:Fallback>
                <p:oleObj name="Equation" r:id="rId6" imgW="2844720" imgH="253800" progId="Equation.DSMT4">
                  <p:embed/>
                  <p:pic>
                    <p:nvPicPr>
                      <p:cNvPr id="16" name="对象 15">
                        <a:extLst>
                          <a:ext uri="{FF2B5EF4-FFF2-40B4-BE49-F238E27FC236}">
                            <a16:creationId xmlns:a16="http://schemas.microsoft.com/office/drawing/2014/main" id="{2D4B6907-8DF8-475F-AA3C-DB2FF147FC0C}"/>
                          </a:ext>
                        </a:extLst>
                      </p:cNvPr>
                      <p:cNvPicPr/>
                      <p:nvPr/>
                    </p:nvPicPr>
                    <p:blipFill>
                      <a:blip r:embed="rId7"/>
                      <a:stretch>
                        <a:fillRect/>
                      </a:stretch>
                    </p:blipFill>
                    <p:spPr>
                      <a:xfrm>
                        <a:off x="1403648" y="2635250"/>
                        <a:ext cx="4851400" cy="4333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0C44B137-9B61-45B6-A46B-82757769AB63}"/>
              </a:ext>
            </a:extLst>
          </p:cNvPr>
          <p:cNvGraphicFramePr>
            <a:graphicFrameLocks noChangeAspect="1"/>
          </p:cNvGraphicFramePr>
          <p:nvPr>
            <p:extLst>
              <p:ext uri="{D42A27DB-BD31-4B8C-83A1-F6EECF244321}">
                <p14:modId xmlns:p14="http://schemas.microsoft.com/office/powerpoint/2010/main" val="2515376513"/>
              </p:ext>
            </p:extLst>
          </p:nvPr>
        </p:nvGraphicFramePr>
        <p:xfrm>
          <a:off x="1403648" y="3140075"/>
          <a:ext cx="4567238" cy="433388"/>
        </p:xfrm>
        <a:graphic>
          <a:graphicData uri="http://schemas.openxmlformats.org/presentationml/2006/ole">
            <mc:AlternateContent xmlns:mc="http://schemas.openxmlformats.org/markup-compatibility/2006">
              <mc:Choice xmlns:v="urn:schemas-microsoft-com:vml" Requires="v">
                <p:oleObj name="Equation" r:id="rId8" imgW="2679480" imgH="253800" progId="Equation.DSMT4">
                  <p:embed/>
                </p:oleObj>
              </mc:Choice>
              <mc:Fallback>
                <p:oleObj name="Equation" r:id="rId8" imgW="2679480" imgH="253800" progId="Equation.DSMT4">
                  <p:embed/>
                  <p:pic>
                    <p:nvPicPr>
                      <p:cNvPr id="18" name="对象 17">
                        <a:extLst>
                          <a:ext uri="{FF2B5EF4-FFF2-40B4-BE49-F238E27FC236}">
                            <a16:creationId xmlns:a16="http://schemas.microsoft.com/office/drawing/2014/main" id="{0C44B137-9B61-45B6-A46B-82757769AB63}"/>
                          </a:ext>
                        </a:extLst>
                      </p:cNvPr>
                      <p:cNvPicPr/>
                      <p:nvPr/>
                    </p:nvPicPr>
                    <p:blipFill>
                      <a:blip r:embed="rId9"/>
                      <a:stretch>
                        <a:fillRect/>
                      </a:stretch>
                    </p:blipFill>
                    <p:spPr>
                      <a:xfrm>
                        <a:off x="1403648" y="3140075"/>
                        <a:ext cx="4567238" cy="433388"/>
                      </a:xfrm>
                      <a:prstGeom prst="rect">
                        <a:avLst/>
                      </a:prstGeom>
                    </p:spPr>
                  </p:pic>
                </p:oleObj>
              </mc:Fallback>
            </mc:AlternateContent>
          </a:graphicData>
        </a:graphic>
      </p:graphicFrame>
    </p:spTree>
    <p:extLst>
      <p:ext uri="{BB962C8B-B14F-4D97-AF65-F5344CB8AC3E}">
        <p14:creationId xmlns:p14="http://schemas.microsoft.com/office/powerpoint/2010/main" val="4484465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C93B0133-3946-4EDA-8EDF-4417B0828D2E}"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六、</a:t>
            </a:r>
            <a:r>
              <a:rPr lang="en-US" altLang="zh-CN" sz="2400" dirty="0">
                <a:solidFill>
                  <a:schemeClr val="bg2"/>
                </a:solidFill>
                <a:latin typeface="微软雅黑" pitchFamily="34" charset="-122"/>
                <a:ea typeface="微软雅黑" pitchFamily="34" charset="-122"/>
              </a:rPr>
              <a:t>SEIR </a:t>
            </a:r>
            <a:r>
              <a:rPr lang="zh-CN" altLang="en-US" sz="2400" dirty="0">
                <a:solidFill>
                  <a:schemeClr val="bg2"/>
                </a:solidFill>
                <a:latin typeface="微软雅黑" pitchFamily="34" charset="-122"/>
                <a:ea typeface="微软雅黑" pitchFamily="34" charset="-122"/>
              </a:rPr>
              <a:t>模型</a:t>
            </a:r>
          </a:p>
        </p:txBody>
      </p:sp>
      <p:sp>
        <p:nvSpPr>
          <p:cNvPr id="9" name="Rectangle 56">
            <a:extLst>
              <a:ext uri="{FF2B5EF4-FFF2-40B4-BE49-F238E27FC236}">
                <a16:creationId xmlns:a16="http://schemas.microsoft.com/office/drawing/2014/main" id="{F2A00353-8A42-4E3F-B73F-3D982B61D989}"/>
              </a:ext>
            </a:extLst>
          </p:cNvPr>
          <p:cNvSpPr>
            <a:spLocks noChangeArrowheads="1"/>
          </p:cNvSpPr>
          <p:nvPr/>
        </p:nvSpPr>
        <p:spPr bwMode="auto">
          <a:xfrm>
            <a:off x="1043608" y="1052736"/>
            <a:ext cx="7560840" cy="28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latin typeface="微软雅黑" pitchFamily="34" charset="-122"/>
                <a:ea typeface="微软雅黑" pitchFamily="34" charset="-122"/>
                <a:sym typeface="Wingdings" pitchFamily="2" charset="2"/>
              </a:rPr>
              <a:t>有些传染病具有一定的潜伏期，并且潜伏期也具有传染性。如</a:t>
            </a:r>
            <a:r>
              <a:rPr lang="en-US" altLang="zh-CN" sz="2200" dirty="0">
                <a:latin typeface="微软雅黑" pitchFamily="34" charset="-122"/>
                <a:ea typeface="微软雅黑" pitchFamily="34" charset="-122"/>
                <a:sym typeface="Wingdings" pitchFamily="2" charset="2"/>
              </a:rPr>
              <a:t>SARS</a:t>
            </a:r>
            <a:r>
              <a:rPr lang="zh-CN" altLang="en-US" sz="2200" dirty="0">
                <a:latin typeface="微软雅黑" pitchFamily="34" charset="-122"/>
                <a:ea typeface="微软雅黑" pitchFamily="34" charset="-122"/>
                <a:sym typeface="Wingdings" pitchFamily="2" charset="2"/>
              </a:rPr>
              <a:t>潜伏期一般为</a:t>
            </a:r>
            <a:r>
              <a:rPr lang="en-US" altLang="zh-CN" sz="2200" dirty="0">
                <a:latin typeface="微软雅黑" pitchFamily="34" charset="-122"/>
                <a:ea typeface="微软雅黑" pitchFamily="34" charset="-122"/>
                <a:sym typeface="Wingdings" pitchFamily="2" charset="2"/>
              </a:rPr>
              <a:t>2-10</a:t>
            </a:r>
            <a:r>
              <a:rPr lang="zh-CN" altLang="en-US" sz="2200" dirty="0">
                <a:latin typeface="微软雅黑" pitchFamily="34" charset="-122"/>
                <a:ea typeface="微软雅黑" pitchFamily="34" charset="-122"/>
                <a:sym typeface="Wingdings" pitchFamily="2" charset="2"/>
              </a:rPr>
              <a:t>天，乙脑的潜伏期为</a:t>
            </a:r>
            <a:r>
              <a:rPr lang="en-US" altLang="zh-CN" sz="2200" dirty="0">
                <a:latin typeface="微软雅黑" pitchFamily="34" charset="-122"/>
                <a:ea typeface="微软雅黑" pitchFamily="34" charset="-122"/>
                <a:sym typeface="Wingdings" pitchFamily="2" charset="2"/>
              </a:rPr>
              <a:t>4-21</a:t>
            </a:r>
            <a:r>
              <a:rPr lang="zh-CN" altLang="en-US" sz="2200" dirty="0">
                <a:latin typeface="微软雅黑" pitchFamily="34" charset="-122"/>
                <a:ea typeface="微软雅黑" pitchFamily="34" charset="-122"/>
                <a:sym typeface="Wingdings" pitchFamily="2" charset="2"/>
              </a:rPr>
              <a:t>天，新冠肺炎</a:t>
            </a:r>
            <a:r>
              <a:rPr lang="en-US" altLang="zh-CN" sz="2200" dirty="0">
                <a:latin typeface="微软雅黑" pitchFamily="34" charset="-122"/>
                <a:ea typeface="微软雅黑" pitchFamily="34" charset="-122"/>
                <a:sym typeface="Wingdings" pitchFamily="2" charset="2"/>
              </a:rPr>
              <a:t>(COVID-19)</a:t>
            </a:r>
            <a:r>
              <a:rPr lang="zh-CN" altLang="en-US" sz="2200" dirty="0">
                <a:latin typeface="微软雅黑" pitchFamily="34" charset="-122"/>
                <a:ea typeface="微软雅黑" pitchFamily="34" charset="-122"/>
                <a:sym typeface="Wingdings" pitchFamily="2" charset="2"/>
              </a:rPr>
              <a:t>的潜伏期为</a:t>
            </a:r>
            <a:r>
              <a:rPr lang="en-US" altLang="zh-CN" sz="2200" dirty="0">
                <a:latin typeface="微软雅黑" pitchFamily="34" charset="-122"/>
                <a:ea typeface="微软雅黑" pitchFamily="34" charset="-122"/>
                <a:sym typeface="Wingdings" pitchFamily="2" charset="2"/>
              </a:rPr>
              <a:t>7-14</a:t>
            </a:r>
            <a:r>
              <a:rPr lang="zh-CN" altLang="en-US" sz="2200" dirty="0">
                <a:latin typeface="微软雅黑" pitchFamily="34" charset="-122"/>
                <a:ea typeface="微软雅黑" pitchFamily="34" charset="-122"/>
                <a:sym typeface="Wingdings" pitchFamily="2" charset="2"/>
              </a:rPr>
              <a:t>天。通常情况下，接触过患病者的人首先会成为没有明显症状的感染者，即潜伏者（</a:t>
            </a:r>
            <a:r>
              <a:rPr lang="en-US" altLang="zh-CN" sz="2200" dirty="0">
                <a:latin typeface="微软雅黑" pitchFamily="34" charset="-122"/>
                <a:ea typeface="微软雅黑" pitchFamily="34" charset="-122"/>
                <a:sym typeface="Wingdings" pitchFamily="2" charset="2"/>
              </a:rPr>
              <a:t>Exposed</a:t>
            </a:r>
            <a:r>
              <a:rPr lang="zh-CN" altLang="en-US" sz="2200" dirty="0">
                <a:latin typeface="微软雅黑" pitchFamily="34" charset="-122"/>
                <a:ea typeface="微软雅黑" pitchFamily="34" charset="-122"/>
                <a:sym typeface="Wingdings" pitchFamily="2" charset="2"/>
              </a:rPr>
              <a:t>），然后部分潜伏者会转化为患病者，假设潜伏者具有传染性。针对此类传染病，接下来建立</a:t>
            </a:r>
            <a:r>
              <a:rPr lang="en-US" altLang="zh-CN" sz="2200" dirty="0">
                <a:latin typeface="微软雅黑" pitchFamily="34" charset="-122"/>
                <a:ea typeface="微软雅黑" pitchFamily="34" charset="-122"/>
                <a:sym typeface="Wingdings" pitchFamily="2" charset="2"/>
              </a:rPr>
              <a:t>SEIR</a:t>
            </a:r>
            <a:r>
              <a:rPr lang="zh-CN" altLang="en-US" sz="2200" dirty="0">
                <a:latin typeface="微软雅黑" pitchFamily="34" charset="-122"/>
                <a:ea typeface="微软雅黑" pitchFamily="34" charset="-122"/>
                <a:sym typeface="Wingdings" pitchFamily="2" charset="2"/>
              </a:rPr>
              <a:t>模型</a:t>
            </a:r>
          </a:p>
        </p:txBody>
      </p:sp>
    </p:spTree>
    <p:extLst>
      <p:ext uri="{BB962C8B-B14F-4D97-AF65-F5344CB8AC3E}">
        <p14:creationId xmlns:p14="http://schemas.microsoft.com/office/powerpoint/2010/main" val="36460441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A65A39DA-D8E7-42C5-AD4A-BEE8663777B6}"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六、</a:t>
            </a:r>
            <a:r>
              <a:rPr lang="en-US" altLang="zh-CN" sz="2400" dirty="0">
                <a:solidFill>
                  <a:schemeClr val="bg2"/>
                </a:solidFill>
                <a:latin typeface="微软雅黑" pitchFamily="34" charset="-122"/>
                <a:ea typeface="微软雅黑" pitchFamily="34" charset="-122"/>
              </a:rPr>
              <a:t>SEIR </a:t>
            </a:r>
            <a:r>
              <a:rPr lang="zh-CN" altLang="en-US" sz="2400" dirty="0">
                <a:solidFill>
                  <a:schemeClr val="bg2"/>
                </a:solidFill>
                <a:latin typeface="微软雅黑" pitchFamily="34" charset="-122"/>
                <a:ea typeface="微软雅黑" pitchFamily="34" charset="-122"/>
              </a:rPr>
              <a:t>模型</a:t>
            </a:r>
          </a:p>
        </p:txBody>
      </p:sp>
      <p:sp>
        <p:nvSpPr>
          <p:cNvPr id="7" name="Rectangle 56">
            <a:extLst>
              <a:ext uri="{FF2B5EF4-FFF2-40B4-BE49-F238E27FC236}">
                <a16:creationId xmlns:a16="http://schemas.microsoft.com/office/drawing/2014/main" id="{4AD521E2-8973-40F4-9B10-30B362F9D9E6}"/>
              </a:ext>
            </a:extLst>
          </p:cNvPr>
          <p:cNvSpPr>
            <a:spLocks noChangeArrowheads="1"/>
          </p:cNvSpPr>
          <p:nvPr/>
        </p:nvSpPr>
        <p:spPr bwMode="auto">
          <a:xfrm>
            <a:off x="539552" y="1340768"/>
            <a:ext cx="8136904" cy="525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假设总人数 </a:t>
            </a:r>
            <a:r>
              <a:rPr lang="en-US" altLang="zh-CN" sz="2200" dirty="0">
                <a:solidFill>
                  <a:schemeClr val="bg2"/>
                </a:solidFill>
                <a:latin typeface="微软雅黑" pitchFamily="34" charset="-122"/>
                <a:ea typeface="微软雅黑" pitchFamily="34" charset="-122"/>
                <a:sym typeface="Wingdings" pitchFamily="2" charset="2"/>
              </a:rPr>
              <a:t>N </a:t>
            </a:r>
            <a:r>
              <a:rPr lang="zh-CN" altLang="en-US" sz="2200" dirty="0">
                <a:solidFill>
                  <a:schemeClr val="bg2"/>
                </a:solidFill>
                <a:latin typeface="微软雅黑" pitchFamily="34" charset="-122"/>
                <a:ea typeface="微软雅黑" pitchFamily="34" charset="-122"/>
                <a:sym typeface="Wingdings" pitchFamily="2" charset="2"/>
              </a:rPr>
              <a:t>保持不变，人群分为易感者、潜伏者、患病者和病愈免疫的康复者。时刻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四类人在总人数中所占比例分别记为 </a:t>
            </a:r>
            <a:r>
              <a:rPr lang="en-US" altLang="zh-CN" sz="2200" dirty="0">
                <a:solidFill>
                  <a:schemeClr val="bg2"/>
                </a:solidFill>
                <a:latin typeface="微软雅黑" pitchFamily="34" charset="-122"/>
                <a:ea typeface="微软雅黑" pitchFamily="34" charset="-122"/>
                <a:sym typeface="Wingdings" pitchFamily="2" charset="2"/>
              </a:rPr>
              <a:t>S(t)</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E(t)</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I(t) </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R(t)</a:t>
            </a:r>
            <a:r>
              <a:rPr lang="zh-CN" altLang="en-US" sz="2200" dirty="0">
                <a:solidFill>
                  <a:schemeClr val="bg2"/>
                </a:solidFill>
                <a:latin typeface="微软雅黑" pitchFamily="34" charset="-122"/>
                <a:ea typeface="微软雅黑" pitchFamily="34" charset="-122"/>
                <a:sym typeface="Wingdings" pitchFamily="2" charset="2"/>
              </a:rPr>
              <a:t>，则 </a:t>
            </a:r>
            <a:r>
              <a:rPr lang="en-US" altLang="zh-CN" sz="2200" dirty="0">
                <a:solidFill>
                  <a:schemeClr val="bg2"/>
                </a:solidFill>
                <a:latin typeface="微软雅黑" pitchFamily="34" charset="-122"/>
                <a:ea typeface="微软雅黑" pitchFamily="34" charset="-122"/>
                <a:sym typeface="Wingdings" pitchFamily="2" charset="2"/>
              </a:rPr>
              <a:t>S(t)+E(t)+I(t)+R(t) = 1 </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假设每个患病者每天有效接触的人数为 </a:t>
            </a:r>
            <a:r>
              <a:rPr lang="el-GR" altLang="zh-CN" sz="2200" dirty="0">
                <a:solidFill>
                  <a:schemeClr val="bg2"/>
                </a:solidFill>
                <a:latin typeface="微软雅黑" pitchFamily="34" charset="-122"/>
                <a:ea typeface="微软雅黑" pitchFamily="34" charset="-122"/>
                <a:sym typeface="Wingdings" pitchFamily="2" charset="2"/>
              </a:rPr>
              <a:t>λ</a:t>
            </a:r>
            <a:r>
              <a:rPr lang="zh-CN" altLang="en-US" sz="2200" dirty="0">
                <a:solidFill>
                  <a:schemeClr val="bg2"/>
                </a:solidFill>
                <a:latin typeface="微软雅黑" pitchFamily="34" charset="-122"/>
                <a:ea typeface="微软雅黑" pitchFamily="34" charset="-122"/>
                <a:sym typeface="Wingdings" pitchFamily="2" charset="2"/>
              </a:rPr>
              <a:t>，当患病者与易感者有效接触时，易感者被感染为潜伏者。</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假设每个潜伏者每天有效接触的人数为 </a:t>
            </a:r>
            <a:r>
              <a:rPr lang="el-GR" altLang="zh-CN" sz="2200" dirty="0">
                <a:solidFill>
                  <a:schemeClr val="bg2"/>
                </a:solidFill>
                <a:latin typeface="微软雅黑" pitchFamily="34" charset="-122"/>
                <a:ea typeface="微软雅黑" pitchFamily="34" charset="-122"/>
                <a:sym typeface="Wingdings" pitchFamily="2" charset="2"/>
              </a:rPr>
              <a:t>α</a:t>
            </a:r>
            <a:r>
              <a:rPr lang="zh-CN" altLang="en-US" sz="2200" dirty="0">
                <a:solidFill>
                  <a:schemeClr val="bg2"/>
                </a:solidFill>
                <a:latin typeface="微软雅黑" pitchFamily="34" charset="-122"/>
                <a:ea typeface="微软雅黑" pitchFamily="34" charset="-122"/>
                <a:sym typeface="Wingdings" pitchFamily="2" charset="2"/>
              </a:rPr>
              <a:t>，当潜伏者与易感者有效接触时，易感者被感染为潜伏者。</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假设每天转为患病者的潜伏者占潜伏者总数的比例（称为</a:t>
            </a:r>
            <a:r>
              <a:rPr lang="zh-CN" altLang="en-US" sz="2200" dirty="0">
                <a:solidFill>
                  <a:srgbClr val="FF0000"/>
                </a:solidFill>
                <a:latin typeface="微软雅黑" pitchFamily="34" charset="-122"/>
                <a:ea typeface="微软雅黑" pitchFamily="34" charset="-122"/>
                <a:sym typeface="Wingdings" pitchFamily="2" charset="2"/>
              </a:rPr>
              <a:t>日转阳率</a:t>
            </a:r>
            <a:r>
              <a:rPr lang="zh-CN" altLang="en-US" sz="2200" dirty="0">
                <a:solidFill>
                  <a:schemeClr val="bg2"/>
                </a:solidFill>
                <a:latin typeface="微软雅黑" pitchFamily="34" charset="-122"/>
                <a:ea typeface="微软雅黑" pitchFamily="34" charset="-122"/>
                <a:sym typeface="Wingdings" pitchFamily="2" charset="2"/>
              </a:rPr>
              <a:t>）为 </a:t>
            </a:r>
            <a:r>
              <a:rPr lang="el-GR" altLang="zh-CN" sz="2200" dirty="0">
                <a:solidFill>
                  <a:schemeClr val="bg2"/>
                </a:solidFill>
                <a:latin typeface="微软雅黑" pitchFamily="34" charset="-122"/>
                <a:ea typeface="微软雅黑" pitchFamily="34" charset="-122"/>
                <a:sym typeface="Wingdings" pitchFamily="2" charset="2"/>
              </a:rPr>
              <a:t>β</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假设每天被治愈获得终身免疫力的患病者占患病者总数的比例为常数</a:t>
            </a:r>
            <a:r>
              <a:rPr lang="el-GR" altLang="zh-CN" sz="2200" dirty="0">
                <a:solidFill>
                  <a:schemeClr val="bg2"/>
                </a:solidFill>
                <a:latin typeface="微软雅黑" pitchFamily="34" charset="-122"/>
                <a:ea typeface="微软雅黑" pitchFamily="34" charset="-122"/>
                <a:sym typeface="Wingdings" pitchFamily="2" charset="2"/>
              </a:rPr>
              <a:t>μ</a:t>
            </a:r>
            <a:r>
              <a:rPr lang="zh-CN" altLang="en-US" sz="2200" dirty="0">
                <a:solidFill>
                  <a:schemeClr val="bg2"/>
                </a:solidFill>
                <a:latin typeface="微软雅黑" pitchFamily="34" charset="-122"/>
                <a:ea typeface="微软雅黑" pitchFamily="34" charset="-122"/>
                <a:sym typeface="Wingdings" pitchFamily="2" charset="2"/>
              </a:rPr>
              <a:t>。</a:t>
            </a:r>
          </a:p>
        </p:txBody>
      </p:sp>
      <p:sp>
        <p:nvSpPr>
          <p:cNvPr id="8" name="Rectangle 12">
            <a:extLst>
              <a:ext uri="{FF2B5EF4-FFF2-40B4-BE49-F238E27FC236}">
                <a16:creationId xmlns:a16="http://schemas.microsoft.com/office/drawing/2014/main" id="{E9FBDA41-0951-47B0-9F2E-17E669A96412}"/>
              </a:ext>
            </a:extLst>
          </p:cNvPr>
          <p:cNvSpPr>
            <a:spLocks noChangeArrowheads="1"/>
          </p:cNvSpPr>
          <p:nvPr/>
        </p:nvSpPr>
        <p:spPr bwMode="auto">
          <a:xfrm>
            <a:off x="549518" y="951111"/>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模型假设</a:t>
            </a:r>
          </a:p>
        </p:txBody>
      </p:sp>
    </p:spTree>
    <p:extLst>
      <p:ext uri="{BB962C8B-B14F-4D97-AF65-F5344CB8AC3E}">
        <p14:creationId xmlns:p14="http://schemas.microsoft.com/office/powerpoint/2010/main" val="7036599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15107819-84EC-49D3-B9C6-863EEA6532F1}"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六、</a:t>
            </a:r>
            <a:r>
              <a:rPr lang="en-US" altLang="zh-CN" sz="2400" dirty="0">
                <a:solidFill>
                  <a:schemeClr val="bg2"/>
                </a:solidFill>
                <a:latin typeface="微软雅黑" pitchFamily="34" charset="-122"/>
                <a:ea typeface="微软雅黑" pitchFamily="34" charset="-122"/>
              </a:rPr>
              <a:t>SEIR </a:t>
            </a:r>
            <a:r>
              <a:rPr lang="zh-CN" altLang="en-US" sz="2400" dirty="0">
                <a:solidFill>
                  <a:schemeClr val="bg2"/>
                </a:solidFill>
                <a:latin typeface="微软雅黑" pitchFamily="34" charset="-122"/>
                <a:ea typeface="微软雅黑" pitchFamily="34" charset="-122"/>
              </a:rPr>
              <a:t>模型</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模型建立</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1491660"/>
            <a:ext cx="7488832" cy="383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每个患病者每天有效接触的人群中易感者人数为        ，因此每天将有                个易感者因接触患病者被感染为潜伏者；</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每个潜伏者每天有效接触的人群中易感者人数为        ，因此每天将有                个易感者因接触潜伏者被感染为潜伏者；</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每天有            个潜伏者转为患病者；</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buClr>
                <a:srgbClr val="0000FF"/>
              </a:buClr>
              <a:buFont typeface="+mj-ea"/>
              <a:buAutoNum type="circleNumDbPlain"/>
            </a:pPr>
            <a:r>
              <a:rPr lang="zh-CN" altLang="en-US" sz="2200" dirty="0">
                <a:solidFill>
                  <a:schemeClr val="bg2"/>
                </a:solidFill>
                <a:latin typeface="微软雅黑" pitchFamily="34" charset="-122"/>
                <a:ea typeface="微软雅黑" pitchFamily="34" charset="-122"/>
                <a:sym typeface="Wingdings" pitchFamily="2" charset="2"/>
              </a:rPr>
              <a:t>每天有           个患病者被治愈变为康复者。</a:t>
            </a:r>
          </a:p>
        </p:txBody>
      </p:sp>
      <p:graphicFrame>
        <p:nvGraphicFramePr>
          <p:cNvPr id="16" name="对象 15">
            <a:extLst>
              <a:ext uri="{FF2B5EF4-FFF2-40B4-BE49-F238E27FC236}">
                <a16:creationId xmlns:a16="http://schemas.microsoft.com/office/drawing/2014/main" id="{2D4B6907-8DF8-475F-AA3C-DB2FF147FC0C}"/>
              </a:ext>
            </a:extLst>
          </p:cNvPr>
          <p:cNvGraphicFramePr>
            <a:graphicFrameLocks noChangeAspect="1"/>
          </p:cNvGraphicFramePr>
          <p:nvPr>
            <p:extLst>
              <p:ext uri="{D42A27DB-BD31-4B8C-83A1-F6EECF244321}">
                <p14:modId xmlns:p14="http://schemas.microsoft.com/office/powerpoint/2010/main" val="1915677422"/>
              </p:ext>
            </p:extLst>
          </p:nvPr>
        </p:nvGraphicFramePr>
        <p:xfrm>
          <a:off x="7355485" y="1642765"/>
          <a:ext cx="649288" cy="346075"/>
        </p:xfrm>
        <a:graphic>
          <a:graphicData uri="http://schemas.openxmlformats.org/presentationml/2006/ole">
            <mc:AlternateContent xmlns:mc="http://schemas.openxmlformats.org/markup-compatibility/2006">
              <mc:Choice xmlns:v="urn:schemas-microsoft-com:vml" Requires="v">
                <p:oleObj name="Equation" r:id="rId2" imgW="380880" imgH="203040" progId="Equation.DSMT4">
                  <p:embed/>
                </p:oleObj>
              </mc:Choice>
              <mc:Fallback>
                <p:oleObj name="Equation" r:id="rId2" imgW="380880" imgH="203040" progId="Equation.DSMT4">
                  <p:embed/>
                  <p:pic>
                    <p:nvPicPr>
                      <p:cNvPr id="16" name="对象 15">
                        <a:extLst>
                          <a:ext uri="{FF2B5EF4-FFF2-40B4-BE49-F238E27FC236}">
                            <a16:creationId xmlns:a16="http://schemas.microsoft.com/office/drawing/2014/main" id="{2D4B6907-8DF8-475F-AA3C-DB2FF147FC0C}"/>
                          </a:ext>
                        </a:extLst>
                      </p:cNvPr>
                      <p:cNvPicPr/>
                      <p:nvPr/>
                    </p:nvPicPr>
                    <p:blipFill>
                      <a:blip r:embed="rId3"/>
                      <a:stretch>
                        <a:fillRect/>
                      </a:stretch>
                    </p:blipFill>
                    <p:spPr>
                      <a:xfrm>
                        <a:off x="7355485" y="1642765"/>
                        <a:ext cx="649288" cy="34607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A495875F-B9A0-424F-9E36-861B63BCAEC3}"/>
              </a:ext>
            </a:extLst>
          </p:cNvPr>
          <p:cNvGraphicFramePr>
            <a:graphicFrameLocks noChangeAspect="1"/>
          </p:cNvGraphicFramePr>
          <p:nvPr>
            <p:extLst>
              <p:ext uri="{D42A27DB-BD31-4B8C-83A1-F6EECF244321}">
                <p14:modId xmlns:p14="http://schemas.microsoft.com/office/powerpoint/2010/main" val="436147475"/>
              </p:ext>
            </p:extLst>
          </p:nvPr>
        </p:nvGraphicFramePr>
        <p:xfrm>
          <a:off x="3192909" y="2107065"/>
          <a:ext cx="1235075" cy="346075"/>
        </p:xfrm>
        <a:graphic>
          <a:graphicData uri="http://schemas.openxmlformats.org/presentationml/2006/ole">
            <mc:AlternateContent xmlns:mc="http://schemas.openxmlformats.org/markup-compatibility/2006">
              <mc:Choice xmlns:v="urn:schemas-microsoft-com:vml" Requires="v">
                <p:oleObj name="Equation" r:id="rId4" imgW="723600" imgH="203040" progId="Equation.DSMT4">
                  <p:embed/>
                </p:oleObj>
              </mc:Choice>
              <mc:Fallback>
                <p:oleObj name="Equation" r:id="rId4" imgW="723600" imgH="20304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5"/>
                      <a:stretch>
                        <a:fillRect/>
                      </a:stretch>
                    </p:blipFill>
                    <p:spPr>
                      <a:xfrm>
                        <a:off x="3192909" y="2107065"/>
                        <a:ext cx="1235075" cy="34607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8A7706BF-64BF-43FE-B962-870FD99F4AB7}"/>
              </a:ext>
            </a:extLst>
          </p:cNvPr>
          <p:cNvGraphicFramePr>
            <a:graphicFrameLocks noChangeAspect="1"/>
          </p:cNvGraphicFramePr>
          <p:nvPr>
            <p:extLst>
              <p:ext uri="{D42A27DB-BD31-4B8C-83A1-F6EECF244321}">
                <p14:modId xmlns:p14="http://schemas.microsoft.com/office/powerpoint/2010/main" val="1443961276"/>
              </p:ext>
            </p:extLst>
          </p:nvPr>
        </p:nvGraphicFramePr>
        <p:xfrm>
          <a:off x="7383463" y="3055938"/>
          <a:ext cx="671512" cy="346075"/>
        </p:xfrm>
        <a:graphic>
          <a:graphicData uri="http://schemas.openxmlformats.org/presentationml/2006/ole">
            <mc:AlternateContent xmlns:mc="http://schemas.openxmlformats.org/markup-compatibility/2006">
              <mc:Choice xmlns:v="urn:schemas-microsoft-com:vml" Requires="v">
                <p:oleObj name="Equation" r:id="rId6" imgW="393480" imgH="203040" progId="Equation.DSMT4">
                  <p:embed/>
                </p:oleObj>
              </mc:Choice>
              <mc:Fallback>
                <p:oleObj name="Equation" r:id="rId6" imgW="393480" imgH="203040" progId="Equation.DSMT4">
                  <p:embed/>
                  <p:pic>
                    <p:nvPicPr>
                      <p:cNvPr id="16" name="对象 15">
                        <a:extLst>
                          <a:ext uri="{FF2B5EF4-FFF2-40B4-BE49-F238E27FC236}">
                            <a16:creationId xmlns:a16="http://schemas.microsoft.com/office/drawing/2014/main" id="{2D4B6907-8DF8-475F-AA3C-DB2FF147FC0C}"/>
                          </a:ext>
                        </a:extLst>
                      </p:cNvPr>
                      <p:cNvPicPr/>
                      <p:nvPr/>
                    </p:nvPicPr>
                    <p:blipFill>
                      <a:blip r:embed="rId7"/>
                      <a:stretch>
                        <a:fillRect/>
                      </a:stretch>
                    </p:blipFill>
                    <p:spPr>
                      <a:xfrm>
                        <a:off x="7383463" y="3055938"/>
                        <a:ext cx="671512" cy="34607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090344EE-1ADE-47C5-920E-4D1F095A2E4A}"/>
              </a:ext>
            </a:extLst>
          </p:cNvPr>
          <p:cNvGraphicFramePr>
            <a:graphicFrameLocks noChangeAspect="1"/>
          </p:cNvGraphicFramePr>
          <p:nvPr>
            <p:extLst>
              <p:ext uri="{D42A27DB-BD31-4B8C-83A1-F6EECF244321}">
                <p14:modId xmlns:p14="http://schemas.microsoft.com/office/powerpoint/2010/main" val="2248306930"/>
              </p:ext>
            </p:extLst>
          </p:nvPr>
        </p:nvGraphicFramePr>
        <p:xfrm>
          <a:off x="3194050" y="3508375"/>
          <a:ext cx="1300163" cy="346075"/>
        </p:xfrm>
        <a:graphic>
          <a:graphicData uri="http://schemas.openxmlformats.org/presentationml/2006/ole">
            <mc:AlternateContent xmlns:mc="http://schemas.openxmlformats.org/markup-compatibility/2006">
              <mc:Choice xmlns:v="urn:schemas-microsoft-com:vml" Requires="v">
                <p:oleObj name="Equation" r:id="rId8" imgW="761760" imgH="203040" progId="Equation.DSMT4">
                  <p:embed/>
                </p:oleObj>
              </mc:Choice>
              <mc:Fallback>
                <p:oleObj name="Equation" r:id="rId8" imgW="761760" imgH="203040" progId="Equation.DSMT4">
                  <p:embed/>
                  <p:pic>
                    <p:nvPicPr>
                      <p:cNvPr id="15" name="对象 14">
                        <a:extLst>
                          <a:ext uri="{FF2B5EF4-FFF2-40B4-BE49-F238E27FC236}">
                            <a16:creationId xmlns:a16="http://schemas.microsoft.com/office/drawing/2014/main" id="{A495875F-B9A0-424F-9E36-861B63BCAEC3}"/>
                          </a:ext>
                        </a:extLst>
                      </p:cNvPr>
                      <p:cNvPicPr/>
                      <p:nvPr/>
                    </p:nvPicPr>
                    <p:blipFill>
                      <a:blip r:embed="rId9"/>
                      <a:stretch>
                        <a:fillRect/>
                      </a:stretch>
                    </p:blipFill>
                    <p:spPr>
                      <a:xfrm>
                        <a:off x="3194050" y="3508375"/>
                        <a:ext cx="1300163" cy="34607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6B50AC02-FAD1-44AA-87DC-B23B3209DEF7}"/>
              </a:ext>
            </a:extLst>
          </p:cNvPr>
          <p:cNvGraphicFramePr>
            <a:graphicFrameLocks noChangeAspect="1"/>
          </p:cNvGraphicFramePr>
          <p:nvPr>
            <p:extLst>
              <p:ext uri="{D42A27DB-BD31-4B8C-83A1-F6EECF244321}">
                <p14:modId xmlns:p14="http://schemas.microsoft.com/office/powerpoint/2010/main" val="3803405075"/>
              </p:ext>
            </p:extLst>
          </p:nvPr>
        </p:nvGraphicFramePr>
        <p:xfrm>
          <a:off x="2411760" y="4443896"/>
          <a:ext cx="887413" cy="346075"/>
        </p:xfrm>
        <a:graphic>
          <a:graphicData uri="http://schemas.openxmlformats.org/presentationml/2006/ole">
            <mc:AlternateContent xmlns:mc="http://schemas.openxmlformats.org/markup-compatibility/2006">
              <mc:Choice xmlns:v="urn:schemas-microsoft-com:vml" Requires="v">
                <p:oleObj name="Equation" r:id="rId10" imgW="520560" imgH="203040" progId="Equation.DSMT4">
                  <p:embed/>
                </p:oleObj>
              </mc:Choice>
              <mc:Fallback>
                <p:oleObj name="Equation" r:id="rId10" imgW="520560" imgH="203040" progId="Equation.DSMT4">
                  <p:embed/>
                  <p:pic>
                    <p:nvPicPr>
                      <p:cNvPr id="20" name="对象 19">
                        <a:extLst>
                          <a:ext uri="{FF2B5EF4-FFF2-40B4-BE49-F238E27FC236}">
                            <a16:creationId xmlns:a16="http://schemas.microsoft.com/office/drawing/2014/main" id="{090344EE-1ADE-47C5-920E-4D1F095A2E4A}"/>
                          </a:ext>
                        </a:extLst>
                      </p:cNvPr>
                      <p:cNvPicPr/>
                      <p:nvPr/>
                    </p:nvPicPr>
                    <p:blipFill>
                      <a:blip r:embed="rId11"/>
                      <a:stretch>
                        <a:fillRect/>
                      </a:stretch>
                    </p:blipFill>
                    <p:spPr>
                      <a:xfrm>
                        <a:off x="2411760" y="4443896"/>
                        <a:ext cx="887413" cy="346075"/>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9157B083-AFAB-483C-B728-C4A4333C22BB}"/>
              </a:ext>
            </a:extLst>
          </p:cNvPr>
          <p:cNvGraphicFramePr>
            <a:graphicFrameLocks noChangeAspect="1"/>
          </p:cNvGraphicFramePr>
          <p:nvPr>
            <p:extLst>
              <p:ext uri="{D42A27DB-BD31-4B8C-83A1-F6EECF244321}">
                <p14:modId xmlns:p14="http://schemas.microsoft.com/office/powerpoint/2010/main" val="2746682175"/>
              </p:ext>
            </p:extLst>
          </p:nvPr>
        </p:nvGraphicFramePr>
        <p:xfrm>
          <a:off x="2381523" y="4922168"/>
          <a:ext cx="822325" cy="346075"/>
        </p:xfrm>
        <a:graphic>
          <a:graphicData uri="http://schemas.openxmlformats.org/presentationml/2006/ole">
            <mc:AlternateContent xmlns:mc="http://schemas.openxmlformats.org/markup-compatibility/2006">
              <mc:Choice xmlns:v="urn:schemas-microsoft-com:vml" Requires="v">
                <p:oleObj name="Equation" r:id="rId12" imgW="482400" imgH="203040" progId="Equation.DSMT4">
                  <p:embed/>
                </p:oleObj>
              </mc:Choice>
              <mc:Fallback>
                <p:oleObj name="Equation" r:id="rId12" imgW="482400" imgH="203040" progId="Equation.DSMT4">
                  <p:embed/>
                  <p:pic>
                    <p:nvPicPr>
                      <p:cNvPr id="15" name="对象 14">
                        <a:extLst>
                          <a:ext uri="{FF2B5EF4-FFF2-40B4-BE49-F238E27FC236}">
                            <a16:creationId xmlns:a16="http://schemas.microsoft.com/office/drawing/2014/main" id="{A495875F-B9A0-424F-9E36-861B63BCAEC3}"/>
                          </a:ext>
                        </a:extLst>
                      </p:cNvPr>
                      <p:cNvPicPr/>
                      <p:nvPr/>
                    </p:nvPicPr>
                    <p:blipFill>
                      <a:blip r:embed="rId13"/>
                      <a:stretch>
                        <a:fillRect/>
                      </a:stretch>
                    </p:blipFill>
                    <p:spPr>
                      <a:xfrm>
                        <a:off x="2381523" y="4922168"/>
                        <a:ext cx="822325" cy="346075"/>
                      </a:xfrm>
                      <a:prstGeom prst="rect">
                        <a:avLst/>
                      </a:prstGeom>
                    </p:spPr>
                  </p:pic>
                </p:oleObj>
              </mc:Fallback>
            </mc:AlternateContent>
          </a:graphicData>
        </a:graphic>
      </p:graphicFrame>
    </p:spTree>
    <p:extLst>
      <p:ext uri="{BB962C8B-B14F-4D97-AF65-F5344CB8AC3E}">
        <p14:creationId xmlns:p14="http://schemas.microsoft.com/office/powerpoint/2010/main" val="33183741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2023E891-16EF-4E5C-ADE8-D25FFC060008}"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552804" y="476672"/>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模型建立</a:t>
            </a:r>
          </a:p>
        </p:txBody>
      </p:sp>
      <p:sp>
        <p:nvSpPr>
          <p:cNvPr id="11" name="Rectangle 56">
            <a:extLst>
              <a:ext uri="{FF2B5EF4-FFF2-40B4-BE49-F238E27FC236}">
                <a16:creationId xmlns:a16="http://schemas.microsoft.com/office/drawing/2014/main" id="{B6D31513-A190-4A80-A14F-387A6D23C521}"/>
              </a:ext>
            </a:extLst>
          </p:cNvPr>
          <p:cNvSpPr>
            <a:spLocks noChangeArrowheads="1"/>
          </p:cNvSpPr>
          <p:nvPr/>
        </p:nvSpPr>
        <p:spPr bwMode="auto">
          <a:xfrm>
            <a:off x="971600" y="987604"/>
            <a:ext cx="748883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从 </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到 </a:t>
            </a:r>
            <a:r>
              <a:rPr lang="en-US" altLang="zh-CN" sz="2200" dirty="0">
                <a:solidFill>
                  <a:schemeClr val="bg2"/>
                </a:solidFill>
                <a:latin typeface="微软雅黑" pitchFamily="34" charset="-122"/>
                <a:ea typeface="微软雅黑" pitchFamily="34" charset="-122"/>
                <a:sym typeface="Wingdings" pitchFamily="2" charset="2"/>
              </a:rPr>
              <a:t>t+</a:t>
            </a:r>
            <a:r>
              <a:rPr lang="el-GR" altLang="zh-CN" sz="2200" dirty="0">
                <a:solidFill>
                  <a:schemeClr val="bg2"/>
                </a:solidFill>
                <a:latin typeface="微软雅黑" pitchFamily="34" charset="-122"/>
                <a:ea typeface="微软雅黑" pitchFamily="34" charset="-122"/>
                <a:sym typeface="Wingdings" pitchFamily="2" charset="2"/>
              </a:rPr>
              <a:t>Δ</a:t>
            </a:r>
            <a:r>
              <a:rPr lang="en-US" altLang="zh-CN" sz="2200" dirty="0">
                <a:solidFill>
                  <a:schemeClr val="bg2"/>
                </a:solidFill>
                <a:latin typeface="微软雅黑" pitchFamily="34" charset="-122"/>
                <a:ea typeface="微软雅黑" pitchFamily="34" charset="-122"/>
                <a:sym typeface="Wingdings" pitchFamily="2" charset="2"/>
              </a:rPr>
              <a:t>t </a:t>
            </a:r>
            <a:r>
              <a:rPr lang="zh-CN" altLang="en-US" sz="2200" dirty="0">
                <a:solidFill>
                  <a:schemeClr val="bg2"/>
                </a:solidFill>
                <a:latin typeface="微软雅黑" pitchFamily="34" charset="-122"/>
                <a:ea typeface="微软雅黑" pitchFamily="34" charset="-122"/>
                <a:sym typeface="Wingdings" pitchFamily="2" charset="2"/>
              </a:rPr>
              <a:t>四类人人数的增量分别为</a:t>
            </a:r>
          </a:p>
        </p:txBody>
      </p:sp>
      <p:graphicFrame>
        <p:nvGraphicFramePr>
          <p:cNvPr id="12" name="对象 11">
            <a:extLst>
              <a:ext uri="{FF2B5EF4-FFF2-40B4-BE49-F238E27FC236}">
                <a16:creationId xmlns:a16="http://schemas.microsoft.com/office/drawing/2014/main" id="{29C92BE9-A5DA-457B-B2D6-09FA03D51111}"/>
              </a:ext>
            </a:extLst>
          </p:cNvPr>
          <p:cNvGraphicFramePr>
            <a:graphicFrameLocks noChangeAspect="1"/>
          </p:cNvGraphicFramePr>
          <p:nvPr>
            <p:extLst>
              <p:ext uri="{D42A27DB-BD31-4B8C-83A1-F6EECF244321}">
                <p14:modId xmlns:p14="http://schemas.microsoft.com/office/powerpoint/2010/main" val="4219361154"/>
              </p:ext>
            </p:extLst>
          </p:nvPr>
        </p:nvGraphicFramePr>
        <p:xfrm>
          <a:off x="1403648" y="1627188"/>
          <a:ext cx="5565775" cy="433387"/>
        </p:xfrm>
        <a:graphic>
          <a:graphicData uri="http://schemas.openxmlformats.org/presentationml/2006/ole">
            <mc:AlternateContent xmlns:mc="http://schemas.openxmlformats.org/markup-compatibility/2006">
              <mc:Choice xmlns:v="urn:schemas-microsoft-com:vml" Requires="v">
                <p:oleObj name="Equation" r:id="rId2" imgW="3263760" imgH="253800" progId="Equation.DSMT4">
                  <p:embed/>
                </p:oleObj>
              </mc:Choice>
              <mc:Fallback>
                <p:oleObj name="Equation" r:id="rId2" imgW="3263760" imgH="25380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3"/>
                      <a:stretch>
                        <a:fillRect/>
                      </a:stretch>
                    </p:blipFill>
                    <p:spPr>
                      <a:xfrm>
                        <a:off x="1403648" y="1627188"/>
                        <a:ext cx="5565775" cy="433387"/>
                      </a:xfrm>
                      <a:prstGeom prst="rect">
                        <a:avLst/>
                      </a:prstGeom>
                    </p:spPr>
                  </p:pic>
                </p:oleObj>
              </mc:Fallback>
            </mc:AlternateContent>
          </a:graphicData>
        </a:graphic>
      </p:graphicFrame>
      <p:sp>
        <p:nvSpPr>
          <p:cNvPr id="13" name="Rectangle 56">
            <a:extLst>
              <a:ext uri="{FF2B5EF4-FFF2-40B4-BE49-F238E27FC236}">
                <a16:creationId xmlns:a16="http://schemas.microsoft.com/office/drawing/2014/main" id="{27BA3441-BCCD-4400-890B-1DABE3EAA911}"/>
              </a:ext>
            </a:extLst>
          </p:cNvPr>
          <p:cNvSpPr>
            <a:spLocks noChangeArrowheads="1"/>
          </p:cNvSpPr>
          <p:nvPr/>
        </p:nvSpPr>
        <p:spPr bwMode="auto">
          <a:xfrm>
            <a:off x="971600" y="3645024"/>
            <a:ext cx="784887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记 </a:t>
            </a:r>
            <a:r>
              <a:rPr lang="en-US" altLang="zh-CN" sz="2200" dirty="0">
                <a:solidFill>
                  <a:schemeClr val="bg2"/>
                </a:solidFill>
                <a:latin typeface="微软雅黑" pitchFamily="34" charset="-122"/>
                <a:ea typeface="微软雅黑" pitchFamily="34" charset="-122"/>
                <a:sym typeface="Wingdings" pitchFamily="2" charset="2"/>
              </a:rPr>
              <a:t>t=0 </a:t>
            </a:r>
            <a:r>
              <a:rPr lang="zh-CN" altLang="en-US" sz="2200" dirty="0">
                <a:solidFill>
                  <a:schemeClr val="bg2"/>
                </a:solidFill>
                <a:latin typeface="微软雅黑" pitchFamily="34" charset="-122"/>
                <a:ea typeface="微软雅黑" pitchFamily="34" charset="-122"/>
                <a:sym typeface="Wingdings" pitchFamily="2" charset="2"/>
              </a:rPr>
              <a:t>时四类人的比例分别为 </a:t>
            </a:r>
            <a:r>
              <a:rPr lang="en-US" altLang="zh-CN" sz="2200" dirty="0">
                <a:solidFill>
                  <a:schemeClr val="bg2"/>
                </a:solidFill>
                <a:latin typeface="微软雅黑" pitchFamily="34" charset="-122"/>
                <a:ea typeface="微软雅黑" pitchFamily="34" charset="-122"/>
                <a:sym typeface="Wingdings" pitchFamily="2" charset="2"/>
              </a:rPr>
              <a:t>S</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E</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a:t>
            </a:r>
            <a:r>
              <a:rPr lang="en-US" altLang="zh-CN" sz="2200" dirty="0">
                <a:solidFill>
                  <a:schemeClr val="bg2"/>
                </a:solidFill>
                <a:latin typeface="微软雅黑" pitchFamily="34" charset="-122"/>
                <a:ea typeface="微软雅黑" pitchFamily="34" charset="-122"/>
                <a:sym typeface="Wingdings" pitchFamily="2" charset="2"/>
              </a:rPr>
              <a:t>I</a:t>
            </a:r>
            <a:r>
              <a:rPr lang="en-US" altLang="zh-CN" sz="2200" baseline="-25000" dirty="0">
                <a:solidFill>
                  <a:schemeClr val="bg2"/>
                </a:solidFill>
                <a:latin typeface="微软雅黑" pitchFamily="34" charset="-122"/>
                <a:ea typeface="微软雅黑" pitchFamily="34" charset="-122"/>
                <a:sym typeface="Wingdings" pitchFamily="2" charset="2"/>
              </a:rPr>
              <a:t>0 </a:t>
            </a:r>
            <a:r>
              <a:rPr lang="zh-CN" altLang="en-US" sz="2200" dirty="0">
                <a:solidFill>
                  <a:schemeClr val="bg2"/>
                </a:solidFill>
                <a:latin typeface="微软雅黑" pitchFamily="34" charset="-122"/>
                <a:ea typeface="微软雅黑" pitchFamily="34" charset="-122"/>
                <a:sym typeface="Wingdings" pitchFamily="2" charset="2"/>
              </a:rPr>
              <a:t>和 </a:t>
            </a:r>
            <a:r>
              <a:rPr lang="en-US" altLang="zh-CN" sz="2200" dirty="0">
                <a:solidFill>
                  <a:schemeClr val="bg2"/>
                </a:solidFill>
                <a:latin typeface="微软雅黑" pitchFamily="34" charset="-122"/>
                <a:ea typeface="微软雅黑" pitchFamily="34" charset="-122"/>
                <a:sym typeface="Wingdings" pitchFamily="2" charset="2"/>
              </a:rPr>
              <a:t>R</a:t>
            </a:r>
            <a:r>
              <a:rPr lang="en-US" altLang="zh-CN" sz="2200" baseline="-25000" dirty="0">
                <a:solidFill>
                  <a:schemeClr val="bg2"/>
                </a:solidFill>
                <a:latin typeface="微软雅黑" pitchFamily="34" charset="-122"/>
                <a:ea typeface="微软雅黑" pitchFamily="34" charset="-122"/>
                <a:sym typeface="Wingdings" pitchFamily="2" charset="2"/>
              </a:rPr>
              <a:t>0</a:t>
            </a:r>
            <a:r>
              <a:rPr lang="zh-CN" altLang="en-US" sz="2200" dirty="0">
                <a:solidFill>
                  <a:schemeClr val="bg2"/>
                </a:solidFill>
                <a:latin typeface="微软雅黑" pitchFamily="34" charset="-122"/>
                <a:ea typeface="微软雅黑" pitchFamily="34" charset="-122"/>
                <a:sym typeface="Wingdings" pitchFamily="2" charset="2"/>
              </a:rPr>
              <a:t>，则建立模型</a:t>
            </a:r>
          </a:p>
        </p:txBody>
      </p:sp>
      <p:graphicFrame>
        <p:nvGraphicFramePr>
          <p:cNvPr id="14" name="对象 13">
            <a:extLst>
              <a:ext uri="{FF2B5EF4-FFF2-40B4-BE49-F238E27FC236}">
                <a16:creationId xmlns:a16="http://schemas.microsoft.com/office/drawing/2014/main" id="{17B5359C-A47C-4EC6-879C-B1B8E7847C0E}"/>
              </a:ext>
            </a:extLst>
          </p:cNvPr>
          <p:cNvGraphicFramePr>
            <a:graphicFrameLocks noChangeAspect="1"/>
          </p:cNvGraphicFramePr>
          <p:nvPr>
            <p:extLst>
              <p:ext uri="{D42A27DB-BD31-4B8C-83A1-F6EECF244321}">
                <p14:modId xmlns:p14="http://schemas.microsoft.com/office/powerpoint/2010/main" val="1791390216"/>
              </p:ext>
            </p:extLst>
          </p:nvPr>
        </p:nvGraphicFramePr>
        <p:xfrm>
          <a:off x="1043608" y="4291013"/>
          <a:ext cx="7318375" cy="1120775"/>
        </p:xfrm>
        <a:graphic>
          <a:graphicData uri="http://schemas.openxmlformats.org/presentationml/2006/ole">
            <mc:AlternateContent xmlns:mc="http://schemas.openxmlformats.org/markup-compatibility/2006">
              <mc:Choice xmlns:v="urn:schemas-microsoft-com:vml" Requires="v">
                <p:oleObj name="Equation" r:id="rId4" imgW="4292280" imgH="660240" progId="Equation.DSMT4">
                  <p:embed/>
                </p:oleObj>
              </mc:Choice>
              <mc:Fallback>
                <p:oleObj name="Equation" r:id="rId4" imgW="4292280" imgH="660240" progId="Equation.DSMT4">
                  <p:embed/>
                  <p:pic>
                    <p:nvPicPr>
                      <p:cNvPr id="14" name="对象 13">
                        <a:extLst>
                          <a:ext uri="{FF2B5EF4-FFF2-40B4-BE49-F238E27FC236}">
                            <a16:creationId xmlns:a16="http://schemas.microsoft.com/office/drawing/2014/main" id="{17B5359C-A47C-4EC6-879C-B1B8E7847C0E}"/>
                          </a:ext>
                        </a:extLst>
                      </p:cNvPr>
                      <p:cNvPicPr/>
                      <p:nvPr/>
                    </p:nvPicPr>
                    <p:blipFill>
                      <a:blip r:embed="rId5"/>
                      <a:stretch>
                        <a:fillRect/>
                      </a:stretch>
                    </p:blipFill>
                    <p:spPr>
                      <a:xfrm>
                        <a:off x="1043608" y="4291013"/>
                        <a:ext cx="7318375" cy="1120775"/>
                      </a:xfrm>
                      <a:prstGeom prst="rect">
                        <a:avLst/>
                      </a:prstGeom>
                    </p:spPr>
                  </p:pic>
                </p:oleObj>
              </mc:Fallback>
            </mc:AlternateContent>
          </a:graphicData>
        </a:graphic>
      </p:graphicFrame>
      <p:sp>
        <p:nvSpPr>
          <p:cNvPr id="17" name="Rectangle 56">
            <a:extLst>
              <a:ext uri="{FF2B5EF4-FFF2-40B4-BE49-F238E27FC236}">
                <a16:creationId xmlns:a16="http://schemas.microsoft.com/office/drawing/2014/main" id="{7315F639-81BC-4066-9932-4786CE7ED24A}"/>
              </a:ext>
            </a:extLst>
          </p:cNvPr>
          <p:cNvSpPr>
            <a:spLocks noChangeArrowheads="1"/>
          </p:cNvSpPr>
          <p:nvPr/>
        </p:nvSpPr>
        <p:spPr bwMode="auto">
          <a:xfrm>
            <a:off x="971600" y="5578347"/>
            <a:ext cx="2307109" cy="514949"/>
          </a:xfrm>
          <a:prstGeom prst="rect">
            <a:avLst/>
          </a:prstGeom>
          <a:solidFill>
            <a:srgbClr val="FFFF00"/>
          </a:solidFill>
          <a:ln>
            <a:noFill/>
          </a:ln>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此模型无解析解</a:t>
            </a:r>
          </a:p>
        </p:txBody>
      </p:sp>
      <p:graphicFrame>
        <p:nvGraphicFramePr>
          <p:cNvPr id="16" name="对象 15">
            <a:extLst>
              <a:ext uri="{FF2B5EF4-FFF2-40B4-BE49-F238E27FC236}">
                <a16:creationId xmlns:a16="http://schemas.microsoft.com/office/drawing/2014/main" id="{2D4B6907-8DF8-475F-AA3C-DB2FF147FC0C}"/>
              </a:ext>
            </a:extLst>
          </p:cNvPr>
          <p:cNvGraphicFramePr>
            <a:graphicFrameLocks noChangeAspect="1"/>
          </p:cNvGraphicFramePr>
          <p:nvPr>
            <p:extLst>
              <p:ext uri="{D42A27DB-BD31-4B8C-83A1-F6EECF244321}">
                <p14:modId xmlns:p14="http://schemas.microsoft.com/office/powerpoint/2010/main" val="4283370478"/>
              </p:ext>
            </p:extLst>
          </p:nvPr>
        </p:nvGraphicFramePr>
        <p:xfrm>
          <a:off x="1403648" y="2130425"/>
          <a:ext cx="6735762" cy="433388"/>
        </p:xfrm>
        <a:graphic>
          <a:graphicData uri="http://schemas.openxmlformats.org/presentationml/2006/ole">
            <mc:AlternateContent xmlns:mc="http://schemas.openxmlformats.org/markup-compatibility/2006">
              <mc:Choice xmlns:v="urn:schemas-microsoft-com:vml" Requires="v">
                <p:oleObj name="Equation" r:id="rId6" imgW="3949560" imgH="253800" progId="Equation.DSMT4">
                  <p:embed/>
                </p:oleObj>
              </mc:Choice>
              <mc:Fallback>
                <p:oleObj name="Equation" r:id="rId6" imgW="3949560" imgH="253800" progId="Equation.DSMT4">
                  <p:embed/>
                  <p:pic>
                    <p:nvPicPr>
                      <p:cNvPr id="16" name="对象 15">
                        <a:extLst>
                          <a:ext uri="{FF2B5EF4-FFF2-40B4-BE49-F238E27FC236}">
                            <a16:creationId xmlns:a16="http://schemas.microsoft.com/office/drawing/2014/main" id="{2D4B6907-8DF8-475F-AA3C-DB2FF147FC0C}"/>
                          </a:ext>
                        </a:extLst>
                      </p:cNvPr>
                      <p:cNvPicPr/>
                      <p:nvPr/>
                    </p:nvPicPr>
                    <p:blipFill>
                      <a:blip r:embed="rId7"/>
                      <a:stretch>
                        <a:fillRect/>
                      </a:stretch>
                    </p:blipFill>
                    <p:spPr>
                      <a:xfrm>
                        <a:off x="1403648" y="2130425"/>
                        <a:ext cx="6735762" cy="43338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0C44B137-9B61-45B6-A46B-82757769AB63}"/>
              </a:ext>
            </a:extLst>
          </p:cNvPr>
          <p:cNvGraphicFramePr>
            <a:graphicFrameLocks noChangeAspect="1"/>
          </p:cNvGraphicFramePr>
          <p:nvPr>
            <p:extLst>
              <p:ext uri="{D42A27DB-BD31-4B8C-83A1-F6EECF244321}">
                <p14:modId xmlns:p14="http://schemas.microsoft.com/office/powerpoint/2010/main" val="619650265"/>
              </p:ext>
            </p:extLst>
          </p:nvPr>
        </p:nvGraphicFramePr>
        <p:xfrm>
          <a:off x="1403648" y="2635250"/>
          <a:ext cx="4503738" cy="433388"/>
        </p:xfrm>
        <a:graphic>
          <a:graphicData uri="http://schemas.openxmlformats.org/presentationml/2006/ole">
            <mc:AlternateContent xmlns:mc="http://schemas.openxmlformats.org/markup-compatibility/2006">
              <mc:Choice xmlns:v="urn:schemas-microsoft-com:vml" Requires="v">
                <p:oleObj name="Equation" r:id="rId8" imgW="2641320" imgH="253800" progId="Equation.DSMT4">
                  <p:embed/>
                </p:oleObj>
              </mc:Choice>
              <mc:Fallback>
                <p:oleObj name="Equation" r:id="rId8" imgW="2641320" imgH="253800" progId="Equation.DSMT4">
                  <p:embed/>
                  <p:pic>
                    <p:nvPicPr>
                      <p:cNvPr id="18" name="对象 17">
                        <a:extLst>
                          <a:ext uri="{FF2B5EF4-FFF2-40B4-BE49-F238E27FC236}">
                            <a16:creationId xmlns:a16="http://schemas.microsoft.com/office/drawing/2014/main" id="{0C44B137-9B61-45B6-A46B-82757769AB63}"/>
                          </a:ext>
                        </a:extLst>
                      </p:cNvPr>
                      <p:cNvPicPr/>
                      <p:nvPr/>
                    </p:nvPicPr>
                    <p:blipFill>
                      <a:blip r:embed="rId9"/>
                      <a:stretch>
                        <a:fillRect/>
                      </a:stretch>
                    </p:blipFill>
                    <p:spPr>
                      <a:xfrm>
                        <a:off x="1403648" y="2635250"/>
                        <a:ext cx="4503738" cy="43338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65B40F7B-8C1B-4CFD-88EE-3A1D8E1498D5}"/>
              </a:ext>
            </a:extLst>
          </p:cNvPr>
          <p:cNvGraphicFramePr>
            <a:graphicFrameLocks noChangeAspect="1"/>
          </p:cNvGraphicFramePr>
          <p:nvPr>
            <p:extLst>
              <p:ext uri="{D42A27DB-BD31-4B8C-83A1-F6EECF244321}">
                <p14:modId xmlns:p14="http://schemas.microsoft.com/office/powerpoint/2010/main" val="4037959106"/>
              </p:ext>
            </p:extLst>
          </p:nvPr>
        </p:nvGraphicFramePr>
        <p:xfrm>
          <a:off x="1403648" y="3140075"/>
          <a:ext cx="3333750" cy="433388"/>
        </p:xfrm>
        <a:graphic>
          <a:graphicData uri="http://schemas.openxmlformats.org/presentationml/2006/ole">
            <mc:AlternateContent xmlns:mc="http://schemas.openxmlformats.org/markup-compatibility/2006">
              <mc:Choice xmlns:v="urn:schemas-microsoft-com:vml" Requires="v">
                <p:oleObj name="Equation" r:id="rId10" imgW="1955520" imgH="253800" progId="Equation.DSMT4">
                  <p:embed/>
                </p:oleObj>
              </mc:Choice>
              <mc:Fallback>
                <p:oleObj name="Equation" r:id="rId10" imgW="1955520" imgH="253800" progId="Equation.DSMT4">
                  <p:embed/>
                  <p:pic>
                    <p:nvPicPr>
                      <p:cNvPr id="18" name="对象 17">
                        <a:extLst>
                          <a:ext uri="{FF2B5EF4-FFF2-40B4-BE49-F238E27FC236}">
                            <a16:creationId xmlns:a16="http://schemas.microsoft.com/office/drawing/2014/main" id="{0C44B137-9B61-45B6-A46B-82757769AB63}"/>
                          </a:ext>
                        </a:extLst>
                      </p:cNvPr>
                      <p:cNvPicPr/>
                      <p:nvPr/>
                    </p:nvPicPr>
                    <p:blipFill>
                      <a:blip r:embed="rId11"/>
                      <a:stretch>
                        <a:fillRect/>
                      </a:stretch>
                    </p:blipFill>
                    <p:spPr>
                      <a:xfrm>
                        <a:off x="1403648" y="3140075"/>
                        <a:ext cx="3333750" cy="433388"/>
                      </a:xfrm>
                      <a:prstGeom prst="rect">
                        <a:avLst/>
                      </a:prstGeom>
                    </p:spPr>
                  </p:pic>
                </p:oleObj>
              </mc:Fallback>
            </mc:AlternateContent>
          </a:graphicData>
        </a:graphic>
      </p:graphicFrame>
    </p:spTree>
    <p:extLst>
      <p:ext uri="{BB962C8B-B14F-4D97-AF65-F5344CB8AC3E}">
        <p14:creationId xmlns:p14="http://schemas.microsoft.com/office/powerpoint/2010/main" val="2535404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324298" y="908720"/>
            <a:ext cx="8281987"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800" dirty="0">
                <a:solidFill>
                  <a:srgbClr val="000000"/>
                </a:solidFill>
                <a:latin typeface="微软雅黑" pitchFamily="34" charset="-122"/>
                <a:ea typeface="微软雅黑" pitchFamily="34" charset="-122"/>
              </a:rPr>
              <a:t>三、一元函数零点</a:t>
            </a:r>
          </a:p>
        </p:txBody>
      </p:sp>
      <p:sp>
        <p:nvSpPr>
          <p:cNvPr id="5" name="Rectangle 56"/>
          <p:cNvSpPr>
            <a:spLocks noChangeArrowheads="1"/>
          </p:cNvSpPr>
          <p:nvPr/>
        </p:nvSpPr>
        <p:spPr bwMode="auto">
          <a:xfrm>
            <a:off x="755577" y="3654723"/>
            <a:ext cx="7767711"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400" dirty="0">
                <a:solidFill>
                  <a:srgbClr val="000000"/>
                </a:solidFill>
                <a:latin typeface="微软雅黑" pitchFamily="34" charset="-122"/>
                <a:ea typeface="微软雅黑" pitchFamily="34" charset="-122"/>
                <a:sym typeface="Wingdings" pitchFamily="2" charset="2"/>
              </a:rPr>
              <a:t>&gt;&gt; [x, </a:t>
            </a:r>
            <a:r>
              <a:rPr lang="en-US" altLang="zh-CN" sz="2400" dirty="0" err="1">
                <a:solidFill>
                  <a:srgbClr val="000000"/>
                </a:solidFill>
                <a:latin typeface="微软雅黑" pitchFamily="34" charset="-122"/>
                <a:ea typeface="微软雅黑" pitchFamily="34" charset="-122"/>
                <a:sym typeface="Wingdings" pitchFamily="2" charset="2"/>
              </a:rPr>
              <a:t>fval</a:t>
            </a:r>
            <a:r>
              <a:rPr lang="en-US" altLang="zh-CN" sz="2400" dirty="0">
                <a:solidFill>
                  <a:srgbClr val="000000"/>
                </a:solidFill>
                <a:latin typeface="微软雅黑" pitchFamily="34" charset="-122"/>
                <a:ea typeface="微软雅黑" pitchFamily="34" charset="-122"/>
                <a:sym typeface="Wingdings" pitchFamily="2" charset="2"/>
              </a:rPr>
              <a:t>] = </a:t>
            </a:r>
            <a:r>
              <a:rPr lang="en-US" altLang="zh-CN" sz="2400" dirty="0" err="1">
                <a:solidFill>
                  <a:srgbClr val="000000"/>
                </a:solidFill>
                <a:latin typeface="微软雅黑" pitchFamily="34" charset="-122"/>
                <a:ea typeface="微软雅黑" pitchFamily="34" charset="-122"/>
                <a:sym typeface="Wingdings" pitchFamily="2" charset="2"/>
              </a:rPr>
              <a:t>fzero</a:t>
            </a:r>
            <a:r>
              <a:rPr lang="en-US" altLang="zh-CN" sz="2400" dirty="0">
                <a:solidFill>
                  <a:srgbClr val="000000"/>
                </a:solidFill>
                <a:latin typeface="微软雅黑" pitchFamily="34" charset="-122"/>
                <a:ea typeface="微软雅黑" pitchFamily="34" charset="-122"/>
                <a:sym typeface="Wingdings" pitchFamily="2" charset="2"/>
              </a:rPr>
              <a:t>(fun,x0)</a:t>
            </a:r>
          </a:p>
          <a:p>
            <a:pPr>
              <a:lnSpc>
                <a:spcPct val="140000"/>
              </a:lnSpc>
              <a:buClr>
                <a:srgbClr val="0000FF"/>
              </a:buClr>
            </a:pPr>
            <a:r>
              <a:rPr lang="en-US" altLang="zh-CN" sz="2400" dirty="0">
                <a:solidFill>
                  <a:srgbClr val="000000"/>
                </a:solidFill>
                <a:latin typeface="微软雅黑" pitchFamily="34" charset="-122"/>
                <a:ea typeface="微软雅黑" pitchFamily="34" charset="-122"/>
                <a:sym typeface="Wingdings" pitchFamily="2" charset="2"/>
              </a:rPr>
              <a:t>&gt;&gt; [x, </a:t>
            </a:r>
            <a:r>
              <a:rPr lang="en-US" altLang="zh-CN" sz="2400" dirty="0" err="1">
                <a:solidFill>
                  <a:srgbClr val="000000"/>
                </a:solidFill>
                <a:latin typeface="微软雅黑" pitchFamily="34" charset="-122"/>
                <a:ea typeface="微软雅黑" pitchFamily="34" charset="-122"/>
                <a:sym typeface="Wingdings" pitchFamily="2" charset="2"/>
              </a:rPr>
              <a:t>fval</a:t>
            </a:r>
            <a:r>
              <a:rPr lang="en-US" altLang="zh-CN" sz="2400" dirty="0">
                <a:solidFill>
                  <a:srgbClr val="000000"/>
                </a:solidFill>
                <a:latin typeface="微软雅黑" pitchFamily="34" charset="-122"/>
                <a:ea typeface="微软雅黑" pitchFamily="34" charset="-122"/>
                <a:sym typeface="Wingdings" pitchFamily="2" charset="2"/>
              </a:rPr>
              <a:t>] = </a:t>
            </a:r>
            <a:r>
              <a:rPr lang="en-US" altLang="zh-CN" sz="2400" dirty="0" err="1">
                <a:solidFill>
                  <a:srgbClr val="000000"/>
                </a:solidFill>
                <a:latin typeface="微软雅黑" pitchFamily="34" charset="-122"/>
                <a:ea typeface="微软雅黑" pitchFamily="34" charset="-122"/>
                <a:sym typeface="Wingdings" pitchFamily="2" charset="2"/>
              </a:rPr>
              <a:t>fzero</a:t>
            </a:r>
            <a:r>
              <a:rPr lang="en-US" altLang="zh-CN" sz="2400" dirty="0">
                <a:solidFill>
                  <a:srgbClr val="000000"/>
                </a:solidFill>
                <a:latin typeface="微软雅黑" pitchFamily="34" charset="-122"/>
                <a:ea typeface="微软雅黑" pitchFamily="34" charset="-122"/>
                <a:sym typeface="Wingdings" pitchFamily="2" charset="2"/>
              </a:rPr>
              <a:t>(fun,x0,options)</a:t>
            </a:r>
          </a:p>
        </p:txBody>
      </p:sp>
      <p:sp>
        <p:nvSpPr>
          <p:cNvPr id="6" name="Rectangle 56"/>
          <p:cNvSpPr>
            <a:spLocks noChangeArrowheads="1"/>
          </p:cNvSpPr>
          <p:nvPr/>
        </p:nvSpPr>
        <p:spPr bwMode="auto">
          <a:xfrm>
            <a:off x="611560" y="3071691"/>
            <a:ext cx="8106424"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400" dirty="0">
                <a:solidFill>
                  <a:srgbClr val="000000"/>
                </a:solidFill>
                <a:latin typeface="微软雅黑" pitchFamily="34" charset="-122"/>
                <a:ea typeface="微软雅黑" pitchFamily="34" charset="-122"/>
                <a:sym typeface="Wingdings" pitchFamily="2" charset="2"/>
              </a:rPr>
              <a:t> 调用</a:t>
            </a:r>
            <a:r>
              <a:rPr lang="en-US" altLang="zh-CN" sz="2400" dirty="0" err="1">
                <a:solidFill>
                  <a:srgbClr val="000000"/>
                </a:solidFill>
                <a:latin typeface="微软雅黑" pitchFamily="34" charset="-122"/>
                <a:ea typeface="微软雅黑" pitchFamily="34" charset="-122"/>
                <a:sym typeface="Wingdings" pitchFamily="2" charset="2"/>
              </a:rPr>
              <a:t>fzero</a:t>
            </a:r>
            <a:r>
              <a:rPr lang="zh-CN" altLang="en-US" sz="2400" dirty="0">
                <a:solidFill>
                  <a:srgbClr val="000000"/>
                </a:solidFill>
                <a:latin typeface="微软雅黑" pitchFamily="34" charset="-122"/>
                <a:ea typeface="微软雅黑" pitchFamily="34" charset="-122"/>
                <a:sym typeface="Wingdings" pitchFamily="2" charset="2"/>
              </a:rPr>
              <a:t>函数</a:t>
            </a:r>
            <a:endParaRPr lang="en-US" altLang="zh-CN" sz="2400" dirty="0">
              <a:solidFill>
                <a:srgbClr val="000000"/>
              </a:solidFill>
              <a:latin typeface="微软雅黑" pitchFamily="34" charset="-122"/>
              <a:ea typeface="微软雅黑" pitchFamily="34" charset="-122"/>
              <a:sym typeface="Wingdings" pitchFamily="2" charset="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513315936"/>
              </p:ext>
            </p:extLst>
          </p:nvPr>
        </p:nvGraphicFramePr>
        <p:xfrm>
          <a:off x="3131844" y="1776604"/>
          <a:ext cx="1347787" cy="357188"/>
        </p:xfrm>
        <a:graphic>
          <a:graphicData uri="http://schemas.openxmlformats.org/presentationml/2006/ole">
            <mc:AlternateContent xmlns:mc="http://schemas.openxmlformats.org/markup-compatibility/2006">
              <mc:Choice xmlns:v="urn:schemas-microsoft-com:vml" Requires="v">
                <p:oleObj name="Equation" r:id="rId2" imgW="571320" imgH="203040" progId="Equation.DSMT4">
                  <p:embed/>
                </p:oleObj>
              </mc:Choice>
              <mc:Fallback>
                <p:oleObj name="Equation" r:id="rId2" imgW="571320" imgH="203040" progId="Equation.DSMT4">
                  <p:embed/>
                  <p:pic>
                    <p:nvPicPr>
                      <p:cNvPr id="0" name=""/>
                      <p:cNvPicPr>
                        <a:picLocks noChangeAspect="1" noChangeArrowheads="1"/>
                      </p:cNvPicPr>
                      <p:nvPr/>
                    </p:nvPicPr>
                    <p:blipFill>
                      <a:blip r:embed="rId3"/>
                      <a:srcRect/>
                      <a:stretch>
                        <a:fillRect/>
                      </a:stretch>
                    </p:blipFill>
                    <p:spPr bwMode="auto">
                      <a:xfrm>
                        <a:off x="3131844" y="1776604"/>
                        <a:ext cx="134778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3"/>
          <p:cNvSpPr>
            <a:spLocks noChangeArrowheads="1"/>
          </p:cNvSpPr>
          <p:nvPr/>
        </p:nvSpPr>
        <p:spPr bwMode="auto">
          <a:xfrm>
            <a:off x="324298" y="1681504"/>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问题的一般形式</a:t>
            </a:r>
          </a:p>
        </p:txBody>
      </p:sp>
      <p:sp>
        <p:nvSpPr>
          <p:cNvPr id="17" name="Rectangle 3"/>
          <p:cNvSpPr>
            <a:spLocks noChangeArrowheads="1"/>
          </p:cNvSpPr>
          <p:nvPr/>
        </p:nvSpPr>
        <p:spPr bwMode="auto">
          <a:xfrm>
            <a:off x="323529" y="2473592"/>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2.  MATLAB</a:t>
            </a:r>
            <a:r>
              <a:rPr lang="zh-CN" altLang="en-US" sz="2400" dirty="0">
                <a:solidFill>
                  <a:srgbClr val="FF0000"/>
                </a:solidFill>
                <a:latin typeface="微软雅黑" pitchFamily="34" charset="-122"/>
                <a:ea typeface="微软雅黑" pitchFamily="34" charset="-122"/>
              </a:rPr>
              <a:t>实现</a:t>
            </a:r>
          </a:p>
        </p:txBody>
      </p:sp>
      <p:sp>
        <p:nvSpPr>
          <p:cNvPr id="2" name="日期占位符 1">
            <a:extLst>
              <a:ext uri="{FF2B5EF4-FFF2-40B4-BE49-F238E27FC236}">
                <a16:creationId xmlns:a16="http://schemas.microsoft.com/office/drawing/2014/main" id="{7E1F33DD-F97C-4E9A-B9A3-4D8671594459}"/>
              </a:ext>
            </a:extLst>
          </p:cNvPr>
          <p:cNvSpPr>
            <a:spLocks noGrp="1"/>
          </p:cNvSpPr>
          <p:nvPr>
            <p:ph type="dt" sz="half" idx="2"/>
          </p:nvPr>
        </p:nvSpPr>
        <p:spPr/>
        <p:txBody>
          <a:bodyPr/>
          <a:lstStyle/>
          <a:p>
            <a:pPr>
              <a:defRPr/>
            </a:pPr>
            <a:fld id="{628F34DE-C782-4D4F-ABB3-D308576EA05B}"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5019FCC5-58BB-42B9-AFB4-A9FACEC1025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58252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CC153D-0E38-4702-B249-31BF72DD7C52}"/>
              </a:ext>
            </a:extLst>
          </p:cNvPr>
          <p:cNvSpPr>
            <a:spLocks noGrp="1"/>
          </p:cNvSpPr>
          <p:nvPr>
            <p:ph type="dt" sz="half" idx="2"/>
          </p:nvPr>
        </p:nvSpPr>
        <p:spPr/>
        <p:txBody>
          <a:bodyPr/>
          <a:lstStyle/>
          <a:p>
            <a:pPr>
              <a:defRPr/>
            </a:pPr>
            <a:fld id="{CA999609-DA77-4C6A-B09C-511F30BC12B5}"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17502B61-EC44-4970-AF1F-42B9BAEEC78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DC6C610E-52C9-4B32-8373-3A77F3873680}"/>
              </a:ext>
            </a:extLst>
          </p:cNvPr>
          <p:cNvSpPr>
            <a:spLocks noChangeArrowheads="1"/>
          </p:cNvSpPr>
          <p:nvPr/>
        </p:nvSpPr>
        <p:spPr bwMode="auto">
          <a:xfrm>
            <a:off x="395290" y="1528453"/>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一、问题描述</a:t>
            </a:r>
          </a:p>
        </p:txBody>
      </p:sp>
      <p:sp>
        <p:nvSpPr>
          <p:cNvPr id="7" name="Rectangle 56">
            <a:extLst>
              <a:ext uri="{FF2B5EF4-FFF2-40B4-BE49-F238E27FC236}">
                <a16:creationId xmlns:a16="http://schemas.microsoft.com/office/drawing/2014/main" id="{A454C74C-F4F0-4835-99B8-BAF1924F6449}"/>
              </a:ext>
            </a:extLst>
          </p:cNvPr>
          <p:cNvSpPr>
            <a:spLocks noChangeArrowheads="1"/>
          </p:cNvSpPr>
          <p:nvPr/>
        </p:nvSpPr>
        <p:spPr bwMode="auto">
          <a:xfrm>
            <a:off x="683568" y="2170275"/>
            <a:ext cx="8064896" cy="193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200" dirty="0">
                <a:solidFill>
                  <a:schemeClr val="bg2"/>
                </a:solidFill>
                <a:latin typeface="微软雅黑" pitchFamily="34" charset="-122"/>
                <a:ea typeface="微软雅黑" pitchFamily="34" charset="-122"/>
                <a:sym typeface="Wingdings" pitchFamily="2" charset="2"/>
              </a:rPr>
              <a:t>【</a:t>
            </a:r>
            <a:r>
              <a:rPr lang="zh-CN" altLang="en-US" sz="2200" dirty="0">
                <a:solidFill>
                  <a:srgbClr val="FF0000"/>
                </a:solidFill>
                <a:latin typeface="微软雅黑" pitchFamily="34" charset="-122"/>
                <a:ea typeface="微软雅黑" pitchFamily="34" charset="-122"/>
                <a:sym typeface="Wingdings" pitchFamily="2" charset="2"/>
              </a:rPr>
              <a:t>例</a:t>
            </a:r>
            <a:r>
              <a:rPr lang="en-US" altLang="zh-CN" sz="2200" dirty="0">
                <a:solidFill>
                  <a:srgbClr val="FF0000"/>
                </a:solidFill>
                <a:latin typeface="微软雅黑" pitchFamily="34" charset="-122"/>
                <a:ea typeface="微软雅黑" pitchFamily="34" charset="-122"/>
                <a:sym typeface="Wingdings" pitchFamily="2" charset="2"/>
              </a:rPr>
              <a:t>5-3</a:t>
            </a:r>
            <a:r>
              <a:rPr lang="en-US" altLang="zh-CN" sz="2200" dirty="0">
                <a:solidFill>
                  <a:schemeClr val="bg2"/>
                </a:solidFill>
                <a:latin typeface="微软雅黑" pitchFamily="34" charset="-122"/>
                <a:ea typeface="微软雅黑" pitchFamily="34" charset="-122"/>
                <a:sym typeface="Wingdings" pitchFamily="2" charset="2"/>
              </a:rPr>
              <a:t>】</a:t>
            </a:r>
            <a:r>
              <a:rPr lang="zh-CN" altLang="en-US" sz="2200" dirty="0">
                <a:solidFill>
                  <a:schemeClr val="bg2"/>
                </a:solidFill>
                <a:latin typeface="微软雅黑" pitchFamily="34" charset="-122"/>
                <a:ea typeface="微软雅黑" pitchFamily="34" charset="-122"/>
                <a:sym typeface="Wingdings" pitchFamily="2" charset="2"/>
              </a:rPr>
              <a:t>在炎炎夏日里，冰镇西瓜是人们最常吃的消暑佳品，很多人在享受冰爽的西瓜的同时，却很少关注这样一个问题：把一个温热的西瓜放入冰箱的冷藏室，多长时间能够冻透（西瓜的中心温度、表皮温度和冷藏室温度保持一致）？</a:t>
            </a:r>
            <a:endParaRPr lang="en-US" altLang="zh-CN" sz="2200" dirty="0">
              <a:solidFill>
                <a:srgbClr val="FF0000"/>
              </a:solidFill>
              <a:latin typeface="微软雅黑" pitchFamily="34" charset="-122"/>
              <a:ea typeface="微软雅黑" pitchFamily="34" charset="-122"/>
              <a:sym typeface="Wingdings" pitchFamily="2" charset="2"/>
            </a:endParaRPr>
          </a:p>
        </p:txBody>
      </p:sp>
      <p:sp>
        <p:nvSpPr>
          <p:cNvPr id="8" name="Text Box 2">
            <a:extLst>
              <a:ext uri="{FF2B5EF4-FFF2-40B4-BE49-F238E27FC236}">
                <a16:creationId xmlns:a16="http://schemas.microsoft.com/office/drawing/2014/main" id="{EDA593BB-69F2-4292-9DC4-6D1CC7B1BFF2}"/>
              </a:ext>
            </a:extLst>
          </p:cNvPr>
          <p:cNvSpPr txBox="1">
            <a:spLocks noChangeArrowheads="1"/>
          </p:cNvSpPr>
          <p:nvPr/>
        </p:nvSpPr>
        <p:spPr bwMode="auto">
          <a:xfrm>
            <a:off x="611064" y="620688"/>
            <a:ext cx="7921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b="1" dirty="0">
                <a:latin typeface="微软雅黑" pitchFamily="34" charset="-122"/>
                <a:ea typeface="微软雅黑" pitchFamily="34" charset="-122"/>
              </a:rPr>
              <a:t>第五节  建模案例选讲</a:t>
            </a:r>
            <a:r>
              <a:rPr lang="en-US" altLang="zh-CN" sz="2800" b="1" dirty="0">
                <a:latin typeface="微软雅黑" pitchFamily="34" charset="-122"/>
                <a:ea typeface="微软雅黑" pitchFamily="34" charset="-122"/>
              </a:rPr>
              <a:t>3——</a:t>
            </a:r>
            <a:r>
              <a:rPr lang="zh-CN" altLang="en-US" sz="2800" b="1" dirty="0">
                <a:latin typeface="微软雅黑" pitchFamily="34" charset="-122"/>
                <a:ea typeface="微软雅黑" pitchFamily="34" charset="-122"/>
              </a:rPr>
              <a:t>冰镇西瓜问题</a:t>
            </a:r>
          </a:p>
        </p:txBody>
      </p:sp>
    </p:spTree>
    <p:extLst>
      <p:ext uri="{BB962C8B-B14F-4D97-AF65-F5344CB8AC3E}">
        <p14:creationId xmlns:p14="http://schemas.microsoft.com/office/powerpoint/2010/main" val="28373776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97DBF04-D286-412C-9E88-630A435B5EDA}"/>
              </a:ext>
            </a:extLst>
          </p:cNvPr>
          <p:cNvSpPr>
            <a:spLocks noGrp="1"/>
          </p:cNvSpPr>
          <p:nvPr>
            <p:ph type="dt" sz="half" idx="2"/>
          </p:nvPr>
        </p:nvSpPr>
        <p:spPr/>
        <p:txBody>
          <a:bodyPr/>
          <a:lstStyle/>
          <a:p>
            <a:pPr>
              <a:defRPr/>
            </a:pPr>
            <a:fld id="{3505BD3E-40B4-4D87-A37C-A3F0EB54AE59}"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F5E17BDA-3EC8-403E-8FD3-C4086A64D27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5FFC48F4-6701-4DBA-89AC-FB149D6E0608}"/>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二、问题分析</a:t>
            </a:r>
          </a:p>
        </p:txBody>
      </p:sp>
      <p:sp>
        <p:nvSpPr>
          <p:cNvPr id="7" name="Rectangle 56">
            <a:extLst>
              <a:ext uri="{FF2B5EF4-FFF2-40B4-BE49-F238E27FC236}">
                <a16:creationId xmlns:a16="http://schemas.microsoft.com/office/drawing/2014/main" id="{27428455-8E50-4710-AC2C-CD196F14E80D}"/>
              </a:ext>
            </a:extLst>
          </p:cNvPr>
          <p:cNvSpPr>
            <a:spLocks noChangeArrowheads="1"/>
          </p:cNvSpPr>
          <p:nvPr/>
        </p:nvSpPr>
        <p:spPr bwMode="auto">
          <a:xfrm>
            <a:off x="683568" y="980728"/>
            <a:ext cx="8064896" cy="514949"/>
          </a:xfrm>
          <a:prstGeom prst="rect">
            <a:avLst/>
          </a:prstGeom>
          <a:solidFill>
            <a:srgbClr val="8CFBFE"/>
          </a:solidFill>
          <a:ln>
            <a:noFill/>
          </a:ln>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sym typeface="Wingdings" pitchFamily="2" charset="2"/>
              </a:rPr>
              <a:t>根据能量守恒定律与傅里叶定律，建立冰镇西瓜的热传导方程。</a:t>
            </a:r>
            <a:endParaRPr lang="en-US" altLang="zh-CN" sz="2200" dirty="0">
              <a:solidFill>
                <a:srgbClr val="FF0000"/>
              </a:solidFill>
              <a:latin typeface="微软雅黑" pitchFamily="34" charset="-122"/>
              <a:ea typeface="微软雅黑" pitchFamily="34" charset="-122"/>
              <a:sym typeface="Wingdings" pitchFamily="2" charset="2"/>
            </a:endParaRPr>
          </a:p>
        </p:txBody>
      </p:sp>
      <p:sp>
        <p:nvSpPr>
          <p:cNvPr id="8" name="Rectangle 56">
            <a:extLst>
              <a:ext uri="{FF2B5EF4-FFF2-40B4-BE49-F238E27FC236}">
                <a16:creationId xmlns:a16="http://schemas.microsoft.com/office/drawing/2014/main" id="{1289509C-48FD-4AEC-B1C0-24860328FBF0}"/>
              </a:ext>
            </a:extLst>
          </p:cNvPr>
          <p:cNvSpPr>
            <a:spLocks noChangeArrowheads="1"/>
          </p:cNvSpPr>
          <p:nvPr/>
        </p:nvSpPr>
        <p:spPr bwMode="auto">
          <a:xfrm>
            <a:off x="683568" y="3933056"/>
            <a:ext cx="8064896"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b="1" dirty="0">
                <a:solidFill>
                  <a:srgbClr val="0000FF"/>
                </a:solidFill>
                <a:latin typeface="微软雅黑" pitchFamily="34" charset="-122"/>
                <a:ea typeface="微软雅黑" pitchFamily="34" charset="-122"/>
                <a:sym typeface="Wingdings" pitchFamily="2" charset="2"/>
              </a:rPr>
              <a:t>傅里叶定律：</a:t>
            </a:r>
            <a:r>
              <a:rPr lang="zh-CN" altLang="en-US" sz="2200" dirty="0">
                <a:solidFill>
                  <a:schemeClr val="bg2"/>
                </a:solidFill>
                <a:latin typeface="微软雅黑" pitchFamily="34" charset="-122"/>
                <a:ea typeface="微软雅黑" pitchFamily="34" charset="-122"/>
                <a:sym typeface="Wingdings" pitchFamily="2" charset="2"/>
              </a:rPr>
              <a:t>在导热现象中，单位时间内沿截面法线方向通过单位面积的热量与温度梯度成正比，即</a:t>
            </a:r>
            <a:endParaRPr lang="en-US" altLang="zh-CN" sz="2200" dirty="0">
              <a:solidFill>
                <a:srgbClr val="FF0000"/>
              </a:solidFill>
              <a:latin typeface="微软雅黑" pitchFamily="34" charset="-122"/>
              <a:ea typeface="微软雅黑" pitchFamily="34" charset="-122"/>
              <a:sym typeface="Wingdings" pitchFamily="2" charset="2"/>
            </a:endParaRPr>
          </a:p>
        </p:txBody>
      </p:sp>
      <p:graphicFrame>
        <p:nvGraphicFramePr>
          <p:cNvPr id="9" name="对象 8">
            <a:extLst>
              <a:ext uri="{FF2B5EF4-FFF2-40B4-BE49-F238E27FC236}">
                <a16:creationId xmlns:a16="http://schemas.microsoft.com/office/drawing/2014/main" id="{AFEEE33B-6B24-430B-9F12-07A29C82BB9E}"/>
              </a:ext>
            </a:extLst>
          </p:cNvPr>
          <p:cNvGraphicFramePr>
            <a:graphicFrameLocks noChangeAspect="1"/>
          </p:cNvGraphicFramePr>
          <p:nvPr>
            <p:extLst>
              <p:ext uri="{D42A27DB-BD31-4B8C-83A1-F6EECF244321}">
                <p14:modId xmlns:p14="http://schemas.microsoft.com/office/powerpoint/2010/main" val="1807158782"/>
              </p:ext>
            </p:extLst>
          </p:nvPr>
        </p:nvGraphicFramePr>
        <p:xfrm>
          <a:off x="3131840" y="4941168"/>
          <a:ext cx="1538287" cy="671512"/>
        </p:xfrm>
        <a:graphic>
          <a:graphicData uri="http://schemas.openxmlformats.org/presentationml/2006/ole">
            <mc:AlternateContent xmlns:mc="http://schemas.openxmlformats.org/markup-compatibility/2006">
              <mc:Choice xmlns:v="urn:schemas-microsoft-com:vml" Requires="v">
                <p:oleObj name="Equation" r:id="rId2" imgW="901440" imgH="393480" progId="Equation.DSMT4">
                  <p:embed/>
                </p:oleObj>
              </mc:Choice>
              <mc:Fallback>
                <p:oleObj name="Equation" r:id="rId2" imgW="901440" imgH="39348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3"/>
                      <a:stretch>
                        <a:fillRect/>
                      </a:stretch>
                    </p:blipFill>
                    <p:spPr>
                      <a:xfrm>
                        <a:off x="3131840" y="4941168"/>
                        <a:ext cx="1538287" cy="671512"/>
                      </a:xfrm>
                      <a:prstGeom prst="rect">
                        <a:avLst/>
                      </a:prstGeom>
                    </p:spPr>
                  </p:pic>
                </p:oleObj>
              </mc:Fallback>
            </mc:AlternateContent>
          </a:graphicData>
        </a:graphic>
      </p:graphicFrame>
      <p:grpSp>
        <p:nvGrpSpPr>
          <p:cNvPr id="12" name="组合 11">
            <a:extLst>
              <a:ext uri="{FF2B5EF4-FFF2-40B4-BE49-F238E27FC236}">
                <a16:creationId xmlns:a16="http://schemas.microsoft.com/office/drawing/2014/main" id="{6F89F9E2-C160-4EF5-BC1A-6269E61A50F3}"/>
              </a:ext>
            </a:extLst>
          </p:cNvPr>
          <p:cNvGrpSpPr/>
          <p:nvPr/>
        </p:nvGrpSpPr>
        <p:grpSpPr>
          <a:xfrm>
            <a:off x="683568" y="5565800"/>
            <a:ext cx="8064896" cy="1031552"/>
            <a:chOff x="683568" y="5565800"/>
            <a:chExt cx="8064896" cy="1031552"/>
          </a:xfrm>
        </p:grpSpPr>
        <p:sp>
          <p:nvSpPr>
            <p:cNvPr id="10" name="Rectangle 56">
              <a:extLst>
                <a:ext uri="{FF2B5EF4-FFF2-40B4-BE49-F238E27FC236}">
                  <a16:creationId xmlns:a16="http://schemas.microsoft.com/office/drawing/2014/main" id="{05638536-1780-4835-8DA4-AE4FABF2F6CA}"/>
                </a:ext>
              </a:extLst>
            </p:cNvPr>
            <p:cNvSpPr>
              <a:spLocks noChangeArrowheads="1"/>
            </p:cNvSpPr>
            <p:nvPr/>
          </p:nvSpPr>
          <p:spPr bwMode="auto">
            <a:xfrm>
              <a:off x="683568" y="5608427"/>
              <a:ext cx="8064896"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latin typeface="微软雅黑" pitchFamily="34" charset="-122"/>
                  <a:ea typeface="微软雅黑" pitchFamily="34" charset="-122"/>
                  <a:sym typeface="Wingdings" pitchFamily="2" charset="2"/>
                </a:rPr>
                <a:t>其中，</a:t>
              </a:r>
              <a:r>
                <a:rPr lang="el-GR" altLang="zh-CN" sz="2200" dirty="0">
                  <a:latin typeface="微软雅黑" pitchFamily="34" charset="-122"/>
                  <a:ea typeface="微软雅黑" pitchFamily="34" charset="-122"/>
                  <a:sym typeface="Wingdings" pitchFamily="2" charset="2"/>
                </a:rPr>
                <a:t>λ</a:t>
              </a:r>
              <a:r>
                <a:rPr lang="en-US" altLang="zh-CN" sz="2200" dirty="0">
                  <a:latin typeface="微软雅黑" pitchFamily="34" charset="-122"/>
                  <a:ea typeface="微软雅黑" pitchFamily="34" charset="-122"/>
                  <a:sym typeface="Wingdings" pitchFamily="2" charset="2"/>
                </a:rPr>
                <a:t> </a:t>
              </a:r>
              <a:r>
                <a:rPr lang="zh-CN" altLang="en-US" sz="2200" dirty="0">
                  <a:latin typeface="微软雅黑" pitchFamily="34" charset="-122"/>
                  <a:ea typeface="微软雅黑" pitchFamily="34" charset="-122"/>
                  <a:sym typeface="Wingdings" pitchFamily="2" charset="2"/>
                </a:rPr>
                <a:t>为导热系数，        为温度梯度，负号表示热量传递的方向与温度升高的方向相反。</a:t>
              </a:r>
              <a:endParaRPr lang="en-US" altLang="zh-CN" sz="2200" dirty="0">
                <a:latin typeface="微软雅黑" pitchFamily="34" charset="-122"/>
                <a:ea typeface="微软雅黑" pitchFamily="34" charset="-122"/>
                <a:sym typeface="Wingdings" pitchFamily="2" charset="2"/>
              </a:endParaRPr>
            </a:p>
          </p:txBody>
        </p:sp>
        <p:graphicFrame>
          <p:nvGraphicFramePr>
            <p:cNvPr id="11" name="对象 10">
              <a:extLst>
                <a:ext uri="{FF2B5EF4-FFF2-40B4-BE49-F238E27FC236}">
                  <a16:creationId xmlns:a16="http://schemas.microsoft.com/office/drawing/2014/main" id="{6813700D-15C7-4835-968F-E3BD6B9FF131}"/>
                </a:ext>
              </a:extLst>
            </p:cNvPr>
            <p:cNvGraphicFramePr>
              <a:graphicFrameLocks noChangeAspect="1"/>
            </p:cNvGraphicFramePr>
            <p:nvPr>
              <p:extLst>
                <p:ext uri="{D42A27DB-BD31-4B8C-83A1-F6EECF244321}">
                  <p14:modId xmlns:p14="http://schemas.microsoft.com/office/powerpoint/2010/main" val="3047347334"/>
                </p:ext>
              </p:extLst>
            </p:nvPr>
          </p:nvGraphicFramePr>
          <p:xfrm>
            <a:off x="3446214" y="5565800"/>
            <a:ext cx="693738" cy="671512"/>
          </p:xfrm>
          <a:graphic>
            <a:graphicData uri="http://schemas.openxmlformats.org/presentationml/2006/ole">
              <mc:AlternateContent xmlns:mc="http://schemas.openxmlformats.org/markup-compatibility/2006">
                <mc:Choice xmlns:v="urn:schemas-microsoft-com:vml" Requires="v">
                  <p:oleObj name="Equation" r:id="rId4" imgW="406080" imgH="393480" progId="Equation.DSMT4">
                    <p:embed/>
                  </p:oleObj>
                </mc:Choice>
                <mc:Fallback>
                  <p:oleObj name="Equation" r:id="rId4" imgW="406080" imgH="393480" progId="Equation.DSMT4">
                    <p:embed/>
                    <p:pic>
                      <p:nvPicPr>
                        <p:cNvPr id="9" name="对象 8">
                          <a:extLst>
                            <a:ext uri="{FF2B5EF4-FFF2-40B4-BE49-F238E27FC236}">
                              <a16:creationId xmlns:a16="http://schemas.microsoft.com/office/drawing/2014/main" id="{AFEEE33B-6B24-430B-9F12-07A29C82BB9E}"/>
                            </a:ext>
                          </a:extLst>
                        </p:cNvPr>
                        <p:cNvPicPr/>
                        <p:nvPr/>
                      </p:nvPicPr>
                      <p:blipFill>
                        <a:blip r:embed="rId5"/>
                        <a:stretch>
                          <a:fillRect/>
                        </a:stretch>
                      </p:blipFill>
                      <p:spPr>
                        <a:xfrm>
                          <a:off x="3446214" y="5565800"/>
                          <a:ext cx="693738" cy="671512"/>
                        </a:xfrm>
                        <a:prstGeom prst="rect">
                          <a:avLst/>
                        </a:prstGeom>
                      </p:spPr>
                    </p:pic>
                  </p:oleObj>
                </mc:Fallback>
              </mc:AlternateContent>
            </a:graphicData>
          </a:graphic>
        </p:graphicFrame>
      </p:grpSp>
      <p:grpSp>
        <p:nvGrpSpPr>
          <p:cNvPr id="13" name="组合 12">
            <a:extLst>
              <a:ext uri="{FF2B5EF4-FFF2-40B4-BE49-F238E27FC236}">
                <a16:creationId xmlns:a16="http://schemas.microsoft.com/office/drawing/2014/main" id="{E06085B4-369F-43E6-8AC0-DC22526FAA78}"/>
              </a:ext>
            </a:extLst>
          </p:cNvPr>
          <p:cNvGrpSpPr/>
          <p:nvPr/>
        </p:nvGrpSpPr>
        <p:grpSpPr>
          <a:xfrm>
            <a:off x="1714500" y="1744900"/>
            <a:ext cx="5089749" cy="1900124"/>
            <a:chOff x="1714500" y="704850"/>
            <a:chExt cx="5089749" cy="1900124"/>
          </a:xfrm>
        </p:grpSpPr>
        <p:pic>
          <p:nvPicPr>
            <p:cNvPr id="14" name="Picture 4">
              <a:extLst>
                <a:ext uri="{FF2B5EF4-FFF2-40B4-BE49-F238E27FC236}">
                  <a16:creationId xmlns:a16="http://schemas.microsoft.com/office/drawing/2014/main" id="{CB75624C-603D-4D62-8239-DFDAB8882DA1}"/>
                </a:ext>
              </a:extLst>
            </p:cNvPr>
            <p:cNvPicPr>
              <a:picLocks noChangeAspect="1" noChangeArrowheads="1"/>
            </p:cNvPicPr>
            <p:nvPr/>
          </p:nvPicPr>
          <p:blipFill>
            <a:blip r:embed="rId6"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364089" y="908721"/>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AD4A7896-AF80-4965-9345-7E579AC5176F}"/>
                </a:ext>
              </a:extLst>
            </p:cNvPr>
            <p:cNvPicPr>
              <a:picLocks noChangeAspect="1" noChangeArrowheads="1"/>
            </p:cNvPicPr>
            <p:nvPr/>
          </p:nvPicPr>
          <p:blipFill>
            <a:blip r:embed="rId7"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714500" y="704850"/>
              <a:ext cx="1897013" cy="1808486"/>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下弧形 15">
              <a:extLst>
                <a:ext uri="{FF2B5EF4-FFF2-40B4-BE49-F238E27FC236}">
                  <a16:creationId xmlns:a16="http://schemas.microsoft.com/office/drawing/2014/main" id="{402BE322-3A56-47A4-98C4-62B957E0E2B2}"/>
                </a:ext>
              </a:extLst>
            </p:cNvPr>
            <p:cNvSpPr/>
            <p:nvPr/>
          </p:nvSpPr>
          <p:spPr>
            <a:xfrm>
              <a:off x="3779912" y="1772816"/>
              <a:ext cx="1368152" cy="432048"/>
            </a:xfrm>
            <a:prstGeom prst="curvedUpArrow">
              <a:avLst/>
            </a:prstGeom>
            <a:solidFill>
              <a:srgbClr val="1AD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箭头: 下弧形 16">
              <a:extLst>
                <a:ext uri="{FF2B5EF4-FFF2-40B4-BE49-F238E27FC236}">
                  <a16:creationId xmlns:a16="http://schemas.microsoft.com/office/drawing/2014/main" id="{5D5CF6E4-C16F-4915-B872-0FADA3FC8B4D}"/>
                </a:ext>
              </a:extLst>
            </p:cNvPr>
            <p:cNvSpPr/>
            <p:nvPr/>
          </p:nvSpPr>
          <p:spPr>
            <a:xfrm rot="10800000">
              <a:off x="3707904" y="1196753"/>
              <a:ext cx="1368152" cy="432048"/>
            </a:xfrm>
            <a:prstGeom prst="curvedUp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文本框 17">
              <a:extLst>
                <a:ext uri="{FF2B5EF4-FFF2-40B4-BE49-F238E27FC236}">
                  <a16:creationId xmlns:a16="http://schemas.microsoft.com/office/drawing/2014/main" id="{293CCF4C-6B8F-4C04-9E6A-3B3D9F90848D}"/>
                </a:ext>
              </a:extLst>
            </p:cNvPr>
            <p:cNvSpPr txBox="1"/>
            <p:nvPr/>
          </p:nvSpPr>
          <p:spPr>
            <a:xfrm>
              <a:off x="4235619" y="2204864"/>
              <a:ext cx="648072" cy="400110"/>
            </a:xfrm>
            <a:prstGeom prst="rect">
              <a:avLst/>
            </a:prstGeom>
            <a:noFill/>
          </p:spPr>
          <p:txBody>
            <a:bodyPr wrap="square" rtlCol="0">
              <a:spAutoFit/>
            </a:bodyPr>
            <a:lstStyle/>
            <a:p>
              <a:r>
                <a:rPr lang="zh-CN" altLang="en-US" sz="2000" dirty="0">
                  <a:solidFill>
                    <a:srgbClr val="15B1B9"/>
                  </a:solidFill>
                  <a:latin typeface="微软雅黑" panose="020B0503020204020204" pitchFamily="34" charset="-122"/>
                  <a:ea typeface="微软雅黑" panose="020B0503020204020204" pitchFamily="34" charset="-122"/>
                </a:rPr>
                <a:t>冷</a:t>
              </a:r>
            </a:p>
          </p:txBody>
        </p:sp>
        <p:sp>
          <p:nvSpPr>
            <p:cNvPr id="19" name="文本框 18">
              <a:extLst>
                <a:ext uri="{FF2B5EF4-FFF2-40B4-BE49-F238E27FC236}">
                  <a16:creationId xmlns:a16="http://schemas.microsoft.com/office/drawing/2014/main" id="{AB57FC61-F93B-4C62-8D11-F0FCBFA61157}"/>
                </a:ext>
              </a:extLst>
            </p:cNvPr>
            <p:cNvSpPr txBox="1"/>
            <p:nvPr/>
          </p:nvSpPr>
          <p:spPr>
            <a:xfrm>
              <a:off x="4229378" y="836712"/>
              <a:ext cx="648072" cy="400110"/>
            </a:xfrm>
            <a:prstGeom prst="rect">
              <a:avLst/>
            </a:prstGeom>
            <a:noFill/>
          </p:spPr>
          <p:txBody>
            <a:bodyPr wrap="square" rtlCol="0">
              <a:spAutoFit/>
            </a:bodyPr>
            <a:lstStyle/>
            <a:p>
              <a:r>
                <a:rPr lang="zh-CN" altLang="en-US" sz="2000" dirty="0">
                  <a:solidFill>
                    <a:srgbClr val="CD5200"/>
                  </a:solidFill>
                  <a:latin typeface="微软雅黑" panose="020B0503020204020204" pitchFamily="34" charset="-122"/>
                  <a:ea typeface="微软雅黑" panose="020B0503020204020204" pitchFamily="34" charset="-122"/>
                </a:rPr>
                <a:t>热</a:t>
              </a:r>
            </a:p>
          </p:txBody>
        </p:sp>
        <p:sp>
          <p:nvSpPr>
            <p:cNvPr id="20" name="文本框 19">
              <a:extLst>
                <a:ext uri="{FF2B5EF4-FFF2-40B4-BE49-F238E27FC236}">
                  <a16:creationId xmlns:a16="http://schemas.microsoft.com/office/drawing/2014/main" id="{D0C6E87C-3250-4CA1-80FF-F98FAC0E9A4A}"/>
                </a:ext>
              </a:extLst>
            </p:cNvPr>
            <p:cNvSpPr txBox="1"/>
            <p:nvPr/>
          </p:nvSpPr>
          <p:spPr>
            <a:xfrm>
              <a:off x="3898449" y="1502202"/>
              <a:ext cx="1134061" cy="369332"/>
            </a:xfrm>
            <a:prstGeom prst="rect">
              <a:avLst/>
            </a:prstGeom>
            <a:noFill/>
          </p:spPr>
          <p:txBody>
            <a:bodyPr wrap="square" rtlCol="0">
              <a:spAutoFit/>
            </a:bodyPr>
            <a:lstStyle/>
            <a:p>
              <a:r>
                <a:rPr lang="zh-CN" altLang="en-US" sz="1800" dirty="0">
                  <a:solidFill>
                    <a:srgbClr val="0000FF"/>
                  </a:solidFill>
                  <a:latin typeface="微软雅黑" panose="020B0503020204020204" pitchFamily="34" charset="-122"/>
                  <a:ea typeface="微软雅黑" panose="020B0503020204020204" pitchFamily="34" charset="-122"/>
                </a:rPr>
                <a:t>能量守恒</a:t>
              </a:r>
            </a:p>
          </p:txBody>
        </p:sp>
      </p:grpSp>
    </p:spTree>
    <p:extLst>
      <p:ext uri="{BB962C8B-B14F-4D97-AF65-F5344CB8AC3E}">
        <p14:creationId xmlns:p14="http://schemas.microsoft.com/office/powerpoint/2010/main" val="31203819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626938EC-6883-4DF8-9752-D4E0FECC5FE5}"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三、模型假设</a:t>
            </a:r>
          </a:p>
        </p:txBody>
      </p:sp>
      <p:sp>
        <p:nvSpPr>
          <p:cNvPr id="7" name="Rectangle 56">
            <a:extLst>
              <a:ext uri="{FF2B5EF4-FFF2-40B4-BE49-F238E27FC236}">
                <a16:creationId xmlns:a16="http://schemas.microsoft.com/office/drawing/2014/main" id="{4AD521E2-8973-40F4-9B10-30B362F9D9E6}"/>
              </a:ext>
            </a:extLst>
          </p:cNvPr>
          <p:cNvSpPr>
            <a:spLocks noChangeArrowheads="1"/>
          </p:cNvSpPr>
          <p:nvPr/>
        </p:nvSpPr>
        <p:spPr bwMode="auto">
          <a:xfrm>
            <a:off x="539552" y="1054612"/>
            <a:ext cx="8424936" cy="469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40000"/>
              </a:lnSpc>
              <a:spcAft>
                <a:spcPts val="600"/>
              </a:spcAft>
              <a:buClr>
                <a:srgbClr val="0000FF"/>
              </a:buClr>
              <a:buFont typeface="+mj-lt"/>
              <a:buAutoNum type="arabicPeriod"/>
            </a:pPr>
            <a:r>
              <a:rPr lang="zh-CN" altLang="en-US" sz="2200" dirty="0">
                <a:solidFill>
                  <a:schemeClr val="bg2"/>
                </a:solidFill>
                <a:latin typeface="微软雅黑" pitchFamily="34" charset="-122"/>
                <a:ea typeface="微软雅黑" pitchFamily="34" charset="-122"/>
                <a:sym typeface="Wingdings" pitchFamily="2" charset="2"/>
              </a:rPr>
              <a:t>假设西瓜是一个半径为 </a:t>
            </a:r>
            <a:r>
              <a:rPr lang="en-US" altLang="zh-CN" sz="2200" dirty="0">
                <a:solidFill>
                  <a:schemeClr val="bg2"/>
                </a:solidFill>
                <a:latin typeface="微软雅黑" pitchFamily="34" charset="-122"/>
                <a:ea typeface="微软雅黑" pitchFamily="34" charset="-122"/>
                <a:sym typeface="Wingdings" pitchFamily="2" charset="2"/>
              </a:rPr>
              <a:t>R(m)</a:t>
            </a:r>
            <a:r>
              <a:rPr lang="zh-CN" altLang="en-US" sz="2200" dirty="0">
                <a:solidFill>
                  <a:schemeClr val="bg2"/>
                </a:solidFill>
                <a:latin typeface="微软雅黑" pitchFamily="34" charset="-122"/>
                <a:ea typeface="微软雅黑" pitchFamily="34" charset="-122"/>
                <a:sym typeface="Wingdings" pitchFamily="2" charset="2"/>
              </a:rPr>
              <a:t>的理想球体，并假设各部分是均匀的，密度记为 </a:t>
            </a:r>
            <a:r>
              <a:rPr lang="el-GR" altLang="zh-CN" sz="2200" dirty="0">
                <a:solidFill>
                  <a:schemeClr val="bg2"/>
                </a:solidFill>
                <a:latin typeface="微软雅黑" pitchFamily="34" charset="-122"/>
                <a:ea typeface="微软雅黑" pitchFamily="34" charset="-122"/>
                <a:sym typeface="Wingdings" pitchFamily="2" charset="2"/>
              </a:rPr>
              <a:t>ρ</a:t>
            </a:r>
            <a:r>
              <a:rPr lang="en-US" altLang="zh-CN" sz="2200" dirty="0">
                <a:solidFill>
                  <a:schemeClr val="bg2"/>
                </a:solidFill>
                <a:latin typeface="微软雅黑" pitchFamily="34" charset="-122"/>
                <a:ea typeface="微软雅黑" pitchFamily="34" charset="-122"/>
                <a:sym typeface="Wingdings" pitchFamily="2" charset="2"/>
              </a:rPr>
              <a:t>(kg/m3)</a:t>
            </a:r>
            <a:r>
              <a:rPr lang="zh-CN" altLang="en-US" sz="2200" dirty="0">
                <a:solidFill>
                  <a:schemeClr val="bg2"/>
                </a:solidFill>
                <a:latin typeface="微软雅黑" pitchFamily="34" charset="-122"/>
                <a:ea typeface="微软雅黑" pitchFamily="34" charset="-122"/>
                <a:sym typeface="Wingdings" pitchFamily="2" charset="2"/>
              </a:rPr>
              <a:t>。</a:t>
            </a:r>
          </a:p>
          <a:p>
            <a:pPr marL="457200" indent="-457200">
              <a:lnSpc>
                <a:spcPct val="140000"/>
              </a:lnSpc>
              <a:spcAft>
                <a:spcPts val="600"/>
              </a:spcAft>
              <a:buClr>
                <a:srgbClr val="0000FF"/>
              </a:buClr>
              <a:buFont typeface="+mj-lt"/>
              <a:buAutoNum type="arabicPeriod"/>
            </a:pPr>
            <a:r>
              <a:rPr lang="zh-CN" altLang="en-US" sz="2200" dirty="0">
                <a:solidFill>
                  <a:schemeClr val="bg2"/>
                </a:solidFill>
                <a:latin typeface="微软雅黑" pitchFamily="34" charset="-122"/>
                <a:ea typeface="微软雅黑" pitchFamily="34" charset="-122"/>
                <a:sym typeface="Wingdings" pitchFamily="2" charset="2"/>
              </a:rPr>
              <a:t>假设西瓜为无籽西瓜，瓜皮和瓜瓤的导热性能是完全一致的，其导热系数记为 </a:t>
            </a:r>
            <a:r>
              <a:rPr lang="el-GR" altLang="zh-CN" sz="2200" dirty="0">
                <a:solidFill>
                  <a:schemeClr val="bg2"/>
                </a:solidFill>
                <a:latin typeface="微软雅黑" pitchFamily="34" charset="-122"/>
                <a:ea typeface="微软雅黑" pitchFamily="34" charset="-122"/>
                <a:sym typeface="Wingdings" pitchFamily="2" charset="2"/>
              </a:rPr>
              <a:t>λ</a:t>
            </a:r>
            <a:r>
              <a:rPr lang="en-US" altLang="zh-CN" sz="2200" dirty="0">
                <a:solidFill>
                  <a:schemeClr val="bg2"/>
                </a:solidFill>
                <a:latin typeface="微软雅黑" pitchFamily="34" charset="-122"/>
                <a:ea typeface="微软雅黑" pitchFamily="34" charset="-122"/>
                <a:sym typeface="Wingdings" pitchFamily="2" charset="2"/>
              </a:rPr>
              <a:t>(W/(</a:t>
            </a:r>
            <a:r>
              <a:rPr lang="en-US" altLang="zh-CN" sz="2200" dirty="0" err="1">
                <a:solidFill>
                  <a:schemeClr val="bg2"/>
                </a:solidFill>
                <a:latin typeface="微软雅黑" pitchFamily="34" charset="-122"/>
                <a:ea typeface="微软雅黑" pitchFamily="34" charset="-122"/>
                <a:sym typeface="Wingdings" pitchFamily="2" charset="2"/>
              </a:rPr>
              <a:t>m.K</a:t>
            </a:r>
            <a:r>
              <a:rPr lang="en-US" altLang="zh-CN" sz="2200" dirty="0">
                <a:solidFill>
                  <a:schemeClr val="bg2"/>
                </a:solidFill>
                <a:latin typeface="微软雅黑" pitchFamily="34" charset="-122"/>
                <a:ea typeface="微软雅黑" pitchFamily="34" charset="-122"/>
                <a:sym typeface="Wingdings" pitchFamily="2" charset="2"/>
              </a:rPr>
              <a:t>))</a:t>
            </a:r>
            <a:r>
              <a:rPr lang="zh-CN" altLang="en-US" sz="2200" dirty="0">
                <a:solidFill>
                  <a:schemeClr val="bg2"/>
                </a:solidFill>
                <a:latin typeface="微软雅黑" pitchFamily="34" charset="-122"/>
                <a:ea typeface="微软雅黑" pitchFamily="34" charset="-122"/>
                <a:sym typeface="Wingdings" pitchFamily="2" charset="2"/>
              </a:rPr>
              <a:t>，比热容记为 </a:t>
            </a:r>
            <a:r>
              <a:rPr lang="en-US" altLang="zh-CN" sz="2200" dirty="0">
                <a:solidFill>
                  <a:schemeClr val="bg2"/>
                </a:solidFill>
                <a:latin typeface="微软雅黑" pitchFamily="34" charset="-122"/>
                <a:ea typeface="微软雅黑" pitchFamily="34" charset="-122"/>
                <a:sym typeface="Wingdings" pitchFamily="2" charset="2"/>
              </a:rPr>
              <a:t>C</a:t>
            </a:r>
            <a:r>
              <a:rPr lang="en-US" altLang="zh-CN" sz="2200" baseline="-25000" dirty="0">
                <a:solidFill>
                  <a:schemeClr val="bg2"/>
                </a:solidFill>
                <a:latin typeface="微软雅黑" pitchFamily="34" charset="-122"/>
                <a:ea typeface="微软雅黑" pitchFamily="34" charset="-122"/>
                <a:sym typeface="Wingdings" pitchFamily="2" charset="2"/>
              </a:rPr>
              <a:t>p </a:t>
            </a:r>
            <a:r>
              <a:rPr lang="en-US" altLang="zh-CN" sz="2200" dirty="0">
                <a:solidFill>
                  <a:schemeClr val="bg2"/>
                </a:solidFill>
                <a:latin typeface="微软雅黑" pitchFamily="34" charset="-122"/>
                <a:ea typeface="微软雅黑" pitchFamily="34" charset="-122"/>
                <a:sym typeface="Wingdings" pitchFamily="2" charset="2"/>
              </a:rPr>
              <a:t>(J/(</a:t>
            </a:r>
            <a:r>
              <a:rPr lang="en-US" altLang="zh-CN" sz="2200" dirty="0" err="1">
                <a:solidFill>
                  <a:schemeClr val="bg2"/>
                </a:solidFill>
                <a:latin typeface="微软雅黑" pitchFamily="34" charset="-122"/>
                <a:ea typeface="微软雅黑" pitchFamily="34" charset="-122"/>
                <a:sym typeface="Wingdings" pitchFamily="2" charset="2"/>
              </a:rPr>
              <a:t>kg.K</a:t>
            </a:r>
            <a:r>
              <a:rPr lang="en-US" altLang="zh-CN" sz="2200" dirty="0">
                <a:solidFill>
                  <a:schemeClr val="bg2"/>
                </a:solidFill>
                <a:latin typeface="微软雅黑" pitchFamily="34" charset="-122"/>
                <a:ea typeface="微软雅黑" pitchFamily="34" charset="-122"/>
                <a:sym typeface="Wingdings" pitchFamily="2" charset="2"/>
              </a:rPr>
              <a:t>)) </a:t>
            </a:r>
            <a:r>
              <a:rPr lang="zh-CN" altLang="en-US" sz="2200" dirty="0">
                <a:solidFill>
                  <a:schemeClr val="bg2"/>
                </a:solidFill>
                <a:latin typeface="微软雅黑" pitchFamily="34" charset="-122"/>
                <a:ea typeface="微软雅黑" pitchFamily="34" charset="-122"/>
                <a:sym typeface="Wingdings" pitchFamily="2" charset="2"/>
              </a:rPr>
              <a:t>。</a:t>
            </a:r>
          </a:p>
          <a:p>
            <a:pPr marL="457200" indent="-457200">
              <a:lnSpc>
                <a:spcPct val="140000"/>
              </a:lnSpc>
              <a:spcAft>
                <a:spcPts val="600"/>
              </a:spcAft>
              <a:buClr>
                <a:srgbClr val="0000FF"/>
              </a:buClr>
              <a:buFont typeface="+mj-lt"/>
              <a:buAutoNum type="arabicPeriod"/>
            </a:pPr>
            <a:r>
              <a:rPr lang="zh-CN" altLang="en-US" sz="2200" dirty="0">
                <a:solidFill>
                  <a:schemeClr val="bg2"/>
                </a:solidFill>
                <a:latin typeface="微软雅黑" pitchFamily="34" charset="-122"/>
                <a:ea typeface="微软雅黑" pitchFamily="34" charset="-122"/>
                <a:sym typeface="Wingdings" pitchFamily="2" charset="2"/>
              </a:rPr>
              <a:t>假设冰箱冷藏室是一个温度为 </a:t>
            </a:r>
            <a:r>
              <a:rPr lang="en-US" altLang="zh-CN" sz="2200" dirty="0">
                <a:solidFill>
                  <a:schemeClr val="bg2"/>
                </a:solidFill>
                <a:latin typeface="微软雅黑" pitchFamily="34" charset="-122"/>
                <a:ea typeface="微软雅黑" pitchFamily="34" charset="-122"/>
                <a:sym typeface="Wingdings" pitchFamily="2" charset="2"/>
              </a:rPr>
              <a:t>T</a:t>
            </a:r>
            <a:r>
              <a:rPr lang="en-US" altLang="zh-CN" sz="2200" baseline="-25000" dirty="0">
                <a:solidFill>
                  <a:schemeClr val="bg2"/>
                </a:solidFill>
                <a:latin typeface="微软雅黑" pitchFamily="34" charset="-122"/>
                <a:ea typeface="微软雅黑" pitchFamily="34" charset="-122"/>
                <a:sym typeface="Wingdings" pitchFamily="2" charset="2"/>
              </a:rPr>
              <a:t>∞</a:t>
            </a:r>
            <a:r>
              <a:rPr lang="zh-CN" altLang="en-US" sz="2200" dirty="0">
                <a:solidFill>
                  <a:schemeClr val="bg2"/>
                </a:solidFill>
                <a:latin typeface="微软雅黑" pitchFamily="34" charset="-122"/>
                <a:ea typeface="微软雅黑" pitchFamily="34" charset="-122"/>
                <a:sym typeface="Wingdings" pitchFamily="2" charset="2"/>
              </a:rPr>
              <a:t>的稳定温度场。</a:t>
            </a:r>
          </a:p>
          <a:p>
            <a:pPr marL="457200" indent="-457200">
              <a:lnSpc>
                <a:spcPct val="140000"/>
              </a:lnSpc>
              <a:spcAft>
                <a:spcPts val="600"/>
              </a:spcAft>
              <a:buClr>
                <a:srgbClr val="0000FF"/>
              </a:buClr>
              <a:buFont typeface="+mj-lt"/>
              <a:buAutoNum type="arabicPeriod"/>
            </a:pPr>
            <a:r>
              <a:rPr lang="zh-CN" altLang="en-US" sz="2200" dirty="0">
                <a:solidFill>
                  <a:schemeClr val="bg2"/>
                </a:solidFill>
                <a:latin typeface="微软雅黑" pitchFamily="34" charset="-122"/>
                <a:ea typeface="微软雅黑" pitchFamily="34" charset="-122"/>
                <a:sym typeface="Wingdings" pitchFamily="2" charset="2"/>
              </a:rPr>
              <a:t>西瓜放入冷藏室的时刻记为 </a:t>
            </a:r>
            <a:r>
              <a:rPr lang="en-US" altLang="zh-CN" sz="2200" dirty="0">
                <a:solidFill>
                  <a:schemeClr val="bg2"/>
                </a:solidFill>
                <a:latin typeface="微软雅黑" pitchFamily="34" charset="-122"/>
                <a:ea typeface="微软雅黑" pitchFamily="34" charset="-122"/>
                <a:sym typeface="Wingdings" pitchFamily="2" charset="2"/>
              </a:rPr>
              <a:t>t=0</a:t>
            </a:r>
            <a:r>
              <a:rPr lang="zh-CN" altLang="en-US" sz="2200" dirty="0">
                <a:solidFill>
                  <a:schemeClr val="bg2"/>
                </a:solidFill>
                <a:latin typeface="微软雅黑" pitchFamily="34" charset="-122"/>
                <a:ea typeface="微软雅黑" pitchFamily="34" charset="-122"/>
                <a:sym typeface="Wingdings" pitchFamily="2" charset="2"/>
              </a:rPr>
              <a:t>时刻，假设零时刻西瓜各部分的温度是均匀的，记为 </a:t>
            </a:r>
            <a:r>
              <a:rPr lang="en-US" altLang="zh-CN" sz="2200" dirty="0">
                <a:solidFill>
                  <a:schemeClr val="bg2"/>
                </a:solidFill>
                <a:latin typeface="微软雅黑" pitchFamily="34" charset="-122"/>
                <a:ea typeface="微软雅黑" pitchFamily="34" charset="-122"/>
                <a:sym typeface="Wingdings" pitchFamily="2" charset="2"/>
              </a:rPr>
              <a:t>T</a:t>
            </a:r>
            <a:r>
              <a:rPr lang="en-US" altLang="zh-CN" sz="2200" baseline="-25000" dirty="0">
                <a:solidFill>
                  <a:schemeClr val="bg2"/>
                </a:solidFill>
                <a:latin typeface="微软雅黑" pitchFamily="34" charset="-122"/>
                <a:ea typeface="微软雅黑" pitchFamily="34" charset="-122"/>
                <a:sym typeface="Wingdings" pitchFamily="2" charset="2"/>
              </a:rPr>
              <a:t>0 </a:t>
            </a:r>
            <a:r>
              <a:rPr lang="zh-CN" altLang="en-US" sz="2200" dirty="0">
                <a:solidFill>
                  <a:schemeClr val="bg2"/>
                </a:solidFill>
                <a:latin typeface="微软雅黑" pitchFamily="34" charset="-122"/>
                <a:ea typeface="微软雅黑" pitchFamily="34" charset="-122"/>
                <a:sym typeface="Wingdings" pitchFamily="2" charset="2"/>
              </a:rPr>
              <a:t>。</a:t>
            </a:r>
          </a:p>
          <a:p>
            <a:pPr marL="457200" indent="-457200">
              <a:lnSpc>
                <a:spcPct val="140000"/>
              </a:lnSpc>
              <a:spcAft>
                <a:spcPts val="600"/>
              </a:spcAft>
              <a:buClr>
                <a:srgbClr val="0000FF"/>
              </a:buClr>
              <a:buFont typeface="+mj-lt"/>
              <a:buAutoNum type="arabicPeriod"/>
            </a:pPr>
            <a:r>
              <a:rPr lang="zh-CN" altLang="en-US" sz="2200" dirty="0">
                <a:solidFill>
                  <a:schemeClr val="bg2"/>
                </a:solidFill>
                <a:latin typeface="微软雅黑" pitchFamily="34" charset="-122"/>
                <a:ea typeface="微软雅黑" pitchFamily="34" charset="-122"/>
                <a:sym typeface="Wingdings" pitchFamily="2" charset="2"/>
              </a:rPr>
              <a:t>假设热量只沿西瓜的半径方向从瓜心向瓜皮传递。</a:t>
            </a:r>
          </a:p>
          <a:p>
            <a:pPr marL="457200" indent="-457200">
              <a:lnSpc>
                <a:spcPct val="140000"/>
              </a:lnSpc>
              <a:spcAft>
                <a:spcPts val="600"/>
              </a:spcAft>
              <a:buClr>
                <a:srgbClr val="0000FF"/>
              </a:buClr>
              <a:buFont typeface="+mj-lt"/>
              <a:buAutoNum type="arabicPeriod"/>
            </a:pPr>
            <a:r>
              <a:rPr lang="zh-CN" altLang="en-US" sz="2200" dirty="0">
                <a:solidFill>
                  <a:schemeClr val="bg2"/>
                </a:solidFill>
                <a:latin typeface="微软雅黑" pitchFamily="34" charset="-122"/>
                <a:ea typeface="微软雅黑" pitchFamily="34" charset="-122"/>
                <a:sym typeface="Wingdings" pitchFamily="2" charset="2"/>
              </a:rPr>
              <a:t>西瓜与冷藏室内静止冷空气的对流换热系数记为 </a:t>
            </a:r>
            <a:r>
              <a:rPr lang="en-US" altLang="zh-CN" sz="2200" dirty="0">
                <a:solidFill>
                  <a:schemeClr val="bg2"/>
                </a:solidFill>
                <a:latin typeface="微软雅黑" pitchFamily="34" charset="-122"/>
                <a:ea typeface="微软雅黑" pitchFamily="34" charset="-122"/>
                <a:sym typeface="Wingdings" pitchFamily="2" charset="2"/>
              </a:rPr>
              <a:t>h( W/(m2.K))</a:t>
            </a:r>
            <a:r>
              <a:rPr lang="zh-CN" altLang="en-US" sz="2200" dirty="0">
                <a:solidFill>
                  <a:schemeClr val="bg2"/>
                </a:solidFill>
                <a:latin typeface="微软雅黑" pitchFamily="34" charset="-122"/>
                <a:ea typeface="微软雅黑" pitchFamily="34" charset="-122"/>
                <a:sym typeface="Wingdings" pitchFamily="2" charset="2"/>
              </a:rPr>
              <a:t>。</a:t>
            </a:r>
          </a:p>
        </p:txBody>
      </p:sp>
    </p:spTree>
    <p:extLst>
      <p:ext uri="{BB962C8B-B14F-4D97-AF65-F5344CB8AC3E}">
        <p14:creationId xmlns:p14="http://schemas.microsoft.com/office/powerpoint/2010/main" val="13953996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C18F8B54-B435-4076-AE96-0E557ADEBDB3}"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rgbClr val="FF0000"/>
                </a:solidFill>
                <a:latin typeface="微软雅黑" pitchFamily="34" charset="-122"/>
                <a:ea typeface="微软雅黑" pitchFamily="34" charset="-122"/>
              </a:rPr>
              <a:t>几点说明：</a:t>
            </a:r>
          </a:p>
        </p:txBody>
      </p:sp>
      <p:sp>
        <p:nvSpPr>
          <p:cNvPr id="7" name="Rectangle 56">
            <a:extLst>
              <a:ext uri="{FF2B5EF4-FFF2-40B4-BE49-F238E27FC236}">
                <a16:creationId xmlns:a16="http://schemas.microsoft.com/office/drawing/2014/main" id="{4AD521E2-8973-40F4-9B10-30B362F9D9E6}"/>
              </a:ext>
            </a:extLst>
          </p:cNvPr>
          <p:cNvSpPr>
            <a:spLocks noChangeArrowheads="1"/>
          </p:cNvSpPr>
          <p:nvPr/>
        </p:nvSpPr>
        <p:spPr bwMode="auto">
          <a:xfrm>
            <a:off x="539552" y="1054612"/>
            <a:ext cx="8424936" cy="501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40000"/>
              </a:lnSpc>
              <a:spcAft>
                <a:spcPts val="600"/>
              </a:spcAft>
              <a:buClr>
                <a:srgbClr val="0000FF"/>
              </a:buClr>
              <a:buFont typeface="+mj-lt"/>
              <a:buAutoNum type="arabicPeriod"/>
            </a:pPr>
            <a:r>
              <a:rPr lang="zh-CN" altLang="en-US" sz="2200" dirty="0">
                <a:solidFill>
                  <a:srgbClr val="CD5200"/>
                </a:solidFill>
                <a:latin typeface="微软雅黑" pitchFamily="34" charset="-122"/>
                <a:ea typeface="微软雅黑" pitchFamily="34" charset="-122"/>
                <a:sym typeface="Wingdings" pitchFamily="2" charset="2"/>
              </a:rPr>
              <a:t>导热系数</a:t>
            </a:r>
            <a:r>
              <a:rPr lang="zh-CN" altLang="en-US" sz="2200" dirty="0">
                <a:solidFill>
                  <a:schemeClr val="bg2"/>
                </a:solidFill>
                <a:latin typeface="微软雅黑" pitchFamily="34" charset="-122"/>
                <a:ea typeface="微软雅黑" pitchFamily="34" charset="-122"/>
                <a:sym typeface="Wingdings" pitchFamily="2" charset="2"/>
              </a:rPr>
              <a:t>是指在稳定传热条件下，</a:t>
            </a:r>
            <a:r>
              <a:rPr lang="en-US" altLang="zh-CN" sz="2200" dirty="0">
                <a:solidFill>
                  <a:schemeClr val="bg2"/>
                </a:solidFill>
                <a:latin typeface="微软雅黑" pitchFamily="34" charset="-122"/>
                <a:ea typeface="微软雅黑" pitchFamily="34" charset="-122"/>
                <a:sym typeface="Wingdings" pitchFamily="2" charset="2"/>
              </a:rPr>
              <a:t>1m</a:t>
            </a:r>
            <a:r>
              <a:rPr lang="zh-CN" altLang="en-US" sz="2200" dirty="0">
                <a:solidFill>
                  <a:schemeClr val="bg2"/>
                </a:solidFill>
                <a:latin typeface="微软雅黑" pitchFamily="34" charset="-122"/>
                <a:ea typeface="微软雅黑" pitchFamily="34" charset="-122"/>
                <a:sym typeface="Wingdings" pitchFamily="2" charset="2"/>
              </a:rPr>
              <a:t>厚的材料，两侧表面的温差为</a:t>
            </a:r>
            <a:r>
              <a:rPr lang="en-US" altLang="zh-CN" sz="2200" dirty="0">
                <a:solidFill>
                  <a:schemeClr val="bg2"/>
                </a:solidFill>
                <a:latin typeface="微软雅黑" pitchFamily="34" charset="-122"/>
                <a:ea typeface="微软雅黑" pitchFamily="34" charset="-122"/>
                <a:sym typeface="Wingdings" pitchFamily="2" charset="2"/>
              </a:rPr>
              <a:t>1</a:t>
            </a:r>
            <a:r>
              <a:rPr lang="zh-CN" altLang="en-US" sz="2200" dirty="0">
                <a:solidFill>
                  <a:schemeClr val="bg2"/>
                </a:solidFill>
                <a:latin typeface="微软雅黑" pitchFamily="34" charset="-122"/>
                <a:ea typeface="微软雅黑" pitchFamily="34" charset="-122"/>
                <a:sym typeface="Wingdings" pitchFamily="2" charset="2"/>
              </a:rPr>
              <a:t>开氏度（</a:t>
            </a:r>
            <a:r>
              <a:rPr lang="en-US" altLang="zh-CN" sz="2200" dirty="0">
                <a:solidFill>
                  <a:schemeClr val="bg2"/>
                </a:solidFill>
                <a:latin typeface="微软雅黑" pitchFamily="34" charset="-122"/>
                <a:ea typeface="微软雅黑" pitchFamily="34" charset="-122"/>
                <a:sym typeface="Wingdings" pitchFamily="2" charset="2"/>
              </a:rPr>
              <a:t>K</a:t>
            </a:r>
            <a:r>
              <a:rPr lang="zh-CN" altLang="en-US" sz="2200" dirty="0">
                <a:solidFill>
                  <a:schemeClr val="bg2"/>
                </a:solidFill>
                <a:latin typeface="微软雅黑" pitchFamily="34" charset="-122"/>
                <a:ea typeface="微软雅黑" pitchFamily="34" charset="-122"/>
                <a:sym typeface="Wingdings" pitchFamily="2" charset="2"/>
              </a:rPr>
              <a:t>）或</a:t>
            </a:r>
            <a:r>
              <a:rPr lang="en-US" altLang="zh-CN" sz="2200" dirty="0">
                <a:solidFill>
                  <a:schemeClr val="bg2"/>
                </a:solidFill>
                <a:latin typeface="微软雅黑" pitchFamily="34" charset="-122"/>
                <a:ea typeface="微软雅黑" pitchFamily="34" charset="-122"/>
                <a:sym typeface="Wingdings" pitchFamily="2" charset="2"/>
              </a:rPr>
              <a:t>1</a:t>
            </a:r>
            <a:r>
              <a:rPr lang="zh-CN" altLang="en-US" sz="2200" dirty="0">
                <a:solidFill>
                  <a:schemeClr val="bg2"/>
                </a:solidFill>
                <a:latin typeface="微软雅黑" pitchFamily="34" charset="-122"/>
                <a:ea typeface="微软雅黑" pitchFamily="34" charset="-122"/>
                <a:sym typeface="Wingdings" pitchFamily="2" charset="2"/>
              </a:rPr>
              <a:t>摄氏度（℃），在单位时间内，通过</a:t>
            </a:r>
            <a:r>
              <a:rPr lang="en-US" altLang="zh-CN" sz="2200" dirty="0">
                <a:solidFill>
                  <a:schemeClr val="bg2"/>
                </a:solidFill>
                <a:latin typeface="微软雅黑" pitchFamily="34" charset="-122"/>
                <a:ea typeface="微软雅黑" pitchFamily="34" charset="-122"/>
                <a:sym typeface="Wingdings" pitchFamily="2" charset="2"/>
              </a:rPr>
              <a:t>1</a:t>
            </a:r>
            <a:r>
              <a:rPr lang="zh-CN" altLang="en-US" sz="2200" dirty="0">
                <a:solidFill>
                  <a:schemeClr val="bg2"/>
                </a:solidFill>
                <a:latin typeface="微软雅黑" pitchFamily="34" charset="-122"/>
                <a:ea typeface="微软雅黑" pitchFamily="34" charset="-122"/>
                <a:sym typeface="Wingdings" pitchFamily="2" charset="2"/>
              </a:rPr>
              <a:t>平方米面积传递的热量。</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spcAft>
                <a:spcPts val="600"/>
              </a:spcAft>
              <a:buClr>
                <a:srgbClr val="0000FF"/>
              </a:buClr>
              <a:buFont typeface="+mj-lt"/>
              <a:buAutoNum type="arabicPeriod"/>
            </a:pPr>
            <a:r>
              <a:rPr lang="zh-CN" altLang="en-US" sz="2200" dirty="0">
                <a:solidFill>
                  <a:srgbClr val="CD5200"/>
                </a:solidFill>
                <a:latin typeface="微软雅黑" pitchFamily="34" charset="-122"/>
                <a:ea typeface="微软雅黑" pitchFamily="34" charset="-122"/>
                <a:sym typeface="Wingdings" pitchFamily="2" charset="2"/>
              </a:rPr>
              <a:t>比热容</a:t>
            </a:r>
            <a:r>
              <a:rPr lang="zh-CN" altLang="en-US" sz="2200" dirty="0">
                <a:solidFill>
                  <a:schemeClr val="bg2"/>
                </a:solidFill>
                <a:latin typeface="微软雅黑" pitchFamily="34" charset="-122"/>
                <a:ea typeface="微软雅黑" pitchFamily="34" charset="-122"/>
                <a:sym typeface="Wingdings" pitchFamily="2" charset="2"/>
              </a:rPr>
              <a:t>是指当单位质量物质吸收或放出热量引起温度升高或降低时，温度每升高</a:t>
            </a:r>
            <a:r>
              <a:rPr lang="en-US" altLang="zh-CN" sz="2200" dirty="0">
                <a:solidFill>
                  <a:schemeClr val="bg2"/>
                </a:solidFill>
                <a:latin typeface="微软雅黑" pitchFamily="34" charset="-122"/>
                <a:ea typeface="微软雅黑" pitchFamily="34" charset="-122"/>
                <a:sym typeface="Wingdings" pitchFamily="2" charset="2"/>
              </a:rPr>
              <a:t>1K</a:t>
            </a:r>
            <a:r>
              <a:rPr lang="zh-CN" altLang="en-US" sz="2200" dirty="0">
                <a:solidFill>
                  <a:schemeClr val="bg2"/>
                </a:solidFill>
                <a:latin typeface="微软雅黑" pitchFamily="34" charset="-122"/>
                <a:ea typeface="微软雅黑" pitchFamily="34" charset="-122"/>
                <a:sym typeface="Wingdings" pitchFamily="2" charset="2"/>
              </a:rPr>
              <a:t>（或</a:t>
            </a:r>
            <a:r>
              <a:rPr lang="en-US" altLang="zh-CN" sz="2200" dirty="0">
                <a:solidFill>
                  <a:schemeClr val="bg2"/>
                </a:solidFill>
                <a:latin typeface="微软雅黑" pitchFamily="34" charset="-122"/>
                <a:ea typeface="微软雅黑" pitchFamily="34" charset="-122"/>
                <a:sym typeface="Wingdings" pitchFamily="2" charset="2"/>
              </a:rPr>
              <a:t>1℃</a:t>
            </a:r>
            <a:r>
              <a:rPr lang="zh-CN" altLang="en-US" sz="2200" dirty="0">
                <a:solidFill>
                  <a:schemeClr val="bg2"/>
                </a:solidFill>
                <a:latin typeface="微软雅黑" pitchFamily="34" charset="-122"/>
                <a:ea typeface="微软雅黑" pitchFamily="34" charset="-122"/>
                <a:sym typeface="Wingdings" pitchFamily="2" charset="2"/>
              </a:rPr>
              <a:t>）所吸收的热量或每降低</a:t>
            </a:r>
            <a:r>
              <a:rPr lang="en-US" altLang="zh-CN" sz="2200" dirty="0">
                <a:solidFill>
                  <a:schemeClr val="bg2"/>
                </a:solidFill>
                <a:latin typeface="微软雅黑" pitchFamily="34" charset="-122"/>
                <a:ea typeface="微软雅黑" pitchFamily="34" charset="-122"/>
                <a:sym typeface="Wingdings" pitchFamily="2" charset="2"/>
              </a:rPr>
              <a:t>1K</a:t>
            </a:r>
            <a:r>
              <a:rPr lang="zh-CN" altLang="en-US" sz="2200" dirty="0">
                <a:solidFill>
                  <a:schemeClr val="bg2"/>
                </a:solidFill>
                <a:latin typeface="微软雅黑" pitchFamily="34" charset="-122"/>
                <a:ea typeface="微软雅黑" pitchFamily="34" charset="-122"/>
                <a:sym typeface="Wingdings" pitchFamily="2" charset="2"/>
              </a:rPr>
              <a:t>（或</a:t>
            </a:r>
            <a:r>
              <a:rPr lang="en-US" altLang="zh-CN" sz="2200" dirty="0">
                <a:solidFill>
                  <a:schemeClr val="bg2"/>
                </a:solidFill>
                <a:latin typeface="微软雅黑" pitchFamily="34" charset="-122"/>
                <a:ea typeface="微软雅黑" pitchFamily="34" charset="-122"/>
                <a:sym typeface="Wingdings" pitchFamily="2" charset="2"/>
              </a:rPr>
              <a:t>1℃</a:t>
            </a:r>
            <a:r>
              <a:rPr lang="zh-CN" altLang="en-US" sz="2200" dirty="0">
                <a:solidFill>
                  <a:schemeClr val="bg2"/>
                </a:solidFill>
                <a:latin typeface="微软雅黑" pitchFamily="34" charset="-122"/>
                <a:ea typeface="微软雅黑" pitchFamily="34" charset="-122"/>
                <a:sym typeface="Wingdings" pitchFamily="2" charset="2"/>
              </a:rPr>
              <a:t>）所放出的热量。</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spcAft>
                <a:spcPts val="600"/>
              </a:spcAft>
              <a:buClr>
                <a:srgbClr val="0000FF"/>
              </a:buClr>
              <a:buFont typeface="+mj-lt"/>
              <a:buAutoNum type="arabicPeriod"/>
            </a:pPr>
            <a:r>
              <a:rPr lang="zh-CN" altLang="en-US" sz="2200" dirty="0">
                <a:solidFill>
                  <a:srgbClr val="CD5200"/>
                </a:solidFill>
                <a:latin typeface="微软雅黑" pitchFamily="34" charset="-122"/>
                <a:ea typeface="微软雅黑" pitchFamily="34" charset="-122"/>
                <a:sym typeface="Wingdings" pitchFamily="2" charset="2"/>
              </a:rPr>
              <a:t>稳定温度场</a:t>
            </a:r>
            <a:r>
              <a:rPr lang="zh-CN" altLang="en-US" sz="2200" dirty="0">
                <a:solidFill>
                  <a:schemeClr val="bg2"/>
                </a:solidFill>
                <a:latin typeface="微软雅黑" pitchFamily="34" charset="-122"/>
                <a:ea typeface="微软雅黑" pitchFamily="34" charset="-122"/>
                <a:sym typeface="Wingdings" pitchFamily="2" charset="2"/>
              </a:rPr>
              <a:t>是指各点温度不随时间变化的温度场。</a:t>
            </a:r>
            <a:endParaRPr lang="en-US" altLang="zh-CN" sz="2200" dirty="0">
              <a:solidFill>
                <a:schemeClr val="bg2"/>
              </a:solidFill>
              <a:latin typeface="微软雅黑" pitchFamily="34" charset="-122"/>
              <a:ea typeface="微软雅黑" pitchFamily="34" charset="-122"/>
              <a:sym typeface="Wingdings" pitchFamily="2" charset="2"/>
            </a:endParaRPr>
          </a:p>
          <a:p>
            <a:pPr marL="457200" indent="-457200">
              <a:lnSpc>
                <a:spcPct val="140000"/>
              </a:lnSpc>
              <a:spcAft>
                <a:spcPts val="600"/>
              </a:spcAft>
              <a:buClr>
                <a:srgbClr val="0000FF"/>
              </a:buClr>
              <a:buFont typeface="+mj-lt"/>
              <a:buAutoNum type="arabicPeriod"/>
            </a:pPr>
            <a:r>
              <a:rPr lang="zh-CN" altLang="en-US" sz="2200" dirty="0">
                <a:solidFill>
                  <a:srgbClr val="CD5200"/>
                </a:solidFill>
                <a:latin typeface="微软雅黑" pitchFamily="34" charset="-122"/>
                <a:ea typeface="微软雅黑" pitchFamily="34" charset="-122"/>
                <a:sym typeface="Wingdings" pitchFamily="2" charset="2"/>
              </a:rPr>
              <a:t>西瓜与空气的对流换热系数</a:t>
            </a:r>
            <a:r>
              <a:rPr lang="zh-CN" altLang="en-US" sz="2200" dirty="0">
                <a:solidFill>
                  <a:schemeClr val="bg2"/>
                </a:solidFill>
                <a:latin typeface="微软雅黑" pitchFamily="34" charset="-122"/>
                <a:ea typeface="微软雅黑" pitchFamily="34" charset="-122"/>
                <a:sym typeface="Wingdings" pitchFamily="2" charset="2"/>
              </a:rPr>
              <a:t>是指当西瓜表面与附近空气温差</a:t>
            </a:r>
            <a:r>
              <a:rPr lang="en-US" altLang="zh-CN" sz="2200" dirty="0">
                <a:solidFill>
                  <a:schemeClr val="bg2"/>
                </a:solidFill>
                <a:latin typeface="微软雅黑" pitchFamily="34" charset="-122"/>
                <a:ea typeface="微软雅黑" pitchFamily="34" charset="-122"/>
                <a:sym typeface="Wingdings" pitchFamily="2" charset="2"/>
              </a:rPr>
              <a:t>1K</a:t>
            </a:r>
            <a:r>
              <a:rPr lang="zh-CN" altLang="en-US" sz="2200" dirty="0">
                <a:solidFill>
                  <a:schemeClr val="bg2"/>
                </a:solidFill>
                <a:latin typeface="微软雅黑" pitchFamily="34" charset="-122"/>
                <a:ea typeface="微软雅黑" pitchFamily="34" charset="-122"/>
                <a:sym typeface="Wingdings" pitchFamily="2" charset="2"/>
              </a:rPr>
              <a:t>（或</a:t>
            </a:r>
            <a:r>
              <a:rPr lang="en-US" altLang="zh-CN" sz="2200" dirty="0">
                <a:solidFill>
                  <a:schemeClr val="bg2"/>
                </a:solidFill>
                <a:latin typeface="微软雅黑" pitchFamily="34" charset="-122"/>
                <a:ea typeface="微软雅黑" pitchFamily="34" charset="-122"/>
                <a:sym typeface="Wingdings" pitchFamily="2" charset="2"/>
              </a:rPr>
              <a:t>1℃</a:t>
            </a:r>
            <a:r>
              <a:rPr lang="zh-CN" altLang="en-US" sz="2200" dirty="0">
                <a:solidFill>
                  <a:schemeClr val="bg2"/>
                </a:solidFill>
                <a:latin typeface="微软雅黑" pitchFamily="34" charset="-122"/>
                <a:ea typeface="微软雅黑" pitchFamily="34" charset="-122"/>
                <a:sym typeface="Wingdings" pitchFamily="2" charset="2"/>
              </a:rPr>
              <a:t>）时，在单位时间内，单位面积上通过对流与附近空气交换的热量。</a:t>
            </a:r>
          </a:p>
        </p:txBody>
      </p:sp>
    </p:spTree>
    <p:extLst>
      <p:ext uri="{BB962C8B-B14F-4D97-AF65-F5344CB8AC3E}">
        <p14:creationId xmlns:p14="http://schemas.microsoft.com/office/powerpoint/2010/main" val="31457641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6B9594E1-17C9-45D5-9968-F15C62124B8A}"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四、模型建立</a:t>
            </a:r>
          </a:p>
        </p:txBody>
      </p:sp>
      <p:pic>
        <p:nvPicPr>
          <p:cNvPr id="132098" name="Picture 2">
            <a:extLst>
              <a:ext uri="{FF2B5EF4-FFF2-40B4-BE49-F238E27FC236}">
                <a16:creationId xmlns:a16="http://schemas.microsoft.com/office/drawing/2014/main" id="{C15DE98A-C02A-4A8C-8862-D20ED815FA3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1052736"/>
            <a:ext cx="216217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3">
            <a:extLst>
              <a:ext uri="{FF2B5EF4-FFF2-40B4-BE49-F238E27FC236}">
                <a16:creationId xmlns:a16="http://schemas.microsoft.com/office/drawing/2014/main" id="{CB066988-5D8C-4F36-9FB5-5F9D06C11F6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5940" y="1054074"/>
            <a:ext cx="26765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a:extLst>
              <a:ext uri="{FF2B5EF4-FFF2-40B4-BE49-F238E27FC236}">
                <a16:creationId xmlns:a16="http://schemas.microsoft.com/office/drawing/2014/main" id="{3A491E0F-774E-4C8F-9249-D2CD5F297417}"/>
              </a:ext>
            </a:extLst>
          </p:cNvPr>
          <p:cNvGrpSpPr/>
          <p:nvPr/>
        </p:nvGrpSpPr>
        <p:grpSpPr>
          <a:xfrm>
            <a:off x="6247807" y="1107326"/>
            <a:ext cx="1636561" cy="648072"/>
            <a:chOff x="6247807" y="1107326"/>
            <a:chExt cx="1636561" cy="648072"/>
          </a:xfrm>
        </p:grpSpPr>
        <p:sp>
          <p:nvSpPr>
            <p:cNvPr id="9" name="文本框 8">
              <a:extLst>
                <a:ext uri="{FF2B5EF4-FFF2-40B4-BE49-F238E27FC236}">
                  <a16:creationId xmlns:a16="http://schemas.microsoft.com/office/drawing/2014/main" id="{D4A043F6-A490-499E-861C-C115A09F4A48}"/>
                </a:ext>
              </a:extLst>
            </p:cNvPr>
            <p:cNvSpPr txBox="1"/>
            <p:nvPr/>
          </p:nvSpPr>
          <p:spPr>
            <a:xfrm>
              <a:off x="6884965" y="1107326"/>
              <a:ext cx="999403" cy="400110"/>
            </a:xfrm>
            <a:prstGeom prst="rect">
              <a:avLst/>
            </a:prstGeom>
            <a:noFill/>
          </p:spPr>
          <p:txBody>
            <a:bodyPr wrap="square" rtlCol="0">
              <a:spAutoFit/>
            </a:bodyPr>
            <a:lstStyle/>
            <a:p>
              <a:r>
                <a:rPr lang="zh-CN" altLang="en-US" sz="2000" dirty="0">
                  <a:solidFill>
                    <a:srgbClr val="0000FF"/>
                  </a:solidFill>
                  <a:latin typeface="微软雅黑" panose="020B0503020204020204" pitchFamily="34" charset="-122"/>
                  <a:ea typeface="微软雅黑" panose="020B0503020204020204" pitchFamily="34" charset="-122"/>
                </a:rPr>
                <a:t>微元体</a:t>
              </a:r>
            </a:p>
          </p:txBody>
        </p:sp>
        <p:cxnSp>
          <p:nvCxnSpPr>
            <p:cNvPr id="3" name="直接箭头连接符 2">
              <a:extLst>
                <a:ext uri="{FF2B5EF4-FFF2-40B4-BE49-F238E27FC236}">
                  <a16:creationId xmlns:a16="http://schemas.microsoft.com/office/drawing/2014/main" id="{04F2D3DA-0565-4529-8898-3260CF47A0E4}"/>
                </a:ext>
              </a:extLst>
            </p:cNvPr>
            <p:cNvCxnSpPr>
              <a:cxnSpLocks/>
              <a:stCxn id="9" idx="1"/>
            </p:cNvCxnSpPr>
            <p:nvPr/>
          </p:nvCxnSpPr>
          <p:spPr>
            <a:xfrm flipH="1">
              <a:off x="6247807" y="1307381"/>
              <a:ext cx="637158" cy="448017"/>
            </a:xfrm>
            <a:prstGeom prst="straightConnector1">
              <a:avLst/>
            </a:prstGeom>
            <a:ln w="2222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4" name="对象 13">
            <a:extLst>
              <a:ext uri="{FF2B5EF4-FFF2-40B4-BE49-F238E27FC236}">
                <a16:creationId xmlns:a16="http://schemas.microsoft.com/office/drawing/2014/main" id="{139A29AB-976D-4037-B526-17156DC00A48}"/>
              </a:ext>
            </a:extLst>
          </p:cNvPr>
          <p:cNvGraphicFramePr>
            <a:graphicFrameLocks noChangeAspect="1"/>
          </p:cNvGraphicFramePr>
          <p:nvPr>
            <p:extLst>
              <p:ext uri="{D42A27DB-BD31-4B8C-83A1-F6EECF244321}">
                <p14:modId xmlns:p14="http://schemas.microsoft.com/office/powerpoint/2010/main" val="354537482"/>
              </p:ext>
            </p:extLst>
          </p:nvPr>
        </p:nvGraphicFramePr>
        <p:xfrm>
          <a:off x="2379663" y="4280690"/>
          <a:ext cx="3678237" cy="388938"/>
        </p:xfrm>
        <a:graphic>
          <a:graphicData uri="http://schemas.openxmlformats.org/presentationml/2006/ole">
            <mc:AlternateContent xmlns:mc="http://schemas.openxmlformats.org/markup-compatibility/2006">
              <mc:Choice xmlns:v="urn:schemas-microsoft-com:vml" Requires="v">
                <p:oleObj name="Equation" r:id="rId4" imgW="2158920" imgH="228600" progId="Equation.DSMT4">
                  <p:embed/>
                </p:oleObj>
              </mc:Choice>
              <mc:Fallback>
                <p:oleObj name="Equation" r:id="rId4" imgW="2158920" imgH="228600" progId="Equation.DSMT4">
                  <p:embed/>
                  <p:pic>
                    <p:nvPicPr>
                      <p:cNvPr id="13" name="对象 12">
                        <a:extLst>
                          <a:ext uri="{FF2B5EF4-FFF2-40B4-BE49-F238E27FC236}">
                            <a16:creationId xmlns:a16="http://schemas.microsoft.com/office/drawing/2014/main" id="{CD61FAF2-E05E-49CE-95E1-93BAEFBF3070}"/>
                          </a:ext>
                        </a:extLst>
                      </p:cNvPr>
                      <p:cNvPicPr/>
                      <p:nvPr/>
                    </p:nvPicPr>
                    <p:blipFill>
                      <a:blip r:embed="rId5"/>
                      <a:stretch>
                        <a:fillRect/>
                      </a:stretch>
                    </p:blipFill>
                    <p:spPr>
                      <a:xfrm>
                        <a:off x="2379663" y="4280690"/>
                        <a:ext cx="3678237" cy="388938"/>
                      </a:xfrm>
                      <a:prstGeom prst="rect">
                        <a:avLst/>
                      </a:prstGeom>
                    </p:spPr>
                  </p:pic>
                </p:oleObj>
              </mc:Fallback>
            </mc:AlternateContent>
          </a:graphicData>
        </a:graphic>
      </p:graphicFrame>
      <p:grpSp>
        <p:nvGrpSpPr>
          <p:cNvPr id="23" name="组合 22">
            <a:extLst>
              <a:ext uri="{FF2B5EF4-FFF2-40B4-BE49-F238E27FC236}">
                <a16:creationId xmlns:a16="http://schemas.microsoft.com/office/drawing/2014/main" id="{A804E113-FF4F-41D1-89EF-26BECA2117B8}"/>
              </a:ext>
            </a:extLst>
          </p:cNvPr>
          <p:cNvGrpSpPr/>
          <p:nvPr/>
        </p:nvGrpSpPr>
        <p:grpSpPr>
          <a:xfrm>
            <a:off x="539552" y="4642243"/>
            <a:ext cx="8424936" cy="514949"/>
            <a:chOff x="539552" y="4642243"/>
            <a:chExt cx="8424936" cy="514949"/>
          </a:xfrm>
        </p:grpSpPr>
        <p:sp>
          <p:nvSpPr>
            <p:cNvPr id="15" name="Rectangle 56">
              <a:extLst>
                <a:ext uri="{FF2B5EF4-FFF2-40B4-BE49-F238E27FC236}">
                  <a16:creationId xmlns:a16="http://schemas.microsoft.com/office/drawing/2014/main" id="{1260264E-E3D7-48FD-BFEE-3309D2A19BD9}"/>
                </a:ext>
              </a:extLst>
            </p:cNvPr>
            <p:cNvSpPr>
              <a:spLocks noChangeArrowheads="1"/>
            </p:cNvSpPr>
            <p:nvPr/>
          </p:nvSpPr>
          <p:spPr bwMode="auto">
            <a:xfrm>
              <a:off x="539552" y="4642243"/>
              <a:ext cx="8424936"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spcAft>
                  <a:spcPts val="600"/>
                </a:spcAft>
                <a:buClr>
                  <a:srgbClr val="0000FF"/>
                </a:buClr>
              </a:pPr>
              <a:r>
                <a:rPr lang="zh-CN" altLang="en-US" sz="2200" dirty="0">
                  <a:solidFill>
                    <a:schemeClr val="bg2"/>
                  </a:solidFill>
                  <a:latin typeface="微软雅黑" pitchFamily="34" charset="-122"/>
                  <a:ea typeface="微软雅黑" pitchFamily="34" charset="-122"/>
                  <a:sym typeface="Wingdings" pitchFamily="2" charset="2"/>
                </a:rPr>
                <a:t>微元体的体积近似为</a:t>
              </a:r>
            </a:p>
          </p:txBody>
        </p:sp>
        <p:graphicFrame>
          <p:nvGraphicFramePr>
            <p:cNvPr id="16" name="对象 15">
              <a:extLst>
                <a:ext uri="{FF2B5EF4-FFF2-40B4-BE49-F238E27FC236}">
                  <a16:creationId xmlns:a16="http://schemas.microsoft.com/office/drawing/2014/main" id="{68108D41-2728-4B3F-9C59-341784406EAE}"/>
                </a:ext>
              </a:extLst>
            </p:cNvPr>
            <p:cNvGraphicFramePr>
              <a:graphicFrameLocks noChangeAspect="1"/>
            </p:cNvGraphicFramePr>
            <p:nvPr>
              <p:extLst>
                <p:ext uri="{D42A27DB-BD31-4B8C-83A1-F6EECF244321}">
                  <p14:modId xmlns:p14="http://schemas.microsoft.com/office/powerpoint/2010/main" val="1079391781"/>
                </p:ext>
              </p:extLst>
            </p:nvPr>
          </p:nvGraphicFramePr>
          <p:xfrm>
            <a:off x="3203848" y="4757361"/>
            <a:ext cx="3116263" cy="388938"/>
          </p:xfrm>
          <a:graphic>
            <a:graphicData uri="http://schemas.openxmlformats.org/presentationml/2006/ole">
              <mc:AlternateContent xmlns:mc="http://schemas.openxmlformats.org/markup-compatibility/2006">
                <mc:Choice xmlns:v="urn:schemas-microsoft-com:vml" Requires="v">
                  <p:oleObj name="Equation" r:id="rId6" imgW="1828800" imgH="228600" progId="Equation.DSMT4">
                    <p:embed/>
                  </p:oleObj>
                </mc:Choice>
                <mc:Fallback>
                  <p:oleObj name="Equation" r:id="rId6" imgW="1828800" imgH="228600" progId="Equation.DSMT4">
                    <p:embed/>
                    <p:pic>
                      <p:nvPicPr>
                        <p:cNvPr id="14" name="对象 13">
                          <a:extLst>
                            <a:ext uri="{FF2B5EF4-FFF2-40B4-BE49-F238E27FC236}">
                              <a16:creationId xmlns:a16="http://schemas.microsoft.com/office/drawing/2014/main" id="{139A29AB-976D-4037-B526-17156DC00A48}"/>
                            </a:ext>
                          </a:extLst>
                        </p:cNvPr>
                        <p:cNvPicPr/>
                        <p:nvPr/>
                      </p:nvPicPr>
                      <p:blipFill>
                        <a:blip r:embed="rId7"/>
                        <a:stretch>
                          <a:fillRect/>
                        </a:stretch>
                      </p:blipFill>
                      <p:spPr>
                        <a:xfrm>
                          <a:off x="3203848" y="4757361"/>
                          <a:ext cx="3116263" cy="388938"/>
                        </a:xfrm>
                        <a:prstGeom prst="rect">
                          <a:avLst/>
                        </a:prstGeom>
                      </p:spPr>
                    </p:pic>
                  </p:oleObj>
                </mc:Fallback>
              </mc:AlternateContent>
            </a:graphicData>
          </a:graphic>
        </p:graphicFrame>
      </p:grpSp>
      <p:grpSp>
        <p:nvGrpSpPr>
          <p:cNvPr id="11" name="组合 10">
            <a:extLst>
              <a:ext uri="{FF2B5EF4-FFF2-40B4-BE49-F238E27FC236}">
                <a16:creationId xmlns:a16="http://schemas.microsoft.com/office/drawing/2014/main" id="{A379C6BF-8450-489E-92AF-76E2AE0A847E}"/>
              </a:ext>
            </a:extLst>
          </p:cNvPr>
          <p:cNvGrpSpPr/>
          <p:nvPr/>
        </p:nvGrpSpPr>
        <p:grpSpPr>
          <a:xfrm>
            <a:off x="539552" y="3212976"/>
            <a:ext cx="8424936" cy="988925"/>
            <a:chOff x="539552" y="3212976"/>
            <a:chExt cx="8424936" cy="988925"/>
          </a:xfrm>
        </p:grpSpPr>
        <p:sp>
          <p:nvSpPr>
            <p:cNvPr id="7" name="Rectangle 56">
              <a:extLst>
                <a:ext uri="{FF2B5EF4-FFF2-40B4-BE49-F238E27FC236}">
                  <a16:creationId xmlns:a16="http://schemas.microsoft.com/office/drawing/2014/main" id="{4AD521E2-8973-40F4-9B10-30B362F9D9E6}"/>
                </a:ext>
              </a:extLst>
            </p:cNvPr>
            <p:cNvSpPr>
              <a:spLocks noChangeArrowheads="1"/>
            </p:cNvSpPr>
            <p:nvPr/>
          </p:nvSpPr>
          <p:spPr bwMode="auto">
            <a:xfrm>
              <a:off x="539552" y="3212976"/>
              <a:ext cx="8424936"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spcAft>
                  <a:spcPts val="600"/>
                </a:spcAft>
                <a:buClr>
                  <a:srgbClr val="0000FF"/>
                </a:buClr>
              </a:pPr>
              <a:r>
                <a:rPr lang="zh-CN" altLang="en-US" sz="2200" dirty="0">
                  <a:solidFill>
                    <a:schemeClr val="bg2"/>
                  </a:solidFill>
                  <a:latin typeface="微软雅黑" pitchFamily="34" charset="-122"/>
                  <a:ea typeface="微软雅黑" pitchFamily="34" charset="-122"/>
                  <a:sym typeface="Wingdings" pitchFamily="2" charset="2"/>
                </a:rPr>
                <a:t>西瓜内任意一点记为             ，在球面坐标系下，考虑由         各取得微小增量               所构成的微元体，底面          面积近似为</a:t>
              </a:r>
            </a:p>
          </p:txBody>
        </p:sp>
        <p:graphicFrame>
          <p:nvGraphicFramePr>
            <p:cNvPr id="8" name="对象 7">
              <a:extLst>
                <a:ext uri="{FF2B5EF4-FFF2-40B4-BE49-F238E27FC236}">
                  <a16:creationId xmlns:a16="http://schemas.microsoft.com/office/drawing/2014/main" id="{70E4C682-0D27-47F1-B2BF-5A0D069991DD}"/>
                </a:ext>
              </a:extLst>
            </p:cNvPr>
            <p:cNvGraphicFramePr>
              <a:graphicFrameLocks noChangeAspect="1"/>
            </p:cNvGraphicFramePr>
            <p:nvPr>
              <p:extLst>
                <p:ext uri="{D42A27DB-BD31-4B8C-83A1-F6EECF244321}">
                  <p14:modId xmlns:p14="http://schemas.microsoft.com/office/powerpoint/2010/main" val="3968117076"/>
                </p:ext>
              </p:extLst>
            </p:nvPr>
          </p:nvGraphicFramePr>
          <p:xfrm>
            <a:off x="3178970" y="3347014"/>
            <a:ext cx="1039813" cy="346075"/>
          </p:xfrm>
          <a:graphic>
            <a:graphicData uri="http://schemas.openxmlformats.org/presentationml/2006/ole">
              <mc:AlternateContent xmlns:mc="http://schemas.openxmlformats.org/markup-compatibility/2006">
                <mc:Choice xmlns:v="urn:schemas-microsoft-com:vml" Requires="v">
                  <p:oleObj name="Equation" r:id="rId8" imgW="609480" imgH="203040" progId="Equation.DSMT4">
                    <p:embed/>
                  </p:oleObj>
                </mc:Choice>
                <mc:Fallback>
                  <p:oleObj name="Equation" r:id="rId8" imgW="609480" imgH="203040" progId="Equation.DSMT4">
                    <p:embed/>
                    <p:pic>
                      <p:nvPicPr>
                        <p:cNvPr id="12" name="对象 11">
                          <a:extLst>
                            <a:ext uri="{FF2B5EF4-FFF2-40B4-BE49-F238E27FC236}">
                              <a16:creationId xmlns:a16="http://schemas.microsoft.com/office/drawing/2014/main" id="{29C92BE9-A5DA-457B-B2D6-09FA03D51111}"/>
                            </a:ext>
                          </a:extLst>
                        </p:cNvPr>
                        <p:cNvPicPr/>
                        <p:nvPr/>
                      </p:nvPicPr>
                      <p:blipFill>
                        <a:blip r:embed="rId9"/>
                        <a:stretch>
                          <a:fillRect/>
                        </a:stretch>
                      </p:blipFill>
                      <p:spPr>
                        <a:xfrm>
                          <a:off x="3178970" y="3347014"/>
                          <a:ext cx="1039813" cy="346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C0B80464-CAF4-4F30-A04B-26C57E9F9642}"/>
                </a:ext>
              </a:extLst>
            </p:cNvPr>
            <p:cNvGraphicFramePr>
              <a:graphicFrameLocks noChangeAspect="1"/>
            </p:cNvGraphicFramePr>
            <p:nvPr>
              <p:extLst>
                <p:ext uri="{D42A27DB-BD31-4B8C-83A1-F6EECF244321}">
                  <p14:modId xmlns:p14="http://schemas.microsoft.com/office/powerpoint/2010/main" val="2281275034"/>
                </p:ext>
              </p:extLst>
            </p:nvPr>
          </p:nvGraphicFramePr>
          <p:xfrm>
            <a:off x="7596336" y="3341794"/>
            <a:ext cx="692150" cy="346075"/>
          </p:xfrm>
          <a:graphic>
            <a:graphicData uri="http://schemas.openxmlformats.org/presentationml/2006/ole">
              <mc:AlternateContent xmlns:mc="http://schemas.openxmlformats.org/markup-compatibility/2006">
                <mc:Choice xmlns:v="urn:schemas-microsoft-com:vml" Requires="v">
                  <p:oleObj name="Equation" r:id="rId10" imgW="406080" imgH="203040" progId="Equation.DSMT4">
                    <p:embed/>
                  </p:oleObj>
                </mc:Choice>
                <mc:Fallback>
                  <p:oleObj name="Equation" r:id="rId10" imgW="406080" imgH="203040" progId="Equation.DSMT4">
                    <p:embed/>
                    <p:pic>
                      <p:nvPicPr>
                        <p:cNvPr id="8" name="对象 7">
                          <a:extLst>
                            <a:ext uri="{FF2B5EF4-FFF2-40B4-BE49-F238E27FC236}">
                              <a16:creationId xmlns:a16="http://schemas.microsoft.com/office/drawing/2014/main" id="{70E4C682-0D27-47F1-B2BF-5A0D069991DD}"/>
                            </a:ext>
                          </a:extLst>
                        </p:cNvPr>
                        <p:cNvPicPr/>
                        <p:nvPr/>
                      </p:nvPicPr>
                      <p:blipFill>
                        <a:blip r:embed="rId11"/>
                        <a:stretch>
                          <a:fillRect/>
                        </a:stretch>
                      </p:blipFill>
                      <p:spPr>
                        <a:xfrm>
                          <a:off x="7596336" y="3341794"/>
                          <a:ext cx="692150" cy="34607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CD61FAF2-E05E-49CE-95E1-93BAEFBF3070}"/>
                </a:ext>
              </a:extLst>
            </p:cNvPr>
            <p:cNvGraphicFramePr>
              <a:graphicFrameLocks noChangeAspect="1"/>
            </p:cNvGraphicFramePr>
            <p:nvPr>
              <p:extLst>
                <p:ext uri="{D42A27DB-BD31-4B8C-83A1-F6EECF244321}">
                  <p14:modId xmlns:p14="http://schemas.microsoft.com/office/powerpoint/2010/main" val="1636886399"/>
                </p:ext>
              </p:extLst>
            </p:nvPr>
          </p:nvGraphicFramePr>
          <p:xfrm>
            <a:off x="2366343" y="3810000"/>
            <a:ext cx="1125537" cy="346075"/>
          </p:xfrm>
          <a:graphic>
            <a:graphicData uri="http://schemas.openxmlformats.org/presentationml/2006/ole">
              <mc:AlternateContent xmlns:mc="http://schemas.openxmlformats.org/markup-compatibility/2006">
                <mc:Choice xmlns:v="urn:schemas-microsoft-com:vml" Requires="v">
                  <p:oleObj name="Equation" r:id="rId12" imgW="660240" imgH="203040" progId="Equation.DSMT4">
                    <p:embed/>
                  </p:oleObj>
                </mc:Choice>
                <mc:Fallback>
                  <p:oleObj name="Equation" r:id="rId12" imgW="660240" imgH="203040" progId="Equation.DSMT4">
                    <p:embed/>
                    <p:pic>
                      <p:nvPicPr>
                        <p:cNvPr id="12" name="对象 11">
                          <a:extLst>
                            <a:ext uri="{FF2B5EF4-FFF2-40B4-BE49-F238E27FC236}">
                              <a16:creationId xmlns:a16="http://schemas.microsoft.com/office/drawing/2014/main" id="{C0B80464-CAF4-4F30-A04B-26C57E9F9642}"/>
                            </a:ext>
                          </a:extLst>
                        </p:cNvPr>
                        <p:cNvPicPr/>
                        <p:nvPr/>
                      </p:nvPicPr>
                      <p:blipFill>
                        <a:blip r:embed="rId13"/>
                        <a:stretch>
                          <a:fillRect/>
                        </a:stretch>
                      </p:blipFill>
                      <p:spPr>
                        <a:xfrm>
                          <a:off x="2366343" y="3810000"/>
                          <a:ext cx="1125537" cy="34607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E5A853F7-554C-40F1-87F5-A0566C0133B4}"/>
                </a:ext>
              </a:extLst>
            </p:cNvPr>
            <p:cNvGraphicFramePr>
              <a:graphicFrameLocks noChangeAspect="1"/>
            </p:cNvGraphicFramePr>
            <p:nvPr>
              <p:extLst>
                <p:ext uri="{D42A27DB-BD31-4B8C-83A1-F6EECF244321}">
                  <p14:modId xmlns:p14="http://schemas.microsoft.com/office/powerpoint/2010/main" val="1036530730"/>
                </p:ext>
              </p:extLst>
            </p:nvPr>
          </p:nvGraphicFramePr>
          <p:xfrm>
            <a:off x="6328820" y="3818709"/>
            <a:ext cx="779463" cy="303212"/>
          </p:xfrm>
          <a:graphic>
            <a:graphicData uri="http://schemas.openxmlformats.org/presentationml/2006/ole">
              <mc:AlternateContent xmlns:mc="http://schemas.openxmlformats.org/markup-compatibility/2006">
                <mc:Choice xmlns:v="urn:schemas-microsoft-com:vml" Requires="v">
                  <p:oleObj name="Equation" r:id="rId14" imgW="457200" imgH="177480" progId="Equation.DSMT4">
                    <p:embed/>
                  </p:oleObj>
                </mc:Choice>
                <mc:Fallback>
                  <p:oleObj name="Equation" r:id="rId14" imgW="457200" imgH="177480" progId="Equation.DSMT4">
                    <p:embed/>
                    <p:pic>
                      <p:nvPicPr>
                        <p:cNvPr id="12" name="对象 11">
                          <a:extLst>
                            <a:ext uri="{FF2B5EF4-FFF2-40B4-BE49-F238E27FC236}">
                              <a16:creationId xmlns:a16="http://schemas.microsoft.com/office/drawing/2014/main" id="{C0B80464-CAF4-4F30-A04B-26C57E9F9642}"/>
                            </a:ext>
                          </a:extLst>
                        </p:cNvPr>
                        <p:cNvPicPr/>
                        <p:nvPr/>
                      </p:nvPicPr>
                      <p:blipFill>
                        <a:blip r:embed="rId15"/>
                        <a:stretch>
                          <a:fillRect/>
                        </a:stretch>
                      </p:blipFill>
                      <p:spPr>
                        <a:xfrm>
                          <a:off x="6328820" y="3818709"/>
                          <a:ext cx="779463" cy="303212"/>
                        </a:xfrm>
                        <a:prstGeom prst="rect">
                          <a:avLst/>
                        </a:prstGeom>
                      </p:spPr>
                    </p:pic>
                  </p:oleObj>
                </mc:Fallback>
              </mc:AlternateContent>
            </a:graphicData>
          </a:graphic>
        </p:graphicFrame>
      </p:grpSp>
      <p:grpSp>
        <p:nvGrpSpPr>
          <p:cNvPr id="24" name="组合 23">
            <a:extLst>
              <a:ext uri="{FF2B5EF4-FFF2-40B4-BE49-F238E27FC236}">
                <a16:creationId xmlns:a16="http://schemas.microsoft.com/office/drawing/2014/main" id="{B89C103A-38C2-4BD1-A971-FCCCE3C7D3BF}"/>
              </a:ext>
            </a:extLst>
          </p:cNvPr>
          <p:cNvGrpSpPr/>
          <p:nvPr/>
        </p:nvGrpSpPr>
        <p:grpSpPr>
          <a:xfrm>
            <a:off x="539552" y="5229200"/>
            <a:ext cx="8424936" cy="514949"/>
            <a:chOff x="539552" y="5229200"/>
            <a:chExt cx="8424936" cy="514949"/>
          </a:xfrm>
        </p:grpSpPr>
        <p:sp>
          <p:nvSpPr>
            <p:cNvPr id="18" name="Rectangle 56">
              <a:extLst>
                <a:ext uri="{FF2B5EF4-FFF2-40B4-BE49-F238E27FC236}">
                  <a16:creationId xmlns:a16="http://schemas.microsoft.com/office/drawing/2014/main" id="{F3438193-21D6-42D4-8F13-FB0DC59ACBFB}"/>
                </a:ext>
              </a:extLst>
            </p:cNvPr>
            <p:cNvSpPr>
              <a:spLocks noChangeArrowheads="1"/>
            </p:cNvSpPr>
            <p:nvPr/>
          </p:nvSpPr>
          <p:spPr bwMode="auto">
            <a:xfrm>
              <a:off x="539552" y="5229200"/>
              <a:ext cx="8424936"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spcAft>
                  <a:spcPts val="600"/>
                </a:spcAft>
                <a:buClr>
                  <a:srgbClr val="0000FF"/>
                </a:buClr>
              </a:pPr>
              <a:r>
                <a:rPr lang="en-US" altLang="zh-CN" sz="2200" dirty="0">
                  <a:solidFill>
                    <a:schemeClr val="bg2"/>
                  </a:solidFill>
                  <a:latin typeface="微软雅黑" pitchFamily="34" charset="-122"/>
                  <a:ea typeface="微软雅黑" pitchFamily="34" charset="-122"/>
                  <a:sym typeface="Wingdings" pitchFamily="2" charset="2"/>
                </a:rPr>
                <a:t>dt</a:t>
              </a:r>
              <a:r>
                <a:rPr lang="zh-CN" altLang="en-US" sz="2200" dirty="0">
                  <a:solidFill>
                    <a:schemeClr val="bg2"/>
                  </a:solidFill>
                  <a:latin typeface="微软雅黑" pitchFamily="34" charset="-122"/>
                  <a:ea typeface="微软雅黑" pitchFamily="34" charset="-122"/>
                  <a:sym typeface="Wingdings" pitchFamily="2" charset="2"/>
                </a:rPr>
                <a:t>时间内沿 </a:t>
              </a:r>
              <a:r>
                <a:rPr lang="en-US" altLang="zh-CN" sz="2200" dirty="0">
                  <a:solidFill>
                    <a:schemeClr val="bg2"/>
                  </a:solidFill>
                  <a:latin typeface="微软雅黑" pitchFamily="34" charset="-122"/>
                  <a:ea typeface="微软雅黑" pitchFamily="34" charset="-122"/>
                  <a:sym typeface="Wingdings" pitchFamily="2" charset="2"/>
                </a:rPr>
                <a:t>r </a:t>
              </a:r>
              <a:r>
                <a:rPr lang="zh-CN" altLang="en-US" sz="2200" dirty="0">
                  <a:solidFill>
                    <a:schemeClr val="bg2"/>
                  </a:solidFill>
                  <a:latin typeface="微软雅黑" pitchFamily="34" charset="-122"/>
                  <a:ea typeface="微软雅黑" pitchFamily="34" charset="-122"/>
                  <a:sym typeface="Wingdings" pitchFamily="2" charset="2"/>
                </a:rPr>
                <a:t>方向从下底面          </a:t>
              </a:r>
              <a:r>
                <a:rPr lang="zh-CN" altLang="en-US" sz="2200" dirty="0">
                  <a:solidFill>
                    <a:srgbClr val="FF0000"/>
                  </a:solidFill>
                  <a:latin typeface="微软雅黑" pitchFamily="34" charset="-122"/>
                  <a:ea typeface="微软雅黑" pitchFamily="34" charset="-122"/>
                  <a:sym typeface="Wingdings" pitchFamily="2" charset="2"/>
                </a:rPr>
                <a:t>流入微元体的热量</a:t>
              </a:r>
              <a:r>
                <a:rPr lang="zh-CN" altLang="en-US" sz="2200" dirty="0">
                  <a:solidFill>
                    <a:schemeClr val="bg2"/>
                  </a:solidFill>
                  <a:latin typeface="微软雅黑" pitchFamily="34" charset="-122"/>
                  <a:ea typeface="微软雅黑" pitchFamily="34" charset="-122"/>
                  <a:sym typeface="Wingdings" pitchFamily="2" charset="2"/>
                </a:rPr>
                <a:t>为</a:t>
              </a:r>
            </a:p>
          </p:txBody>
        </p:sp>
        <p:graphicFrame>
          <p:nvGraphicFramePr>
            <p:cNvPr id="21" name="对象 20">
              <a:extLst>
                <a:ext uri="{FF2B5EF4-FFF2-40B4-BE49-F238E27FC236}">
                  <a16:creationId xmlns:a16="http://schemas.microsoft.com/office/drawing/2014/main" id="{2420A408-9631-4856-97B4-3F817792F206}"/>
                </a:ext>
              </a:extLst>
            </p:cNvPr>
            <p:cNvGraphicFramePr>
              <a:graphicFrameLocks noChangeAspect="1"/>
            </p:cNvGraphicFramePr>
            <p:nvPr>
              <p:extLst>
                <p:ext uri="{D42A27DB-BD31-4B8C-83A1-F6EECF244321}">
                  <p14:modId xmlns:p14="http://schemas.microsoft.com/office/powerpoint/2010/main" val="2384663855"/>
                </p:ext>
              </p:extLst>
            </p:nvPr>
          </p:nvGraphicFramePr>
          <p:xfrm>
            <a:off x="3982516" y="5375848"/>
            <a:ext cx="779463" cy="303212"/>
          </p:xfrm>
          <a:graphic>
            <a:graphicData uri="http://schemas.openxmlformats.org/presentationml/2006/ole">
              <mc:AlternateContent xmlns:mc="http://schemas.openxmlformats.org/markup-compatibility/2006">
                <mc:Choice xmlns:v="urn:schemas-microsoft-com:vml" Requires="v">
                  <p:oleObj name="Equation" r:id="rId16" imgW="457200" imgH="177480" progId="Equation.DSMT4">
                    <p:embed/>
                  </p:oleObj>
                </mc:Choice>
                <mc:Fallback>
                  <p:oleObj name="Equation" r:id="rId16" imgW="457200" imgH="177480" progId="Equation.DSMT4">
                    <p:embed/>
                    <p:pic>
                      <p:nvPicPr>
                        <p:cNvPr id="19" name="对象 18">
                          <a:extLst>
                            <a:ext uri="{FF2B5EF4-FFF2-40B4-BE49-F238E27FC236}">
                              <a16:creationId xmlns:a16="http://schemas.microsoft.com/office/drawing/2014/main" id="{E5A853F7-554C-40F1-87F5-A0566C0133B4}"/>
                            </a:ext>
                          </a:extLst>
                        </p:cNvPr>
                        <p:cNvPicPr/>
                        <p:nvPr/>
                      </p:nvPicPr>
                      <p:blipFill>
                        <a:blip r:embed="rId15"/>
                        <a:stretch>
                          <a:fillRect/>
                        </a:stretch>
                      </p:blipFill>
                      <p:spPr>
                        <a:xfrm>
                          <a:off x="3982516" y="5375848"/>
                          <a:ext cx="779463" cy="303212"/>
                        </a:xfrm>
                        <a:prstGeom prst="rect">
                          <a:avLst/>
                        </a:prstGeom>
                      </p:spPr>
                    </p:pic>
                  </p:oleObj>
                </mc:Fallback>
              </mc:AlternateContent>
            </a:graphicData>
          </a:graphic>
        </p:graphicFrame>
      </p:grpSp>
      <p:graphicFrame>
        <p:nvGraphicFramePr>
          <p:cNvPr id="22" name="对象 21">
            <a:extLst>
              <a:ext uri="{FF2B5EF4-FFF2-40B4-BE49-F238E27FC236}">
                <a16:creationId xmlns:a16="http://schemas.microsoft.com/office/drawing/2014/main" id="{6BEA3307-1ED1-4C63-B92B-28DB2F5B3454}"/>
              </a:ext>
            </a:extLst>
          </p:cNvPr>
          <p:cNvGraphicFramePr>
            <a:graphicFrameLocks noChangeAspect="1"/>
          </p:cNvGraphicFramePr>
          <p:nvPr>
            <p:extLst>
              <p:ext uri="{D42A27DB-BD31-4B8C-83A1-F6EECF244321}">
                <p14:modId xmlns:p14="http://schemas.microsoft.com/office/powerpoint/2010/main" val="3986815898"/>
              </p:ext>
            </p:extLst>
          </p:nvPr>
        </p:nvGraphicFramePr>
        <p:xfrm>
          <a:off x="1911350" y="5740400"/>
          <a:ext cx="4695825" cy="669925"/>
        </p:xfrm>
        <a:graphic>
          <a:graphicData uri="http://schemas.openxmlformats.org/presentationml/2006/ole">
            <mc:AlternateContent xmlns:mc="http://schemas.openxmlformats.org/markup-compatibility/2006">
              <mc:Choice xmlns:v="urn:schemas-microsoft-com:vml" Requires="v">
                <p:oleObj name="Equation" r:id="rId17" imgW="2755800" imgH="393480" progId="Equation.DSMT4">
                  <p:embed/>
                </p:oleObj>
              </mc:Choice>
              <mc:Fallback>
                <p:oleObj name="Equation" r:id="rId17" imgW="2755800" imgH="393480" progId="Equation.DSMT4">
                  <p:embed/>
                  <p:pic>
                    <p:nvPicPr>
                      <p:cNvPr id="14" name="对象 13">
                        <a:extLst>
                          <a:ext uri="{FF2B5EF4-FFF2-40B4-BE49-F238E27FC236}">
                            <a16:creationId xmlns:a16="http://schemas.microsoft.com/office/drawing/2014/main" id="{139A29AB-976D-4037-B526-17156DC00A48}"/>
                          </a:ext>
                        </a:extLst>
                      </p:cNvPr>
                      <p:cNvPicPr/>
                      <p:nvPr/>
                    </p:nvPicPr>
                    <p:blipFill>
                      <a:blip r:embed="rId18"/>
                      <a:stretch>
                        <a:fillRect/>
                      </a:stretch>
                    </p:blipFill>
                    <p:spPr>
                      <a:xfrm>
                        <a:off x="1911350" y="5740400"/>
                        <a:ext cx="4695825" cy="669925"/>
                      </a:xfrm>
                      <a:prstGeom prst="rect">
                        <a:avLst/>
                      </a:prstGeom>
                    </p:spPr>
                  </p:pic>
                </p:oleObj>
              </mc:Fallback>
            </mc:AlternateContent>
          </a:graphicData>
        </a:graphic>
      </p:graphicFrame>
    </p:spTree>
    <p:extLst>
      <p:ext uri="{BB962C8B-B14F-4D97-AF65-F5344CB8AC3E}">
        <p14:creationId xmlns:p14="http://schemas.microsoft.com/office/powerpoint/2010/main" val="41524562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53D311D0-6EC8-4CB6-A7A1-B7624F7194F0}"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四、模型建立</a:t>
            </a:r>
          </a:p>
        </p:txBody>
      </p:sp>
      <p:grpSp>
        <p:nvGrpSpPr>
          <p:cNvPr id="20" name="组合 19">
            <a:extLst>
              <a:ext uri="{FF2B5EF4-FFF2-40B4-BE49-F238E27FC236}">
                <a16:creationId xmlns:a16="http://schemas.microsoft.com/office/drawing/2014/main" id="{28A6B1F5-34C6-4694-89D3-1A92EC44680C}"/>
              </a:ext>
            </a:extLst>
          </p:cNvPr>
          <p:cNvGrpSpPr/>
          <p:nvPr/>
        </p:nvGrpSpPr>
        <p:grpSpPr>
          <a:xfrm>
            <a:off x="5796136" y="980728"/>
            <a:ext cx="3240360" cy="2085975"/>
            <a:chOff x="5220072" y="1054074"/>
            <a:chExt cx="3240360" cy="2085975"/>
          </a:xfrm>
        </p:grpSpPr>
        <p:pic>
          <p:nvPicPr>
            <p:cNvPr id="132099" name="Picture 3">
              <a:extLst>
                <a:ext uri="{FF2B5EF4-FFF2-40B4-BE49-F238E27FC236}">
                  <a16:creationId xmlns:a16="http://schemas.microsoft.com/office/drawing/2014/main" id="{CB066988-5D8C-4F36-9FB5-5F9D06C11F6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0072" y="1054074"/>
              <a:ext cx="26765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6445DEA7-7721-4B0E-81EC-D0D96FD53C37}"/>
                </a:ext>
              </a:extLst>
            </p:cNvPr>
            <p:cNvGrpSpPr/>
            <p:nvPr/>
          </p:nvGrpSpPr>
          <p:grpSpPr>
            <a:xfrm>
              <a:off x="7117040" y="1233924"/>
              <a:ext cx="1343392" cy="521474"/>
              <a:chOff x="6272567" y="1233924"/>
              <a:chExt cx="1343392" cy="521474"/>
            </a:xfrm>
          </p:grpSpPr>
          <p:sp>
            <p:nvSpPr>
              <p:cNvPr id="9" name="文本框 8">
                <a:extLst>
                  <a:ext uri="{FF2B5EF4-FFF2-40B4-BE49-F238E27FC236}">
                    <a16:creationId xmlns:a16="http://schemas.microsoft.com/office/drawing/2014/main" id="{D4A043F6-A490-499E-861C-C115A09F4A48}"/>
                  </a:ext>
                </a:extLst>
              </p:cNvPr>
              <p:cNvSpPr txBox="1"/>
              <p:nvPr/>
            </p:nvSpPr>
            <p:spPr>
              <a:xfrm>
                <a:off x="6625265" y="1233924"/>
                <a:ext cx="990694" cy="400110"/>
              </a:xfrm>
              <a:prstGeom prst="rect">
                <a:avLst/>
              </a:prstGeom>
              <a:noFill/>
            </p:spPr>
            <p:txBody>
              <a:bodyPr wrap="square" rtlCol="0">
                <a:spAutoFit/>
              </a:bodyPr>
              <a:lstStyle/>
              <a:p>
                <a:r>
                  <a:rPr lang="zh-CN" altLang="en-US" sz="2000" dirty="0">
                    <a:solidFill>
                      <a:srgbClr val="0000FF"/>
                    </a:solidFill>
                    <a:latin typeface="微软雅黑" panose="020B0503020204020204" pitchFamily="34" charset="-122"/>
                    <a:ea typeface="微软雅黑" panose="020B0503020204020204" pitchFamily="34" charset="-122"/>
                  </a:rPr>
                  <a:t>微元体</a:t>
                </a:r>
              </a:p>
            </p:txBody>
          </p:sp>
          <p:cxnSp>
            <p:nvCxnSpPr>
              <p:cNvPr id="3" name="直接箭头连接符 2">
                <a:extLst>
                  <a:ext uri="{FF2B5EF4-FFF2-40B4-BE49-F238E27FC236}">
                    <a16:creationId xmlns:a16="http://schemas.microsoft.com/office/drawing/2014/main" id="{04F2D3DA-0565-4529-8898-3260CF47A0E4}"/>
                  </a:ext>
                </a:extLst>
              </p:cNvPr>
              <p:cNvCxnSpPr>
                <a:cxnSpLocks/>
                <a:stCxn id="9" idx="1"/>
              </p:cNvCxnSpPr>
              <p:nvPr/>
            </p:nvCxnSpPr>
            <p:spPr>
              <a:xfrm flipH="1">
                <a:off x="6272567" y="1433979"/>
                <a:ext cx="352698" cy="321419"/>
              </a:xfrm>
              <a:prstGeom prst="straightConnector1">
                <a:avLst/>
              </a:prstGeom>
              <a:ln w="2222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组合 16">
            <a:extLst>
              <a:ext uri="{FF2B5EF4-FFF2-40B4-BE49-F238E27FC236}">
                <a16:creationId xmlns:a16="http://schemas.microsoft.com/office/drawing/2014/main" id="{242A126D-1A5C-4551-8E35-B16BAFC3B078}"/>
              </a:ext>
            </a:extLst>
          </p:cNvPr>
          <p:cNvGrpSpPr/>
          <p:nvPr/>
        </p:nvGrpSpPr>
        <p:grpSpPr>
          <a:xfrm>
            <a:off x="323528" y="1016440"/>
            <a:ext cx="6408712" cy="514949"/>
            <a:chOff x="539552" y="5229200"/>
            <a:chExt cx="6408712" cy="514949"/>
          </a:xfrm>
        </p:grpSpPr>
        <p:graphicFrame>
          <p:nvGraphicFramePr>
            <p:cNvPr id="16" name="对象 15">
              <a:extLst>
                <a:ext uri="{FF2B5EF4-FFF2-40B4-BE49-F238E27FC236}">
                  <a16:creationId xmlns:a16="http://schemas.microsoft.com/office/drawing/2014/main" id="{68108D41-2728-4B3F-9C59-341784406EAE}"/>
                </a:ext>
              </a:extLst>
            </p:cNvPr>
            <p:cNvGraphicFramePr>
              <a:graphicFrameLocks noChangeAspect="1"/>
            </p:cNvGraphicFramePr>
            <p:nvPr>
              <p:extLst>
                <p:ext uri="{D42A27DB-BD31-4B8C-83A1-F6EECF244321}">
                  <p14:modId xmlns:p14="http://schemas.microsoft.com/office/powerpoint/2010/main" val="3304417701"/>
                </p:ext>
              </p:extLst>
            </p:nvPr>
          </p:nvGraphicFramePr>
          <p:xfrm>
            <a:off x="5364088" y="5332413"/>
            <a:ext cx="563563" cy="388937"/>
          </p:xfrm>
          <a:graphic>
            <a:graphicData uri="http://schemas.openxmlformats.org/presentationml/2006/ole">
              <mc:AlternateContent xmlns:mc="http://schemas.openxmlformats.org/markup-compatibility/2006">
                <mc:Choice xmlns:v="urn:schemas-microsoft-com:vml" Requires="v">
                  <p:oleObj name="Equation" r:id="rId3" imgW="330120" imgH="228600" progId="Equation.DSMT4">
                    <p:embed/>
                  </p:oleObj>
                </mc:Choice>
                <mc:Fallback>
                  <p:oleObj name="Equation" r:id="rId3" imgW="330120" imgH="228600" progId="Equation.DSMT4">
                    <p:embed/>
                    <p:pic>
                      <p:nvPicPr>
                        <p:cNvPr id="16" name="对象 15">
                          <a:extLst>
                            <a:ext uri="{FF2B5EF4-FFF2-40B4-BE49-F238E27FC236}">
                              <a16:creationId xmlns:a16="http://schemas.microsoft.com/office/drawing/2014/main" id="{68108D41-2728-4B3F-9C59-341784406EAE}"/>
                            </a:ext>
                          </a:extLst>
                        </p:cNvPr>
                        <p:cNvPicPr/>
                        <p:nvPr/>
                      </p:nvPicPr>
                      <p:blipFill>
                        <a:blip r:embed="rId4"/>
                        <a:stretch>
                          <a:fillRect/>
                        </a:stretch>
                      </p:blipFill>
                      <p:spPr>
                        <a:xfrm>
                          <a:off x="5364088" y="5332413"/>
                          <a:ext cx="563563" cy="388937"/>
                        </a:xfrm>
                        <a:prstGeom prst="rect">
                          <a:avLst/>
                        </a:prstGeom>
                      </p:spPr>
                    </p:pic>
                  </p:oleObj>
                </mc:Fallback>
              </mc:AlternateContent>
            </a:graphicData>
          </a:graphic>
        </p:graphicFrame>
        <p:sp>
          <p:nvSpPr>
            <p:cNvPr id="18" name="Rectangle 56">
              <a:extLst>
                <a:ext uri="{FF2B5EF4-FFF2-40B4-BE49-F238E27FC236}">
                  <a16:creationId xmlns:a16="http://schemas.microsoft.com/office/drawing/2014/main" id="{F3438193-21D6-42D4-8F13-FB0DC59ACBFB}"/>
                </a:ext>
              </a:extLst>
            </p:cNvPr>
            <p:cNvSpPr>
              <a:spLocks noChangeArrowheads="1"/>
            </p:cNvSpPr>
            <p:nvPr/>
          </p:nvSpPr>
          <p:spPr bwMode="auto">
            <a:xfrm>
              <a:off x="539552" y="5229200"/>
              <a:ext cx="640871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spcAft>
                  <a:spcPts val="600"/>
                </a:spcAft>
                <a:buClr>
                  <a:srgbClr val="0000FF"/>
                </a:buClr>
              </a:pPr>
              <a:r>
                <a:rPr lang="zh-CN" altLang="en-US" sz="2200" dirty="0">
                  <a:solidFill>
                    <a:schemeClr val="bg2"/>
                  </a:solidFill>
                  <a:latin typeface="微软雅黑" pitchFamily="34" charset="-122"/>
                  <a:ea typeface="微软雅黑" pitchFamily="34" charset="-122"/>
                  <a:sym typeface="Wingdings" pitchFamily="2" charset="2"/>
                </a:rPr>
                <a:t>从上底面          </a:t>
              </a:r>
              <a:r>
                <a:rPr lang="zh-CN" altLang="en-US" sz="2200" dirty="0">
                  <a:solidFill>
                    <a:srgbClr val="FF0000"/>
                  </a:solidFill>
                  <a:latin typeface="微软雅黑" pitchFamily="34" charset="-122"/>
                  <a:ea typeface="微软雅黑" pitchFamily="34" charset="-122"/>
                  <a:sym typeface="Wingdings" pitchFamily="2" charset="2"/>
                </a:rPr>
                <a:t>流出微元体的热量</a:t>
              </a:r>
              <a:r>
                <a:rPr lang="zh-CN" altLang="en-US" sz="2200" dirty="0">
                  <a:latin typeface="微软雅黑" pitchFamily="34" charset="-122"/>
                  <a:ea typeface="微软雅黑" pitchFamily="34" charset="-122"/>
                  <a:sym typeface="Wingdings" pitchFamily="2" charset="2"/>
                </a:rPr>
                <a:t>记</a:t>
              </a:r>
              <a:r>
                <a:rPr lang="zh-CN" altLang="en-US" sz="2200" dirty="0">
                  <a:solidFill>
                    <a:schemeClr val="bg2"/>
                  </a:solidFill>
                  <a:latin typeface="微软雅黑" pitchFamily="34" charset="-122"/>
                  <a:ea typeface="微软雅黑" pitchFamily="34" charset="-122"/>
                  <a:sym typeface="Wingdings" pitchFamily="2" charset="2"/>
                </a:rPr>
                <a:t>为       ，则</a:t>
              </a:r>
            </a:p>
          </p:txBody>
        </p:sp>
        <p:graphicFrame>
          <p:nvGraphicFramePr>
            <p:cNvPr id="21" name="对象 20">
              <a:extLst>
                <a:ext uri="{FF2B5EF4-FFF2-40B4-BE49-F238E27FC236}">
                  <a16:creationId xmlns:a16="http://schemas.microsoft.com/office/drawing/2014/main" id="{2420A408-9631-4856-97B4-3F817792F206}"/>
                </a:ext>
              </a:extLst>
            </p:cNvPr>
            <p:cNvGraphicFramePr>
              <a:graphicFrameLocks noChangeAspect="1"/>
            </p:cNvGraphicFramePr>
            <p:nvPr>
              <p:extLst>
                <p:ext uri="{D42A27DB-BD31-4B8C-83A1-F6EECF244321}">
                  <p14:modId xmlns:p14="http://schemas.microsoft.com/office/powerpoint/2010/main" val="2619529272"/>
                </p:ext>
              </p:extLst>
            </p:nvPr>
          </p:nvGraphicFramePr>
          <p:xfrm>
            <a:off x="1733451" y="5375275"/>
            <a:ext cx="822325" cy="303213"/>
          </p:xfrm>
          <a:graphic>
            <a:graphicData uri="http://schemas.openxmlformats.org/presentationml/2006/ole">
              <mc:AlternateContent xmlns:mc="http://schemas.openxmlformats.org/markup-compatibility/2006">
                <mc:Choice xmlns:v="urn:schemas-microsoft-com:vml" Requires="v">
                  <p:oleObj name="Equation" r:id="rId5" imgW="482400" imgH="177480" progId="Equation.DSMT4">
                    <p:embed/>
                  </p:oleObj>
                </mc:Choice>
                <mc:Fallback>
                  <p:oleObj name="Equation" r:id="rId5" imgW="482400" imgH="177480" progId="Equation.DSMT4">
                    <p:embed/>
                    <p:pic>
                      <p:nvPicPr>
                        <p:cNvPr id="21" name="对象 20">
                          <a:extLst>
                            <a:ext uri="{FF2B5EF4-FFF2-40B4-BE49-F238E27FC236}">
                              <a16:creationId xmlns:a16="http://schemas.microsoft.com/office/drawing/2014/main" id="{2420A408-9631-4856-97B4-3F817792F206}"/>
                            </a:ext>
                          </a:extLst>
                        </p:cNvPr>
                        <p:cNvPicPr/>
                        <p:nvPr/>
                      </p:nvPicPr>
                      <p:blipFill>
                        <a:blip r:embed="rId6"/>
                        <a:stretch>
                          <a:fillRect/>
                        </a:stretch>
                      </p:blipFill>
                      <p:spPr>
                        <a:xfrm>
                          <a:off x="1733451" y="5375275"/>
                          <a:ext cx="822325" cy="303213"/>
                        </a:xfrm>
                        <a:prstGeom prst="rect">
                          <a:avLst/>
                        </a:prstGeom>
                      </p:spPr>
                    </p:pic>
                  </p:oleObj>
                </mc:Fallback>
              </mc:AlternateContent>
            </a:graphicData>
          </a:graphic>
        </p:graphicFrame>
      </p:grpSp>
      <p:graphicFrame>
        <p:nvGraphicFramePr>
          <p:cNvPr id="22" name="对象 21">
            <a:extLst>
              <a:ext uri="{FF2B5EF4-FFF2-40B4-BE49-F238E27FC236}">
                <a16:creationId xmlns:a16="http://schemas.microsoft.com/office/drawing/2014/main" id="{6BEA3307-1ED1-4C63-B92B-28DB2F5B3454}"/>
              </a:ext>
            </a:extLst>
          </p:cNvPr>
          <p:cNvGraphicFramePr>
            <a:graphicFrameLocks noChangeAspect="1"/>
          </p:cNvGraphicFramePr>
          <p:nvPr>
            <p:extLst>
              <p:ext uri="{D42A27DB-BD31-4B8C-83A1-F6EECF244321}">
                <p14:modId xmlns:p14="http://schemas.microsoft.com/office/powerpoint/2010/main" val="1599605100"/>
              </p:ext>
            </p:extLst>
          </p:nvPr>
        </p:nvGraphicFramePr>
        <p:xfrm>
          <a:off x="1108075" y="1617663"/>
          <a:ext cx="4956175" cy="733425"/>
        </p:xfrm>
        <a:graphic>
          <a:graphicData uri="http://schemas.openxmlformats.org/presentationml/2006/ole">
            <mc:AlternateContent xmlns:mc="http://schemas.openxmlformats.org/markup-compatibility/2006">
              <mc:Choice xmlns:v="urn:schemas-microsoft-com:vml" Requires="v">
                <p:oleObj name="Equation" r:id="rId7" imgW="2908080" imgH="431640" progId="Equation.DSMT4">
                  <p:embed/>
                </p:oleObj>
              </mc:Choice>
              <mc:Fallback>
                <p:oleObj name="Equation" r:id="rId7" imgW="2908080" imgH="431640" progId="Equation.DSMT4">
                  <p:embed/>
                  <p:pic>
                    <p:nvPicPr>
                      <p:cNvPr id="22" name="对象 21">
                        <a:extLst>
                          <a:ext uri="{FF2B5EF4-FFF2-40B4-BE49-F238E27FC236}">
                            <a16:creationId xmlns:a16="http://schemas.microsoft.com/office/drawing/2014/main" id="{6BEA3307-1ED1-4C63-B92B-28DB2F5B3454}"/>
                          </a:ext>
                        </a:extLst>
                      </p:cNvPr>
                      <p:cNvPicPr/>
                      <p:nvPr/>
                    </p:nvPicPr>
                    <p:blipFill>
                      <a:blip r:embed="rId8"/>
                      <a:stretch>
                        <a:fillRect/>
                      </a:stretch>
                    </p:blipFill>
                    <p:spPr>
                      <a:xfrm>
                        <a:off x="1108075" y="1617663"/>
                        <a:ext cx="4956175" cy="733425"/>
                      </a:xfrm>
                      <a:prstGeom prst="rect">
                        <a:avLst/>
                      </a:prstGeom>
                    </p:spPr>
                  </p:pic>
                </p:oleObj>
              </mc:Fallback>
            </mc:AlternateContent>
          </a:graphicData>
        </a:graphic>
      </p:graphicFrame>
      <p:sp>
        <p:nvSpPr>
          <p:cNvPr id="30" name="Rectangle 56">
            <a:extLst>
              <a:ext uri="{FF2B5EF4-FFF2-40B4-BE49-F238E27FC236}">
                <a16:creationId xmlns:a16="http://schemas.microsoft.com/office/drawing/2014/main" id="{A02F7EE8-CF4F-40BA-B9EF-9FBFB1230490}"/>
              </a:ext>
            </a:extLst>
          </p:cNvPr>
          <p:cNvSpPr>
            <a:spLocks noChangeArrowheads="1"/>
          </p:cNvSpPr>
          <p:nvPr/>
        </p:nvSpPr>
        <p:spPr bwMode="auto">
          <a:xfrm>
            <a:off x="323528" y="2409995"/>
            <a:ext cx="4248472" cy="514949"/>
          </a:xfrm>
          <a:prstGeom prst="rect">
            <a:avLst/>
          </a:prstGeom>
          <a:solidFill>
            <a:srgbClr val="8CFBFE"/>
          </a:solidFill>
          <a:ln>
            <a:noFill/>
          </a:ln>
        </p:spPr>
        <p:txBody>
          <a:bodyPr wrap="square">
            <a:spAutoFit/>
          </a:bodyPr>
          <a:lstStyle/>
          <a:p>
            <a:pPr>
              <a:lnSpc>
                <a:spcPct val="140000"/>
              </a:lnSpc>
              <a:spcAft>
                <a:spcPts val="600"/>
              </a:spcAft>
              <a:buClr>
                <a:srgbClr val="0000FF"/>
              </a:buClr>
            </a:pPr>
            <a:r>
              <a:rPr lang="zh-CN" altLang="en-US" sz="2200" dirty="0">
                <a:solidFill>
                  <a:schemeClr val="bg2"/>
                </a:solidFill>
                <a:latin typeface="微软雅黑" pitchFamily="34" charset="-122"/>
                <a:ea typeface="微软雅黑" pitchFamily="34" charset="-122"/>
                <a:sym typeface="Wingdings" pitchFamily="2" charset="2"/>
              </a:rPr>
              <a:t>经 </a:t>
            </a:r>
            <a:r>
              <a:rPr lang="en-US" altLang="zh-CN" sz="2200" dirty="0">
                <a:solidFill>
                  <a:schemeClr val="bg2"/>
                </a:solidFill>
                <a:latin typeface="微软雅黑" pitchFamily="34" charset="-122"/>
                <a:ea typeface="微软雅黑" pitchFamily="34" charset="-122"/>
                <a:sym typeface="Wingdings" pitchFamily="2" charset="2"/>
              </a:rPr>
              <a:t>r </a:t>
            </a:r>
            <a:r>
              <a:rPr lang="zh-CN" altLang="en-US" sz="2200" dirty="0">
                <a:solidFill>
                  <a:schemeClr val="bg2"/>
                </a:solidFill>
                <a:latin typeface="微软雅黑" pitchFamily="34" charset="-122"/>
                <a:ea typeface="微软雅黑" pitchFamily="34" charset="-122"/>
                <a:sym typeface="Wingdings" pitchFamily="2" charset="2"/>
              </a:rPr>
              <a:t>方向流入微元体的净热量为</a:t>
            </a:r>
          </a:p>
        </p:txBody>
      </p:sp>
      <p:graphicFrame>
        <p:nvGraphicFramePr>
          <p:cNvPr id="31" name="对象 30">
            <a:extLst>
              <a:ext uri="{FF2B5EF4-FFF2-40B4-BE49-F238E27FC236}">
                <a16:creationId xmlns:a16="http://schemas.microsoft.com/office/drawing/2014/main" id="{663D7461-AE44-4EAB-92EA-2C1F9C8C1E4A}"/>
              </a:ext>
            </a:extLst>
          </p:cNvPr>
          <p:cNvGraphicFramePr>
            <a:graphicFrameLocks noChangeAspect="1"/>
          </p:cNvGraphicFramePr>
          <p:nvPr>
            <p:extLst>
              <p:ext uri="{D42A27DB-BD31-4B8C-83A1-F6EECF244321}">
                <p14:modId xmlns:p14="http://schemas.microsoft.com/office/powerpoint/2010/main" val="2491007832"/>
              </p:ext>
            </p:extLst>
          </p:nvPr>
        </p:nvGraphicFramePr>
        <p:xfrm>
          <a:off x="1079425" y="2980432"/>
          <a:ext cx="4284663" cy="736600"/>
        </p:xfrm>
        <a:graphic>
          <a:graphicData uri="http://schemas.openxmlformats.org/presentationml/2006/ole">
            <mc:AlternateContent xmlns:mc="http://schemas.openxmlformats.org/markup-compatibility/2006">
              <mc:Choice xmlns:v="urn:schemas-microsoft-com:vml" Requires="v">
                <p:oleObj name="Equation" r:id="rId9" imgW="2514600" imgH="431640" progId="Equation.DSMT4">
                  <p:embed/>
                </p:oleObj>
              </mc:Choice>
              <mc:Fallback>
                <p:oleObj name="Equation" r:id="rId9" imgW="2514600" imgH="431640" progId="Equation.DSMT4">
                  <p:embed/>
                  <p:pic>
                    <p:nvPicPr>
                      <p:cNvPr id="21" name="对象 20">
                        <a:extLst>
                          <a:ext uri="{FF2B5EF4-FFF2-40B4-BE49-F238E27FC236}">
                            <a16:creationId xmlns:a16="http://schemas.microsoft.com/office/drawing/2014/main" id="{2420A408-9631-4856-97B4-3F817792F206}"/>
                          </a:ext>
                        </a:extLst>
                      </p:cNvPr>
                      <p:cNvPicPr/>
                      <p:nvPr/>
                    </p:nvPicPr>
                    <p:blipFill>
                      <a:blip r:embed="rId10"/>
                      <a:stretch>
                        <a:fillRect/>
                      </a:stretch>
                    </p:blipFill>
                    <p:spPr>
                      <a:xfrm>
                        <a:off x="1079425" y="2980432"/>
                        <a:ext cx="4284663" cy="736600"/>
                      </a:xfrm>
                      <a:prstGeom prst="rect">
                        <a:avLst/>
                      </a:prstGeom>
                    </p:spPr>
                  </p:pic>
                </p:oleObj>
              </mc:Fallback>
            </mc:AlternateContent>
          </a:graphicData>
        </a:graphic>
      </p:graphicFrame>
      <p:sp>
        <p:nvSpPr>
          <p:cNvPr id="34" name="Rectangle 56">
            <a:extLst>
              <a:ext uri="{FF2B5EF4-FFF2-40B4-BE49-F238E27FC236}">
                <a16:creationId xmlns:a16="http://schemas.microsoft.com/office/drawing/2014/main" id="{4078B68E-8603-40EE-A6A9-02399C3506D8}"/>
              </a:ext>
            </a:extLst>
          </p:cNvPr>
          <p:cNvSpPr>
            <a:spLocks noChangeArrowheads="1"/>
          </p:cNvSpPr>
          <p:nvPr/>
        </p:nvSpPr>
        <p:spPr bwMode="auto">
          <a:xfrm>
            <a:off x="323528" y="3706139"/>
            <a:ext cx="8568952" cy="988925"/>
          </a:xfrm>
          <a:prstGeom prst="rect">
            <a:avLst/>
          </a:prstGeom>
          <a:solidFill>
            <a:schemeClr val="tx2">
              <a:lumMod val="40000"/>
              <a:lumOff val="60000"/>
            </a:schemeClr>
          </a:solidFill>
          <a:ln>
            <a:noFill/>
          </a:ln>
        </p:spPr>
        <p:txBody>
          <a:bodyPr wrap="square">
            <a:spAutoFit/>
          </a:bodyPr>
          <a:lstStyle/>
          <a:p>
            <a:pPr>
              <a:lnSpc>
                <a:spcPct val="140000"/>
              </a:lnSpc>
              <a:spcAft>
                <a:spcPts val="600"/>
              </a:spcAft>
              <a:buClr>
                <a:srgbClr val="0000FF"/>
              </a:buClr>
            </a:pPr>
            <a:r>
              <a:rPr lang="zh-CN" altLang="en-US" sz="2200" dirty="0">
                <a:solidFill>
                  <a:schemeClr val="bg2"/>
                </a:solidFill>
                <a:latin typeface="微软雅黑" pitchFamily="34" charset="-122"/>
                <a:ea typeface="微软雅黑" pitchFamily="34" charset="-122"/>
                <a:sym typeface="Wingdings" pitchFamily="2" charset="2"/>
              </a:rPr>
              <a:t>在 </a:t>
            </a:r>
            <a:r>
              <a:rPr lang="en-US" altLang="zh-CN" sz="2200" dirty="0">
                <a:solidFill>
                  <a:schemeClr val="bg2"/>
                </a:solidFill>
                <a:latin typeface="微软雅黑" pitchFamily="34" charset="-122"/>
                <a:ea typeface="微软雅黑" pitchFamily="34" charset="-122"/>
                <a:sym typeface="Wingdings" pitchFamily="2" charset="2"/>
              </a:rPr>
              <a:t>dt </a:t>
            </a:r>
            <a:r>
              <a:rPr lang="zh-CN" altLang="en-US" sz="2200" dirty="0">
                <a:solidFill>
                  <a:schemeClr val="bg2"/>
                </a:solidFill>
                <a:latin typeface="微软雅黑" pitchFamily="34" charset="-122"/>
                <a:ea typeface="微软雅黑" pitchFamily="34" charset="-122"/>
                <a:sym typeface="Wingdings" pitchFamily="2" charset="2"/>
              </a:rPr>
              <a:t>时间内，微元体中热力学能的增量（由于微元体温度变化所耗费的能量）为</a:t>
            </a:r>
          </a:p>
        </p:txBody>
      </p:sp>
      <p:graphicFrame>
        <p:nvGraphicFramePr>
          <p:cNvPr id="19" name="对象 18">
            <a:extLst>
              <a:ext uri="{FF2B5EF4-FFF2-40B4-BE49-F238E27FC236}">
                <a16:creationId xmlns:a16="http://schemas.microsoft.com/office/drawing/2014/main" id="{8EFBD1D5-525E-48B9-BF72-0586595A4690}"/>
              </a:ext>
            </a:extLst>
          </p:cNvPr>
          <p:cNvGraphicFramePr>
            <a:graphicFrameLocks noChangeAspect="1"/>
          </p:cNvGraphicFramePr>
          <p:nvPr>
            <p:extLst>
              <p:ext uri="{D42A27DB-BD31-4B8C-83A1-F6EECF244321}">
                <p14:modId xmlns:p14="http://schemas.microsoft.com/office/powerpoint/2010/main" val="2216148059"/>
              </p:ext>
            </p:extLst>
          </p:nvPr>
        </p:nvGraphicFramePr>
        <p:xfrm>
          <a:off x="2123728" y="4734638"/>
          <a:ext cx="4370388" cy="671513"/>
        </p:xfrm>
        <a:graphic>
          <a:graphicData uri="http://schemas.openxmlformats.org/presentationml/2006/ole">
            <mc:AlternateContent xmlns:mc="http://schemas.openxmlformats.org/markup-compatibility/2006">
              <mc:Choice xmlns:v="urn:schemas-microsoft-com:vml" Requires="v">
                <p:oleObj name="Equation" r:id="rId11" imgW="2565360" imgH="393480" progId="Equation.DSMT4">
                  <p:embed/>
                </p:oleObj>
              </mc:Choice>
              <mc:Fallback>
                <p:oleObj name="Equation" r:id="rId11" imgW="2565360" imgH="393480" progId="Equation.DSMT4">
                  <p:embed/>
                  <p:pic>
                    <p:nvPicPr>
                      <p:cNvPr id="31" name="对象 30">
                        <a:extLst>
                          <a:ext uri="{FF2B5EF4-FFF2-40B4-BE49-F238E27FC236}">
                            <a16:creationId xmlns:a16="http://schemas.microsoft.com/office/drawing/2014/main" id="{663D7461-AE44-4EAB-92EA-2C1F9C8C1E4A}"/>
                          </a:ext>
                        </a:extLst>
                      </p:cNvPr>
                      <p:cNvPicPr/>
                      <p:nvPr/>
                    </p:nvPicPr>
                    <p:blipFill>
                      <a:blip r:embed="rId12"/>
                      <a:stretch>
                        <a:fillRect/>
                      </a:stretch>
                    </p:blipFill>
                    <p:spPr>
                      <a:xfrm>
                        <a:off x="2123728" y="4734638"/>
                        <a:ext cx="4370388" cy="671513"/>
                      </a:xfrm>
                      <a:prstGeom prst="rect">
                        <a:avLst/>
                      </a:prstGeom>
                    </p:spPr>
                  </p:pic>
                </p:oleObj>
              </mc:Fallback>
            </mc:AlternateContent>
          </a:graphicData>
        </a:graphic>
      </p:graphicFrame>
      <p:sp>
        <p:nvSpPr>
          <p:cNvPr id="23" name="Rectangle 56">
            <a:extLst>
              <a:ext uri="{FF2B5EF4-FFF2-40B4-BE49-F238E27FC236}">
                <a16:creationId xmlns:a16="http://schemas.microsoft.com/office/drawing/2014/main" id="{1593E31D-FCDB-46CF-953A-A7A3032589F2}"/>
              </a:ext>
            </a:extLst>
          </p:cNvPr>
          <p:cNvSpPr>
            <a:spLocks noChangeArrowheads="1"/>
          </p:cNvSpPr>
          <p:nvPr/>
        </p:nvSpPr>
        <p:spPr bwMode="auto">
          <a:xfrm>
            <a:off x="323528" y="5320395"/>
            <a:ext cx="1512168" cy="514949"/>
          </a:xfrm>
          <a:prstGeom prst="rect">
            <a:avLst/>
          </a:prstGeom>
          <a:solidFill>
            <a:srgbClr val="FE8F86"/>
          </a:solidFill>
          <a:ln>
            <a:noFill/>
          </a:ln>
        </p:spPr>
        <p:txBody>
          <a:bodyPr wrap="square">
            <a:spAutoFit/>
          </a:bodyPr>
          <a:lstStyle/>
          <a:p>
            <a:pPr>
              <a:lnSpc>
                <a:spcPct val="140000"/>
              </a:lnSpc>
              <a:spcAft>
                <a:spcPts val="600"/>
              </a:spcAft>
              <a:buClr>
                <a:srgbClr val="0000FF"/>
              </a:buClr>
            </a:pPr>
            <a:r>
              <a:rPr lang="zh-CN" altLang="en-US" sz="2200" dirty="0">
                <a:solidFill>
                  <a:schemeClr val="bg2"/>
                </a:solidFill>
                <a:latin typeface="微软雅黑" pitchFamily="34" charset="-122"/>
                <a:ea typeface="微软雅黑" pitchFamily="34" charset="-122"/>
                <a:sym typeface="Wingdings" pitchFamily="2" charset="2"/>
              </a:rPr>
              <a:t>能量守恒</a:t>
            </a:r>
          </a:p>
        </p:txBody>
      </p:sp>
      <p:graphicFrame>
        <p:nvGraphicFramePr>
          <p:cNvPr id="24" name="对象 23">
            <a:extLst>
              <a:ext uri="{FF2B5EF4-FFF2-40B4-BE49-F238E27FC236}">
                <a16:creationId xmlns:a16="http://schemas.microsoft.com/office/drawing/2014/main" id="{E844C35F-8832-4FA8-84E2-27D3693084EC}"/>
              </a:ext>
            </a:extLst>
          </p:cNvPr>
          <p:cNvGraphicFramePr>
            <a:graphicFrameLocks noChangeAspect="1"/>
          </p:cNvGraphicFramePr>
          <p:nvPr>
            <p:extLst>
              <p:ext uri="{D42A27DB-BD31-4B8C-83A1-F6EECF244321}">
                <p14:modId xmlns:p14="http://schemas.microsoft.com/office/powerpoint/2010/main" val="1391976736"/>
              </p:ext>
            </p:extLst>
          </p:nvPr>
        </p:nvGraphicFramePr>
        <p:xfrm>
          <a:off x="1115616" y="5789613"/>
          <a:ext cx="2662238" cy="671512"/>
        </p:xfrm>
        <a:graphic>
          <a:graphicData uri="http://schemas.openxmlformats.org/presentationml/2006/ole">
            <mc:AlternateContent xmlns:mc="http://schemas.openxmlformats.org/markup-compatibility/2006">
              <mc:Choice xmlns:v="urn:schemas-microsoft-com:vml" Requires="v">
                <p:oleObj name="Equation" r:id="rId13" imgW="1562040" imgH="393480" progId="Equation.DSMT4">
                  <p:embed/>
                </p:oleObj>
              </mc:Choice>
              <mc:Fallback>
                <p:oleObj name="Equation" r:id="rId13" imgW="1562040" imgH="393480" progId="Equation.DSMT4">
                  <p:embed/>
                  <p:pic>
                    <p:nvPicPr>
                      <p:cNvPr id="19" name="对象 18">
                        <a:extLst>
                          <a:ext uri="{FF2B5EF4-FFF2-40B4-BE49-F238E27FC236}">
                            <a16:creationId xmlns:a16="http://schemas.microsoft.com/office/drawing/2014/main" id="{8EFBD1D5-525E-48B9-BF72-0586595A4690}"/>
                          </a:ext>
                        </a:extLst>
                      </p:cNvPr>
                      <p:cNvPicPr/>
                      <p:nvPr/>
                    </p:nvPicPr>
                    <p:blipFill>
                      <a:blip r:embed="rId14"/>
                      <a:stretch>
                        <a:fillRect/>
                      </a:stretch>
                    </p:blipFill>
                    <p:spPr>
                      <a:xfrm>
                        <a:off x="1115616" y="5789613"/>
                        <a:ext cx="2662238" cy="671512"/>
                      </a:xfrm>
                      <a:prstGeom prst="rect">
                        <a:avLst/>
                      </a:prstGeom>
                    </p:spPr>
                  </p:pic>
                </p:oleObj>
              </mc:Fallback>
            </mc:AlternateContent>
          </a:graphicData>
        </a:graphic>
      </p:graphicFrame>
      <p:sp>
        <p:nvSpPr>
          <p:cNvPr id="25" name="箭头: 右 24">
            <a:extLst>
              <a:ext uri="{FF2B5EF4-FFF2-40B4-BE49-F238E27FC236}">
                <a16:creationId xmlns:a16="http://schemas.microsoft.com/office/drawing/2014/main" id="{8477B6AB-BECF-44C9-B720-E8A8961F9185}"/>
              </a:ext>
            </a:extLst>
          </p:cNvPr>
          <p:cNvSpPr/>
          <p:nvPr/>
        </p:nvSpPr>
        <p:spPr>
          <a:xfrm>
            <a:off x="3855172" y="5948465"/>
            <a:ext cx="752832" cy="384258"/>
          </a:xfrm>
          <a:prstGeom prst="rightArrow">
            <a:avLst/>
          </a:prstGeom>
          <a:solidFill>
            <a:srgbClr val="1ADCE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对象 25">
            <a:extLst>
              <a:ext uri="{FF2B5EF4-FFF2-40B4-BE49-F238E27FC236}">
                <a16:creationId xmlns:a16="http://schemas.microsoft.com/office/drawing/2014/main" id="{90C53A29-68D2-4430-B123-92147F1A1305}"/>
              </a:ext>
            </a:extLst>
          </p:cNvPr>
          <p:cNvGraphicFramePr>
            <a:graphicFrameLocks noChangeAspect="1"/>
          </p:cNvGraphicFramePr>
          <p:nvPr>
            <p:extLst>
              <p:ext uri="{D42A27DB-BD31-4B8C-83A1-F6EECF244321}">
                <p14:modId xmlns:p14="http://schemas.microsoft.com/office/powerpoint/2010/main" val="1499113377"/>
              </p:ext>
            </p:extLst>
          </p:nvPr>
        </p:nvGraphicFramePr>
        <p:xfrm>
          <a:off x="4703763" y="5749925"/>
          <a:ext cx="2835275" cy="736600"/>
        </p:xfrm>
        <a:graphic>
          <a:graphicData uri="http://schemas.openxmlformats.org/presentationml/2006/ole">
            <mc:AlternateContent xmlns:mc="http://schemas.openxmlformats.org/markup-compatibility/2006">
              <mc:Choice xmlns:v="urn:schemas-microsoft-com:vml" Requires="v">
                <p:oleObj name="Equation" r:id="rId15" imgW="1663560" imgH="431640" progId="Equation.DSMT4">
                  <p:embed/>
                </p:oleObj>
              </mc:Choice>
              <mc:Fallback>
                <p:oleObj name="Equation" r:id="rId15" imgW="1663560" imgH="431640" progId="Equation.DSMT4">
                  <p:embed/>
                  <p:pic>
                    <p:nvPicPr>
                      <p:cNvPr id="24" name="对象 23">
                        <a:extLst>
                          <a:ext uri="{FF2B5EF4-FFF2-40B4-BE49-F238E27FC236}">
                            <a16:creationId xmlns:a16="http://schemas.microsoft.com/office/drawing/2014/main" id="{E844C35F-8832-4FA8-84E2-27D3693084EC}"/>
                          </a:ext>
                        </a:extLst>
                      </p:cNvPr>
                      <p:cNvPicPr/>
                      <p:nvPr/>
                    </p:nvPicPr>
                    <p:blipFill>
                      <a:blip r:embed="rId16"/>
                      <a:stretch>
                        <a:fillRect/>
                      </a:stretch>
                    </p:blipFill>
                    <p:spPr>
                      <a:xfrm>
                        <a:off x="4703763" y="5749925"/>
                        <a:ext cx="2835275" cy="736600"/>
                      </a:xfrm>
                      <a:prstGeom prst="rect">
                        <a:avLst/>
                      </a:prstGeom>
                    </p:spPr>
                  </p:pic>
                </p:oleObj>
              </mc:Fallback>
            </mc:AlternateContent>
          </a:graphicData>
        </a:graphic>
      </p:graphicFrame>
    </p:spTree>
    <p:extLst>
      <p:ext uri="{BB962C8B-B14F-4D97-AF65-F5344CB8AC3E}">
        <p14:creationId xmlns:p14="http://schemas.microsoft.com/office/powerpoint/2010/main" val="7892681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FA2FD84C-BE5D-4E5F-8D53-FD29DA308B06}"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四、模型建立</a:t>
            </a:r>
          </a:p>
        </p:txBody>
      </p:sp>
      <p:grpSp>
        <p:nvGrpSpPr>
          <p:cNvPr id="11" name="组合 10">
            <a:extLst>
              <a:ext uri="{FF2B5EF4-FFF2-40B4-BE49-F238E27FC236}">
                <a16:creationId xmlns:a16="http://schemas.microsoft.com/office/drawing/2014/main" id="{9DE5704F-A92E-4041-B2CA-228C07C3DDC0}"/>
              </a:ext>
            </a:extLst>
          </p:cNvPr>
          <p:cNvGrpSpPr/>
          <p:nvPr/>
        </p:nvGrpSpPr>
        <p:grpSpPr>
          <a:xfrm>
            <a:off x="683568" y="1016440"/>
            <a:ext cx="3600400" cy="514949"/>
            <a:chOff x="683568" y="1016440"/>
            <a:chExt cx="3600400" cy="514949"/>
          </a:xfrm>
        </p:grpSpPr>
        <p:sp>
          <p:nvSpPr>
            <p:cNvPr id="18" name="Rectangle 56">
              <a:extLst>
                <a:ext uri="{FF2B5EF4-FFF2-40B4-BE49-F238E27FC236}">
                  <a16:creationId xmlns:a16="http://schemas.microsoft.com/office/drawing/2014/main" id="{F3438193-21D6-42D4-8F13-FB0DC59ACBFB}"/>
                </a:ext>
              </a:extLst>
            </p:cNvPr>
            <p:cNvSpPr>
              <a:spLocks noChangeArrowheads="1"/>
            </p:cNvSpPr>
            <p:nvPr/>
          </p:nvSpPr>
          <p:spPr bwMode="auto">
            <a:xfrm>
              <a:off x="683568" y="1016440"/>
              <a:ext cx="3600400" cy="514949"/>
            </a:xfrm>
            <a:prstGeom prst="rect">
              <a:avLst/>
            </a:prstGeom>
            <a:solidFill>
              <a:schemeClr val="tx2">
                <a:lumMod val="40000"/>
                <a:lumOff val="60000"/>
              </a:schemeClr>
            </a:solidFill>
            <a:ln>
              <a:noFill/>
            </a:ln>
          </p:spPr>
          <p:txBody>
            <a:bodyPr wrap="square">
              <a:spAutoFit/>
            </a:bodyPr>
            <a:lstStyle/>
            <a:p>
              <a:pPr>
                <a:lnSpc>
                  <a:spcPct val="140000"/>
                </a:lnSpc>
                <a:spcAft>
                  <a:spcPts val="600"/>
                </a:spcAft>
                <a:buClr>
                  <a:srgbClr val="0000FF"/>
                </a:buClr>
              </a:pPr>
              <a:r>
                <a:rPr lang="zh-CN" altLang="en-US" sz="2200" dirty="0">
                  <a:solidFill>
                    <a:schemeClr val="bg2"/>
                  </a:solidFill>
                  <a:latin typeface="微软雅黑" pitchFamily="34" charset="-122"/>
                  <a:ea typeface="微软雅黑" pitchFamily="34" charset="-122"/>
                  <a:sym typeface="Wingdings" pitchFamily="2" charset="2"/>
                </a:rPr>
                <a:t>初值条件：</a:t>
              </a:r>
            </a:p>
          </p:txBody>
        </p:sp>
        <p:graphicFrame>
          <p:nvGraphicFramePr>
            <p:cNvPr id="22" name="对象 21">
              <a:extLst>
                <a:ext uri="{FF2B5EF4-FFF2-40B4-BE49-F238E27FC236}">
                  <a16:creationId xmlns:a16="http://schemas.microsoft.com/office/drawing/2014/main" id="{6BEA3307-1ED1-4C63-B92B-28DB2F5B3454}"/>
                </a:ext>
              </a:extLst>
            </p:cNvPr>
            <p:cNvGraphicFramePr>
              <a:graphicFrameLocks noChangeAspect="1"/>
            </p:cNvGraphicFramePr>
            <p:nvPr>
              <p:extLst>
                <p:ext uri="{D42A27DB-BD31-4B8C-83A1-F6EECF244321}">
                  <p14:modId xmlns:p14="http://schemas.microsoft.com/office/powerpoint/2010/main" val="823487350"/>
                </p:ext>
              </p:extLst>
            </p:nvPr>
          </p:nvGraphicFramePr>
          <p:xfrm>
            <a:off x="2411760" y="1098865"/>
            <a:ext cx="1471612" cy="431800"/>
          </p:xfrm>
          <a:graphic>
            <a:graphicData uri="http://schemas.openxmlformats.org/presentationml/2006/ole">
              <mc:AlternateContent xmlns:mc="http://schemas.openxmlformats.org/markup-compatibility/2006">
                <mc:Choice xmlns:v="urn:schemas-microsoft-com:vml" Requires="v">
                  <p:oleObj name="Equation" r:id="rId2" imgW="863280" imgH="253800" progId="Equation.DSMT4">
                    <p:embed/>
                  </p:oleObj>
                </mc:Choice>
                <mc:Fallback>
                  <p:oleObj name="Equation" r:id="rId2" imgW="863280" imgH="253800" progId="Equation.DSMT4">
                    <p:embed/>
                    <p:pic>
                      <p:nvPicPr>
                        <p:cNvPr id="22" name="对象 21">
                          <a:extLst>
                            <a:ext uri="{FF2B5EF4-FFF2-40B4-BE49-F238E27FC236}">
                              <a16:creationId xmlns:a16="http://schemas.microsoft.com/office/drawing/2014/main" id="{6BEA3307-1ED1-4C63-B92B-28DB2F5B3454}"/>
                            </a:ext>
                          </a:extLst>
                        </p:cNvPr>
                        <p:cNvPicPr/>
                        <p:nvPr/>
                      </p:nvPicPr>
                      <p:blipFill>
                        <a:blip r:embed="rId3"/>
                        <a:stretch>
                          <a:fillRect/>
                        </a:stretch>
                      </p:blipFill>
                      <p:spPr>
                        <a:xfrm>
                          <a:off x="2411760" y="1098865"/>
                          <a:ext cx="1471612" cy="431800"/>
                        </a:xfrm>
                        <a:prstGeom prst="rect">
                          <a:avLst/>
                        </a:prstGeom>
                      </p:spPr>
                    </p:pic>
                  </p:oleObj>
                </mc:Fallback>
              </mc:AlternateContent>
            </a:graphicData>
          </a:graphic>
        </p:graphicFrame>
      </p:grpSp>
      <p:sp>
        <p:nvSpPr>
          <p:cNvPr id="30" name="Rectangle 56">
            <a:extLst>
              <a:ext uri="{FF2B5EF4-FFF2-40B4-BE49-F238E27FC236}">
                <a16:creationId xmlns:a16="http://schemas.microsoft.com/office/drawing/2014/main" id="{A02F7EE8-CF4F-40BA-B9EF-9FBFB1230490}"/>
              </a:ext>
            </a:extLst>
          </p:cNvPr>
          <p:cNvSpPr>
            <a:spLocks noChangeArrowheads="1"/>
          </p:cNvSpPr>
          <p:nvPr/>
        </p:nvSpPr>
        <p:spPr bwMode="auto">
          <a:xfrm>
            <a:off x="683568" y="1628800"/>
            <a:ext cx="1524717" cy="514949"/>
          </a:xfrm>
          <a:prstGeom prst="rect">
            <a:avLst/>
          </a:prstGeom>
          <a:solidFill>
            <a:srgbClr val="8CFBFE"/>
          </a:solidFill>
          <a:ln>
            <a:noFill/>
          </a:ln>
        </p:spPr>
        <p:txBody>
          <a:bodyPr wrap="square">
            <a:spAutoFit/>
          </a:bodyPr>
          <a:lstStyle/>
          <a:p>
            <a:pPr>
              <a:lnSpc>
                <a:spcPct val="140000"/>
              </a:lnSpc>
              <a:spcAft>
                <a:spcPts val="600"/>
              </a:spcAft>
              <a:buClr>
                <a:srgbClr val="0000FF"/>
              </a:buClr>
            </a:pPr>
            <a:r>
              <a:rPr lang="zh-CN" altLang="en-US" sz="2200" dirty="0">
                <a:solidFill>
                  <a:schemeClr val="bg2"/>
                </a:solidFill>
                <a:latin typeface="微软雅黑" pitchFamily="34" charset="-122"/>
                <a:ea typeface="微软雅黑" pitchFamily="34" charset="-122"/>
                <a:sym typeface="Wingdings" pitchFamily="2" charset="2"/>
              </a:rPr>
              <a:t>边值条件：</a:t>
            </a:r>
          </a:p>
        </p:txBody>
      </p:sp>
      <p:grpSp>
        <p:nvGrpSpPr>
          <p:cNvPr id="7" name="组合 6">
            <a:extLst>
              <a:ext uri="{FF2B5EF4-FFF2-40B4-BE49-F238E27FC236}">
                <a16:creationId xmlns:a16="http://schemas.microsoft.com/office/drawing/2014/main" id="{7673FF82-EFA7-4DBC-B6EF-3A6D70792B3F}"/>
              </a:ext>
            </a:extLst>
          </p:cNvPr>
          <p:cNvGrpSpPr/>
          <p:nvPr/>
        </p:nvGrpSpPr>
        <p:grpSpPr>
          <a:xfrm>
            <a:off x="683568" y="2073818"/>
            <a:ext cx="7848872" cy="673100"/>
            <a:chOff x="683568" y="2134933"/>
            <a:chExt cx="7848872" cy="673100"/>
          </a:xfrm>
        </p:grpSpPr>
        <p:graphicFrame>
          <p:nvGraphicFramePr>
            <p:cNvPr id="31" name="对象 30">
              <a:extLst>
                <a:ext uri="{FF2B5EF4-FFF2-40B4-BE49-F238E27FC236}">
                  <a16:creationId xmlns:a16="http://schemas.microsoft.com/office/drawing/2014/main" id="{663D7461-AE44-4EAB-92EA-2C1F9C8C1E4A}"/>
                </a:ext>
              </a:extLst>
            </p:cNvPr>
            <p:cNvGraphicFramePr>
              <a:graphicFrameLocks noChangeAspect="1"/>
            </p:cNvGraphicFramePr>
            <p:nvPr>
              <p:extLst>
                <p:ext uri="{D42A27DB-BD31-4B8C-83A1-F6EECF244321}">
                  <p14:modId xmlns:p14="http://schemas.microsoft.com/office/powerpoint/2010/main" val="4168769362"/>
                </p:ext>
              </p:extLst>
            </p:nvPr>
          </p:nvGraphicFramePr>
          <p:xfrm>
            <a:off x="7668344" y="2134933"/>
            <a:ext cx="757237" cy="673100"/>
          </p:xfrm>
          <a:graphic>
            <a:graphicData uri="http://schemas.openxmlformats.org/presentationml/2006/ole">
              <mc:AlternateContent xmlns:mc="http://schemas.openxmlformats.org/markup-compatibility/2006">
                <mc:Choice xmlns:v="urn:schemas-microsoft-com:vml" Requires="v">
                  <p:oleObj name="Equation" r:id="rId4" imgW="444240" imgH="393480" progId="Equation.DSMT4">
                    <p:embed/>
                  </p:oleObj>
                </mc:Choice>
                <mc:Fallback>
                  <p:oleObj name="Equation" r:id="rId4" imgW="444240" imgH="393480" progId="Equation.DSMT4">
                    <p:embed/>
                    <p:pic>
                      <p:nvPicPr>
                        <p:cNvPr id="31" name="对象 30">
                          <a:extLst>
                            <a:ext uri="{FF2B5EF4-FFF2-40B4-BE49-F238E27FC236}">
                              <a16:creationId xmlns:a16="http://schemas.microsoft.com/office/drawing/2014/main" id="{663D7461-AE44-4EAB-92EA-2C1F9C8C1E4A}"/>
                            </a:ext>
                          </a:extLst>
                        </p:cNvPr>
                        <p:cNvPicPr/>
                        <p:nvPr/>
                      </p:nvPicPr>
                      <p:blipFill>
                        <a:blip r:embed="rId5"/>
                        <a:stretch>
                          <a:fillRect/>
                        </a:stretch>
                      </p:blipFill>
                      <p:spPr>
                        <a:xfrm>
                          <a:off x="7668344" y="2134933"/>
                          <a:ext cx="757237" cy="673100"/>
                        </a:xfrm>
                        <a:prstGeom prst="rect">
                          <a:avLst/>
                        </a:prstGeom>
                      </p:spPr>
                    </p:pic>
                  </p:oleObj>
                </mc:Fallback>
              </mc:AlternateContent>
            </a:graphicData>
          </a:graphic>
        </p:graphicFrame>
        <p:sp>
          <p:nvSpPr>
            <p:cNvPr id="34" name="Rectangle 56">
              <a:extLst>
                <a:ext uri="{FF2B5EF4-FFF2-40B4-BE49-F238E27FC236}">
                  <a16:creationId xmlns:a16="http://schemas.microsoft.com/office/drawing/2014/main" id="{4078B68E-8603-40EE-A6A9-02399C3506D8}"/>
                </a:ext>
              </a:extLst>
            </p:cNvPr>
            <p:cNvSpPr>
              <a:spLocks noChangeArrowheads="1"/>
            </p:cNvSpPr>
            <p:nvPr/>
          </p:nvSpPr>
          <p:spPr bwMode="auto">
            <a:xfrm>
              <a:off x="683568" y="2224051"/>
              <a:ext cx="7848872" cy="43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spcAft>
                  <a:spcPts val="600"/>
                </a:spcAft>
                <a:buClr>
                  <a:srgbClr val="0000FF"/>
                </a:buClr>
              </a:pPr>
              <a:r>
                <a:rPr lang="zh-CN" altLang="en-US" sz="1800" dirty="0">
                  <a:solidFill>
                    <a:schemeClr val="bg2"/>
                  </a:solidFill>
                  <a:latin typeface="微软雅黑" pitchFamily="34" charset="-122"/>
                  <a:ea typeface="微软雅黑" pitchFamily="34" charset="-122"/>
                  <a:sym typeface="Wingdings" pitchFamily="2" charset="2"/>
                </a:rPr>
                <a:t>西瓜表面，单位时间内，通过单位面积从西瓜内部向外流出的热量为</a:t>
              </a:r>
            </a:p>
          </p:txBody>
        </p:sp>
      </p:grpSp>
      <p:graphicFrame>
        <p:nvGraphicFramePr>
          <p:cNvPr id="24" name="对象 23">
            <a:extLst>
              <a:ext uri="{FF2B5EF4-FFF2-40B4-BE49-F238E27FC236}">
                <a16:creationId xmlns:a16="http://schemas.microsoft.com/office/drawing/2014/main" id="{E844C35F-8832-4FA8-84E2-27D3693084EC}"/>
              </a:ext>
            </a:extLst>
          </p:cNvPr>
          <p:cNvGraphicFramePr>
            <a:graphicFrameLocks noChangeAspect="1"/>
          </p:cNvGraphicFramePr>
          <p:nvPr>
            <p:extLst>
              <p:ext uri="{D42A27DB-BD31-4B8C-83A1-F6EECF244321}">
                <p14:modId xmlns:p14="http://schemas.microsoft.com/office/powerpoint/2010/main" val="3184442987"/>
              </p:ext>
            </p:extLst>
          </p:nvPr>
        </p:nvGraphicFramePr>
        <p:xfrm>
          <a:off x="2194024" y="4473736"/>
          <a:ext cx="4394200" cy="2035175"/>
        </p:xfrm>
        <a:graphic>
          <a:graphicData uri="http://schemas.openxmlformats.org/presentationml/2006/ole">
            <mc:AlternateContent xmlns:mc="http://schemas.openxmlformats.org/markup-compatibility/2006">
              <mc:Choice xmlns:v="urn:schemas-microsoft-com:vml" Requires="v">
                <p:oleObj name="Equation" r:id="rId6" imgW="2577960" imgH="1193760" progId="Equation.DSMT4">
                  <p:embed/>
                </p:oleObj>
              </mc:Choice>
              <mc:Fallback>
                <p:oleObj name="Equation" r:id="rId6" imgW="2577960" imgH="1193760" progId="Equation.DSMT4">
                  <p:embed/>
                  <p:pic>
                    <p:nvPicPr>
                      <p:cNvPr id="24" name="对象 23">
                        <a:extLst>
                          <a:ext uri="{FF2B5EF4-FFF2-40B4-BE49-F238E27FC236}">
                            <a16:creationId xmlns:a16="http://schemas.microsoft.com/office/drawing/2014/main" id="{E844C35F-8832-4FA8-84E2-27D3693084EC}"/>
                          </a:ext>
                        </a:extLst>
                      </p:cNvPr>
                      <p:cNvPicPr/>
                      <p:nvPr/>
                    </p:nvPicPr>
                    <p:blipFill>
                      <a:blip r:embed="rId7"/>
                      <a:stretch>
                        <a:fillRect/>
                      </a:stretch>
                    </p:blipFill>
                    <p:spPr>
                      <a:xfrm>
                        <a:off x="2194024" y="4473736"/>
                        <a:ext cx="4394200" cy="2035175"/>
                      </a:xfrm>
                      <a:prstGeom prst="rect">
                        <a:avLst/>
                      </a:prstGeom>
                      <a:ln w="25400">
                        <a:solidFill>
                          <a:srgbClr val="FF0000"/>
                        </a:solidFill>
                      </a:ln>
                    </p:spPr>
                  </p:pic>
                </p:oleObj>
              </mc:Fallback>
            </mc:AlternateContent>
          </a:graphicData>
        </a:graphic>
      </p:graphicFrame>
      <p:grpSp>
        <p:nvGrpSpPr>
          <p:cNvPr id="10" name="组合 9">
            <a:extLst>
              <a:ext uri="{FF2B5EF4-FFF2-40B4-BE49-F238E27FC236}">
                <a16:creationId xmlns:a16="http://schemas.microsoft.com/office/drawing/2014/main" id="{77306408-BC4F-40DD-845A-4D5706D320B0}"/>
              </a:ext>
            </a:extLst>
          </p:cNvPr>
          <p:cNvGrpSpPr/>
          <p:nvPr/>
        </p:nvGrpSpPr>
        <p:grpSpPr>
          <a:xfrm>
            <a:off x="683568" y="3717032"/>
            <a:ext cx="4608512" cy="757237"/>
            <a:chOff x="683568" y="3691717"/>
            <a:chExt cx="4608512" cy="757237"/>
          </a:xfrm>
        </p:grpSpPr>
        <p:graphicFrame>
          <p:nvGraphicFramePr>
            <p:cNvPr id="19" name="对象 18">
              <a:extLst>
                <a:ext uri="{FF2B5EF4-FFF2-40B4-BE49-F238E27FC236}">
                  <a16:creationId xmlns:a16="http://schemas.microsoft.com/office/drawing/2014/main" id="{8EFBD1D5-525E-48B9-BF72-0586595A4690}"/>
                </a:ext>
              </a:extLst>
            </p:cNvPr>
            <p:cNvGraphicFramePr>
              <a:graphicFrameLocks noChangeAspect="1"/>
            </p:cNvGraphicFramePr>
            <p:nvPr>
              <p:extLst>
                <p:ext uri="{D42A27DB-BD31-4B8C-83A1-F6EECF244321}">
                  <p14:modId xmlns:p14="http://schemas.microsoft.com/office/powerpoint/2010/main" val="2968732904"/>
                </p:ext>
              </p:extLst>
            </p:nvPr>
          </p:nvGraphicFramePr>
          <p:xfrm>
            <a:off x="2760017" y="3691717"/>
            <a:ext cx="2532063" cy="757237"/>
          </p:xfrm>
          <a:graphic>
            <a:graphicData uri="http://schemas.openxmlformats.org/presentationml/2006/ole">
              <mc:AlternateContent xmlns:mc="http://schemas.openxmlformats.org/markup-compatibility/2006">
                <mc:Choice xmlns:v="urn:schemas-microsoft-com:vml" Requires="v">
                  <p:oleObj name="Equation" r:id="rId8" imgW="1485720" imgH="444240" progId="Equation.DSMT4">
                    <p:embed/>
                  </p:oleObj>
                </mc:Choice>
                <mc:Fallback>
                  <p:oleObj name="Equation" r:id="rId8" imgW="1485720" imgH="444240" progId="Equation.DSMT4">
                    <p:embed/>
                    <p:pic>
                      <p:nvPicPr>
                        <p:cNvPr id="19" name="对象 18">
                          <a:extLst>
                            <a:ext uri="{FF2B5EF4-FFF2-40B4-BE49-F238E27FC236}">
                              <a16:creationId xmlns:a16="http://schemas.microsoft.com/office/drawing/2014/main" id="{8EFBD1D5-525E-48B9-BF72-0586595A4690}"/>
                            </a:ext>
                          </a:extLst>
                        </p:cNvPr>
                        <p:cNvPicPr/>
                        <p:nvPr/>
                      </p:nvPicPr>
                      <p:blipFill>
                        <a:blip r:embed="rId9"/>
                        <a:stretch>
                          <a:fillRect/>
                        </a:stretch>
                      </p:blipFill>
                      <p:spPr>
                        <a:xfrm>
                          <a:off x="2760017" y="3691717"/>
                          <a:ext cx="2532063" cy="757237"/>
                        </a:xfrm>
                        <a:prstGeom prst="rect">
                          <a:avLst/>
                        </a:prstGeom>
                      </p:spPr>
                    </p:pic>
                  </p:oleObj>
                </mc:Fallback>
              </mc:AlternateContent>
            </a:graphicData>
          </a:graphic>
        </p:graphicFrame>
        <p:sp>
          <p:nvSpPr>
            <p:cNvPr id="23" name="Rectangle 56">
              <a:extLst>
                <a:ext uri="{FF2B5EF4-FFF2-40B4-BE49-F238E27FC236}">
                  <a16:creationId xmlns:a16="http://schemas.microsoft.com/office/drawing/2014/main" id="{1593E31D-FCDB-46CF-953A-A7A3032589F2}"/>
                </a:ext>
              </a:extLst>
            </p:cNvPr>
            <p:cNvSpPr>
              <a:spLocks noChangeArrowheads="1"/>
            </p:cNvSpPr>
            <p:nvPr/>
          </p:nvSpPr>
          <p:spPr bwMode="auto">
            <a:xfrm>
              <a:off x="683568" y="3789040"/>
              <a:ext cx="1296144" cy="43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spcAft>
                  <a:spcPts val="600"/>
                </a:spcAft>
                <a:buClr>
                  <a:srgbClr val="0000FF"/>
                </a:buClr>
              </a:pPr>
              <a:r>
                <a:rPr lang="zh-CN" altLang="en-US" sz="1800" dirty="0">
                  <a:solidFill>
                    <a:schemeClr val="bg2"/>
                  </a:solidFill>
                  <a:latin typeface="微软雅黑" pitchFamily="34" charset="-122"/>
                  <a:ea typeface="微软雅黑" pitchFamily="34" charset="-122"/>
                  <a:sym typeface="Wingdings" pitchFamily="2" charset="2"/>
                </a:rPr>
                <a:t>能量守恒</a:t>
              </a:r>
            </a:p>
          </p:txBody>
        </p:sp>
        <p:sp>
          <p:nvSpPr>
            <p:cNvPr id="25" name="箭头: 右 24">
              <a:extLst>
                <a:ext uri="{FF2B5EF4-FFF2-40B4-BE49-F238E27FC236}">
                  <a16:creationId xmlns:a16="http://schemas.microsoft.com/office/drawing/2014/main" id="{8477B6AB-BECF-44C9-B720-E8A8961F9185}"/>
                </a:ext>
              </a:extLst>
            </p:cNvPr>
            <p:cNvSpPr/>
            <p:nvPr/>
          </p:nvSpPr>
          <p:spPr>
            <a:xfrm>
              <a:off x="1831869" y="3878466"/>
              <a:ext cx="723907" cy="319547"/>
            </a:xfrm>
            <a:prstGeom prst="rightArrow">
              <a:avLst/>
            </a:prstGeom>
            <a:solidFill>
              <a:srgbClr val="1ADCE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5965FA2E-0AC0-45E3-930E-9299A8251D95}"/>
              </a:ext>
            </a:extLst>
          </p:cNvPr>
          <p:cNvGrpSpPr/>
          <p:nvPr/>
        </p:nvGrpSpPr>
        <p:grpSpPr>
          <a:xfrm>
            <a:off x="683568" y="2575797"/>
            <a:ext cx="7848872" cy="1152128"/>
            <a:chOff x="683568" y="2780928"/>
            <a:chExt cx="7848872" cy="1152128"/>
          </a:xfrm>
        </p:grpSpPr>
        <p:sp>
          <p:nvSpPr>
            <p:cNvPr id="29" name="Rectangle 56">
              <a:extLst>
                <a:ext uri="{FF2B5EF4-FFF2-40B4-BE49-F238E27FC236}">
                  <a16:creationId xmlns:a16="http://schemas.microsoft.com/office/drawing/2014/main" id="{7157B93E-BE25-4DA8-A27B-43086D30105C}"/>
                </a:ext>
              </a:extLst>
            </p:cNvPr>
            <p:cNvSpPr>
              <a:spLocks noChangeArrowheads="1"/>
            </p:cNvSpPr>
            <p:nvPr/>
          </p:nvSpPr>
          <p:spPr bwMode="auto">
            <a:xfrm>
              <a:off x="683568" y="2780928"/>
              <a:ext cx="7848872" cy="111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00000"/>
                </a:lnSpc>
                <a:spcAft>
                  <a:spcPts val="0"/>
                </a:spcAft>
                <a:buClr>
                  <a:srgbClr val="0000FF"/>
                </a:buClr>
              </a:pPr>
              <a:r>
                <a:rPr lang="zh-CN" altLang="en-US" sz="1800" dirty="0">
                  <a:solidFill>
                    <a:schemeClr val="bg2"/>
                  </a:solidFill>
                  <a:latin typeface="微软雅黑" pitchFamily="34" charset="-122"/>
                  <a:ea typeface="微软雅黑" pitchFamily="34" charset="-122"/>
                  <a:sym typeface="Wingdings" pitchFamily="2" charset="2"/>
                </a:rPr>
                <a:t>西瓜表面与附近冷空气的温差为           ，在单位时间内，单位面积上通过对流与附近冷空气交换的热量为 </a:t>
              </a:r>
            </a:p>
          </p:txBody>
        </p:sp>
        <p:graphicFrame>
          <p:nvGraphicFramePr>
            <p:cNvPr id="28" name="对象 27">
              <a:extLst>
                <a:ext uri="{FF2B5EF4-FFF2-40B4-BE49-F238E27FC236}">
                  <a16:creationId xmlns:a16="http://schemas.microsoft.com/office/drawing/2014/main" id="{693BC1A0-3CD7-4AE5-AFEC-D30995BE694B}"/>
                </a:ext>
              </a:extLst>
            </p:cNvPr>
            <p:cNvGraphicFramePr>
              <a:graphicFrameLocks noChangeAspect="1"/>
            </p:cNvGraphicFramePr>
            <p:nvPr>
              <p:extLst>
                <p:ext uri="{D42A27DB-BD31-4B8C-83A1-F6EECF244321}">
                  <p14:modId xmlns:p14="http://schemas.microsoft.com/office/powerpoint/2010/main" val="2330908692"/>
                </p:ext>
              </p:extLst>
            </p:nvPr>
          </p:nvGraphicFramePr>
          <p:xfrm>
            <a:off x="4023866" y="2990034"/>
            <a:ext cx="692150" cy="390525"/>
          </p:xfrm>
          <a:graphic>
            <a:graphicData uri="http://schemas.openxmlformats.org/presentationml/2006/ole">
              <mc:AlternateContent xmlns:mc="http://schemas.openxmlformats.org/markup-compatibility/2006">
                <mc:Choice xmlns:v="urn:schemas-microsoft-com:vml" Requires="v">
                  <p:oleObj name="Equation" r:id="rId10" imgW="406080" imgH="228600" progId="Equation.DSMT4">
                    <p:embed/>
                  </p:oleObj>
                </mc:Choice>
                <mc:Fallback>
                  <p:oleObj name="Equation" r:id="rId10" imgW="406080" imgH="228600" progId="Equation.DSMT4">
                    <p:embed/>
                    <p:pic>
                      <p:nvPicPr>
                        <p:cNvPr id="31" name="对象 30">
                          <a:extLst>
                            <a:ext uri="{FF2B5EF4-FFF2-40B4-BE49-F238E27FC236}">
                              <a16:creationId xmlns:a16="http://schemas.microsoft.com/office/drawing/2014/main" id="{663D7461-AE44-4EAB-92EA-2C1F9C8C1E4A}"/>
                            </a:ext>
                          </a:extLst>
                        </p:cNvPr>
                        <p:cNvPicPr/>
                        <p:nvPr/>
                      </p:nvPicPr>
                      <p:blipFill>
                        <a:blip r:embed="rId11"/>
                        <a:stretch>
                          <a:fillRect/>
                        </a:stretch>
                      </p:blipFill>
                      <p:spPr>
                        <a:xfrm>
                          <a:off x="4023866" y="2990034"/>
                          <a:ext cx="692150" cy="39052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21F30D70-DA11-4D63-A5A6-F1FF9DCCC8AD}"/>
                </a:ext>
              </a:extLst>
            </p:cNvPr>
            <p:cNvGraphicFramePr>
              <a:graphicFrameLocks noChangeAspect="1"/>
            </p:cNvGraphicFramePr>
            <p:nvPr>
              <p:extLst>
                <p:ext uri="{D42A27DB-BD31-4B8C-83A1-F6EECF244321}">
                  <p14:modId xmlns:p14="http://schemas.microsoft.com/office/powerpoint/2010/main" val="4072571097"/>
                </p:ext>
              </p:extLst>
            </p:nvPr>
          </p:nvGraphicFramePr>
          <p:xfrm>
            <a:off x="3749799" y="3542531"/>
            <a:ext cx="1038225" cy="390525"/>
          </p:xfrm>
          <a:graphic>
            <a:graphicData uri="http://schemas.openxmlformats.org/presentationml/2006/ole">
              <mc:AlternateContent xmlns:mc="http://schemas.openxmlformats.org/markup-compatibility/2006">
                <mc:Choice xmlns:v="urn:schemas-microsoft-com:vml" Requires="v">
                  <p:oleObj name="Equation" r:id="rId12" imgW="609480" imgH="228600" progId="Equation.DSMT4">
                    <p:embed/>
                  </p:oleObj>
                </mc:Choice>
                <mc:Fallback>
                  <p:oleObj name="Equation" r:id="rId12" imgW="609480" imgH="228600" progId="Equation.DSMT4">
                    <p:embed/>
                    <p:pic>
                      <p:nvPicPr>
                        <p:cNvPr id="31" name="对象 30">
                          <a:extLst>
                            <a:ext uri="{FF2B5EF4-FFF2-40B4-BE49-F238E27FC236}">
                              <a16:creationId xmlns:a16="http://schemas.microsoft.com/office/drawing/2014/main" id="{663D7461-AE44-4EAB-92EA-2C1F9C8C1E4A}"/>
                            </a:ext>
                          </a:extLst>
                        </p:cNvPr>
                        <p:cNvPicPr/>
                        <p:nvPr/>
                      </p:nvPicPr>
                      <p:blipFill>
                        <a:blip r:embed="rId13"/>
                        <a:stretch>
                          <a:fillRect/>
                        </a:stretch>
                      </p:blipFill>
                      <p:spPr>
                        <a:xfrm>
                          <a:off x="3749799" y="3542531"/>
                          <a:ext cx="1038225" cy="390525"/>
                        </a:xfrm>
                        <a:prstGeom prst="rect">
                          <a:avLst/>
                        </a:prstGeom>
                      </p:spPr>
                    </p:pic>
                  </p:oleObj>
                </mc:Fallback>
              </mc:AlternateContent>
            </a:graphicData>
          </a:graphic>
        </p:graphicFrame>
      </p:grpSp>
      <p:sp>
        <p:nvSpPr>
          <p:cNvPr id="33" name="Rectangle 56">
            <a:extLst>
              <a:ext uri="{FF2B5EF4-FFF2-40B4-BE49-F238E27FC236}">
                <a16:creationId xmlns:a16="http://schemas.microsoft.com/office/drawing/2014/main" id="{49FC2A73-26B6-429E-8B90-A50E2234B022}"/>
              </a:ext>
            </a:extLst>
          </p:cNvPr>
          <p:cNvSpPr>
            <a:spLocks noChangeArrowheads="1"/>
          </p:cNvSpPr>
          <p:nvPr/>
        </p:nvSpPr>
        <p:spPr bwMode="auto">
          <a:xfrm>
            <a:off x="683568" y="5146299"/>
            <a:ext cx="1438448" cy="514949"/>
          </a:xfrm>
          <a:prstGeom prst="rect">
            <a:avLst/>
          </a:prstGeom>
          <a:solidFill>
            <a:srgbClr val="FE8F86"/>
          </a:solidFill>
          <a:ln>
            <a:noFill/>
          </a:ln>
        </p:spPr>
        <p:txBody>
          <a:bodyPr wrap="square">
            <a:spAutoFit/>
          </a:bodyPr>
          <a:lstStyle/>
          <a:p>
            <a:pPr>
              <a:lnSpc>
                <a:spcPct val="140000"/>
              </a:lnSpc>
              <a:spcAft>
                <a:spcPts val="600"/>
              </a:spcAft>
              <a:buClr>
                <a:srgbClr val="0000FF"/>
              </a:buClr>
            </a:pPr>
            <a:r>
              <a:rPr lang="zh-CN" altLang="en-US" sz="2200" dirty="0">
                <a:solidFill>
                  <a:schemeClr val="bg2"/>
                </a:solidFill>
                <a:latin typeface="微软雅黑" pitchFamily="34" charset="-122"/>
                <a:ea typeface="微软雅黑" pitchFamily="34" charset="-122"/>
                <a:sym typeface="Wingdings" pitchFamily="2" charset="2"/>
              </a:rPr>
              <a:t>传热模型：</a:t>
            </a:r>
          </a:p>
        </p:txBody>
      </p:sp>
      <p:sp>
        <p:nvSpPr>
          <p:cNvPr id="35" name="Rectangle 56">
            <a:extLst>
              <a:ext uri="{FF2B5EF4-FFF2-40B4-BE49-F238E27FC236}">
                <a16:creationId xmlns:a16="http://schemas.microsoft.com/office/drawing/2014/main" id="{6B0E4300-7909-4A9C-9046-37B2644D59DA}"/>
              </a:ext>
            </a:extLst>
          </p:cNvPr>
          <p:cNvSpPr>
            <a:spLocks noChangeArrowheads="1"/>
          </p:cNvSpPr>
          <p:nvPr/>
        </p:nvSpPr>
        <p:spPr bwMode="auto">
          <a:xfrm>
            <a:off x="6948264" y="4575043"/>
            <a:ext cx="1656184" cy="438133"/>
          </a:xfrm>
          <a:prstGeom prst="rect">
            <a:avLst/>
          </a:prstGeom>
          <a:solidFill>
            <a:schemeClr val="bg1"/>
          </a:solidFill>
          <a:ln>
            <a:noFill/>
          </a:ln>
        </p:spPr>
        <p:txBody>
          <a:bodyPr wrap="square">
            <a:spAutoFit/>
          </a:bodyPr>
          <a:lstStyle/>
          <a:p>
            <a:pPr>
              <a:lnSpc>
                <a:spcPct val="140000"/>
              </a:lnSpc>
              <a:spcAft>
                <a:spcPts val="600"/>
              </a:spcAft>
              <a:buClr>
                <a:srgbClr val="0000FF"/>
              </a:buClr>
            </a:pPr>
            <a:r>
              <a:rPr lang="zh-CN" altLang="en-US" sz="1800" dirty="0">
                <a:solidFill>
                  <a:srgbClr val="FF0000"/>
                </a:solidFill>
                <a:latin typeface="微软雅黑" pitchFamily="34" charset="-122"/>
                <a:ea typeface="微软雅黑" pitchFamily="34" charset="-122"/>
                <a:sym typeface="Wingdings" pitchFamily="2" charset="2"/>
              </a:rPr>
              <a:t>热扩散系数：</a:t>
            </a:r>
          </a:p>
        </p:txBody>
      </p:sp>
      <p:graphicFrame>
        <p:nvGraphicFramePr>
          <p:cNvPr id="36" name="对象 35">
            <a:extLst>
              <a:ext uri="{FF2B5EF4-FFF2-40B4-BE49-F238E27FC236}">
                <a16:creationId xmlns:a16="http://schemas.microsoft.com/office/drawing/2014/main" id="{FB105C9F-9D2D-427D-BE53-ECF39E1146CD}"/>
              </a:ext>
            </a:extLst>
          </p:cNvPr>
          <p:cNvGraphicFramePr>
            <a:graphicFrameLocks noChangeAspect="1"/>
          </p:cNvGraphicFramePr>
          <p:nvPr>
            <p:extLst>
              <p:ext uri="{D42A27DB-BD31-4B8C-83A1-F6EECF244321}">
                <p14:modId xmlns:p14="http://schemas.microsoft.com/office/powerpoint/2010/main" val="1896371433"/>
              </p:ext>
            </p:extLst>
          </p:nvPr>
        </p:nvGraphicFramePr>
        <p:xfrm>
          <a:off x="7092280" y="5013176"/>
          <a:ext cx="973137" cy="758825"/>
        </p:xfrm>
        <a:graphic>
          <a:graphicData uri="http://schemas.openxmlformats.org/presentationml/2006/ole">
            <mc:AlternateContent xmlns:mc="http://schemas.openxmlformats.org/markup-compatibility/2006">
              <mc:Choice xmlns:v="urn:schemas-microsoft-com:vml" Requires="v">
                <p:oleObj name="Equation" r:id="rId14" imgW="571320" imgH="444240" progId="Equation.DSMT4">
                  <p:embed/>
                </p:oleObj>
              </mc:Choice>
              <mc:Fallback>
                <p:oleObj name="Equation" r:id="rId14" imgW="571320" imgH="444240" progId="Equation.DSMT4">
                  <p:embed/>
                  <p:pic>
                    <p:nvPicPr>
                      <p:cNvPr id="32" name="对象 31">
                        <a:extLst>
                          <a:ext uri="{FF2B5EF4-FFF2-40B4-BE49-F238E27FC236}">
                            <a16:creationId xmlns:a16="http://schemas.microsoft.com/office/drawing/2014/main" id="{21F30D70-DA11-4D63-A5A6-F1FF9DCCC8AD}"/>
                          </a:ext>
                        </a:extLst>
                      </p:cNvPr>
                      <p:cNvPicPr/>
                      <p:nvPr/>
                    </p:nvPicPr>
                    <p:blipFill>
                      <a:blip r:embed="rId15"/>
                      <a:stretch>
                        <a:fillRect/>
                      </a:stretch>
                    </p:blipFill>
                    <p:spPr>
                      <a:xfrm>
                        <a:off x="7092280" y="5013176"/>
                        <a:ext cx="973137" cy="758825"/>
                      </a:xfrm>
                      <a:prstGeom prst="rect">
                        <a:avLst/>
                      </a:prstGeom>
                    </p:spPr>
                  </p:pic>
                </p:oleObj>
              </mc:Fallback>
            </mc:AlternateContent>
          </a:graphicData>
        </a:graphic>
      </p:graphicFrame>
    </p:spTree>
    <p:extLst>
      <p:ext uri="{BB962C8B-B14F-4D97-AF65-F5344CB8AC3E}">
        <p14:creationId xmlns:p14="http://schemas.microsoft.com/office/powerpoint/2010/main" val="12547670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7780A5C2-3817-406E-ACB2-33CD91E09DCA}"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五、模型求解</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467544" y="1017192"/>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参数赋值</a:t>
            </a: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899592" y="1510355"/>
            <a:ext cx="8064896" cy="335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rgbClr val="0000FF"/>
                </a:solidFill>
                <a:latin typeface="微软雅黑" pitchFamily="34" charset="-122"/>
                <a:ea typeface="微软雅黑" pitchFamily="34" charset="-122"/>
                <a:sym typeface="Wingdings" pitchFamily="2" charset="2"/>
              </a:rPr>
              <a:t>西瓜初始温度： </a:t>
            </a:r>
            <a:r>
              <a:rPr lang="en-US" altLang="zh-CN" sz="2200" dirty="0">
                <a:solidFill>
                  <a:schemeClr val="bg2"/>
                </a:solidFill>
                <a:latin typeface="微软雅黑" pitchFamily="34" charset="-122"/>
                <a:ea typeface="微软雅黑" pitchFamily="34" charset="-122"/>
                <a:sym typeface="Wingdings" pitchFamily="2" charset="2"/>
              </a:rPr>
              <a:t>T</a:t>
            </a:r>
            <a:r>
              <a:rPr lang="en-US" altLang="zh-CN" sz="2200" baseline="-25000" dirty="0">
                <a:solidFill>
                  <a:schemeClr val="bg2"/>
                </a:solidFill>
                <a:latin typeface="微软雅黑" pitchFamily="34" charset="-122"/>
                <a:ea typeface="微软雅黑" pitchFamily="34" charset="-122"/>
                <a:sym typeface="Wingdings" pitchFamily="2" charset="2"/>
              </a:rPr>
              <a:t>0</a:t>
            </a:r>
            <a:r>
              <a:rPr lang="en-US" altLang="zh-CN" sz="2200" dirty="0">
                <a:solidFill>
                  <a:schemeClr val="bg2"/>
                </a:solidFill>
                <a:latin typeface="微软雅黑" pitchFamily="34" charset="-122"/>
                <a:ea typeface="微软雅黑" pitchFamily="34" charset="-122"/>
                <a:sym typeface="Wingdings" pitchFamily="2" charset="2"/>
              </a:rPr>
              <a:t> = 32 </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zh-CN" altLang="en-US" sz="2200" dirty="0">
                <a:solidFill>
                  <a:srgbClr val="FF6600"/>
                </a:solidFill>
                <a:latin typeface="微软雅黑" pitchFamily="34" charset="-122"/>
                <a:ea typeface="微软雅黑" pitchFamily="34" charset="-122"/>
                <a:sym typeface="Wingdings" pitchFamily="2" charset="2"/>
              </a:rPr>
              <a:t>冰箱冷藏室的温度： </a:t>
            </a:r>
            <a:r>
              <a:rPr lang="en-US" altLang="zh-CN" sz="2200" dirty="0">
                <a:solidFill>
                  <a:schemeClr val="bg2"/>
                </a:solidFill>
                <a:latin typeface="微软雅黑" pitchFamily="34" charset="-122"/>
                <a:ea typeface="微软雅黑" pitchFamily="34" charset="-122"/>
                <a:sym typeface="Wingdings" pitchFamily="2" charset="2"/>
              </a:rPr>
              <a:t>T</a:t>
            </a:r>
            <a:r>
              <a:rPr lang="en-US" altLang="zh-CN" sz="2200" baseline="-25000" dirty="0">
                <a:solidFill>
                  <a:schemeClr val="bg2"/>
                </a:solidFill>
                <a:latin typeface="微软雅黑" pitchFamily="34" charset="-122"/>
                <a:ea typeface="微软雅黑" pitchFamily="34" charset="-122"/>
                <a:sym typeface="Wingdings" pitchFamily="2" charset="2"/>
              </a:rPr>
              <a:t>∞ </a:t>
            </a:r>
            <a:r>
              <a:rPr lang="en-US" altLang="zh-CN" sz="2200" dirty="0">
                <a:solidFill>
                  <a:schemeClr val="bg2"/>
                </a:solidFill>
                <a:latin typeface="微软雅黑" pitchFamily="34" charset="-122"/>
                <a:ea typeface="微软雅黑" pitchFamily="34" charset="-122"/>
                <a:sym typeface="Wingdings" pitchFamily="2" charset="2"/>
              </a:rPr>
              <a:t> = 6 </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zh-CN" altLang="en-US" sz="2200" dirty="0">
                <a:solidFill>
                  <a:srgbClr val="1ADCE6"/>
                </a:solidFill>
                <a:latin typeface="微软雅黑" pitchFamily="34" charset="-122"/>
                <a:ea typeface="微软雅黑" pitchFamily="34" charset="-122"/>
                <a:sym typeface="Wingdings" pitchFamily="2" charset="2"/>
              </a:rPr>
              <a:t>西瓜的半径： </a:t>
            </a:r>
            <a:r>
              <a:rPr lang="en-US" altLang="zh-CN" sz="2200" dirty="0">
                <a:solidFill>
                  <a:schemeClr val="bg2"/>
                </a:solidFill>
                <a:latin typeface="微软雅黑" pitchFamily="34" charset="-122"/>
                <a:ea typeface="微软雅黑" pitchFamily="34" charset="-122"/>
                <a:sym typeface="Wingdings" pitchFamily="2" charset="2"/>
              </a:rPr>
              <a:t>R = 9 cm</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zh-CN" altLang="en-US" sz="2200" dirty="0">
                <a:solidFill>
                  <a:srgbClr val="0070C0"/>
                </a:solidFill>
                <a:latin typeface="微软雅黑" pitchFamily="34" charset="-122"/>
                <a:ea typeface="微软雅黑" pitchFamily="34" charset="-122"/>
                <a:sym typeface="Wingdings" pitchFamily="2" charset="2"/>
              </a:rPr>
              <a:t>西瓜的密度：  </a:t>
            </a:r>
            <a:r>
              <a:rPr lang="el-GR" altLang="zh-CN" sz="2200" dirty="0">
                <a:solidFill>
                  <a:schemeClr val="bg2"/>
                </a:solidFill>
                <a:latin typeface="微软雅黑" pitchFamily="34" charset="-122"/>
                <a:ea typeface="微软雅黑" pitchFamily="34" charset="-122"/>
                <a:sym typeface="Wingdings" pitchFamily="2" charset="2"/>
              </a:rPr>
              <a:t>ρ</a:t>
            </a:r>
            <a:r>
              <a:rPr lang="en-US" altLang="zh-CN" sz="2200" dirty="0">
                <a:solidFill>
                  <a:schemeClr val="bg2"/>
                </a:solidFill>
                <a:latin typeface="微软雅黑" pitchFamily="34" charset="-122"/>
                <a:ea typeface="微软雅黑" pitchFamily="34" charset="-122"/>
                <a:sym typeface="Wingdings" pitchFamily="2" charset="2"/>
              </a:rPr>
              <a:t> = 918 kg/m3</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zh-CN" altLang="en-US" sz="2200" dirty="0">
                <a:solidFill>
                  <a:srgbClr val="7030A0"/>
                </a:solidFill>
                <a:latin typeface="微软雅黑" pitchFamily="34" charset="-122"/>
                <a:ea typeface="微软雅黑" pitchFamily="34" charset="-122"/>
                <a:sym typeface="Wingdings" pitchFamily="2" charset="2"/>
              </a:rPr>
              <a:t>西瓜的导热系数：  </a:t>
            </a:r>
            <a:r>
              <a:rPr lang="el-GR" altLang="zh-CN" sz="2200" dirty="0">
                <a:solidFill>
                  <a:schemeClr val="bg2"/>
                </a:solidFill>
                <a:latin typeface="微软雅黑" pitchFamily="34" charset="-122"/>
                <a:ea typeface="微软雅黑" pitchFamily="34" charset="-122"/>
                <a:sym typeface="Wingdings" pitchFamily="2" charset="2"/>
              </a:rPr>
              <a:t>λ</a:t>
            </a:r>
            <a:r>
              <a:rPr lang="en-US" altLang="zh-CN" sz="2200" dirty="0">
                <a:solidFill>
                  <a:schemeClr val="bg2"/>
                </a:solidFill>
                <a:latin typeface="微软雅黑" pitchFamily="34" charset="-122"/>
                <a:ea typeface="微软雅黑" pitchFamily="34" charset="-122"/>
                <a:sym typeface="Wingdings" pitchFamily="2" charset="2"/>
              </a:rPr>
              <a:t> = 0.48 W/(</a:t>
            </a:r>
            <a:r>
              <a:rPr lang="en-US" altLang="zh-CN" sz="2200" dirty="0" err="1">
                <a:solidFill>
                  <a:schemeClr val="bg2"/>
                </a:solidFill>
                <a:latin typeface="微软雅黑" pitchFamily="34" charset="-122"/>
                <a:ea typeface="微软雅黑" pitchFamily="34" charset="-122"/>
                <a:sym typeface="Wingdings" pitchFamily="2" charset="2"/>
              </a:rPr>
              <a:t>m.K</a:t>
            </a:r>
            <a:r>
              <a:rPr lang="en-US" altLang="zh-CN" sz="2200" dirty="0">
                <a:solidFill>
                  <a:schemeClr val="bg2"/>
                </a:solidFill>
                <a:latin typeface="微软雅黑" pitchFamily="34" charset="-122"/>
                <a:ea typeface="微软雅黑" pitchFamily="34" charset="-122"/>
                <a:sym typeface="Wingdings" pitchFamily="2" charset="2"/>
              </a:rPr>
              <a:t>)</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zh-CN" altLang="en-US" sz="2200" dirty="0">
                <a:solidFill>
                  <a:srgbClr val="FF0000"/>
                </a:solidFill>
                <a:latin typeface="微软雅黑" pitchFamily="34" charset="-122"/>
                <a:ea typeface="微软雅黑" pitchFamily="34" charset="-122"/>
                <a:sym typeface="Wingdings" pitchFamily="2" charset="2"/>
              </a:rPr>
              <a:t>西瓜的比热容： </a:t>
            </a:r>
            <a:r>
              <a:rPr lang="en-US" altLang="zh-CN" sz="2200" dirty="0">
                <a:solidFill>
                  <a:schemeClr val="bg2"/>
                </a:solidFill>
                <a:latin typeface="微软雅黑" pitchFamily="34" charset="-122"/>
                <a:ea typeface="微软雅黑" pitchFamily="34" charset="-122"/>
                <a:sym typeface="Wingdings" pitchFamily="2" charset="2"/>
              </a:rPr>
              <a:t>C</a:t>
            </a:r>
            <a:r>
              <a:rPr lang="en-US" altLang="zh-CN" sz="2200" baseline="-25000" dirty="0">
                <a:solidFill>
                  <a:schemeClr val="bg2"/>
                </a:solidFill>
                <a:latin typeface="微软雅黑" pitchFamily="34" charset="-122"/>
                <a:ea typeface="微软雅黑" pitchFamily="34" charset="-122"/>
                <a:sym typeface="Wingdings" pitchFamily="2" charset="2"/>
              </a:rPr>
              <a:t>p </a:t>
            </a:r>
            <a:r>
              <a:rPr lang="en-US" altLang="zh-CN" sz="2200" dirty="0">
                <a:solidFill>
                  <a:schemeClr val="bg2"/>
                </a:solidFill>
                <a:latin typeface="微软雅黑" pitchFamily="34" charset="-122"/>
                <a:ea typeface="微软雅黑" pitchFamily="34" charset="-122"/>
                <a:sym typeface="Wingdings" pitchFamily="2" charset="2"/>
              </a:rPr>
              <a:t>= 3990 J/(</a:t>
            </a:r>
            <a:r>
              <a:rPr lang="en-US" altLang="zh-CN" sz="2200" dirty="0" err="1">
                <a:solidFill>
                  <a:schemeClr val="bg2"/>
                </a:solidFill>
                <a:latin typeface="微软雅黑" pitchFamily="34" charset="-122"/>
                <a:ea typeface="微软雅黑" pitchFamily="34" charset="-122"/>
                <a:sym typeface="Wingdings" pitchFamily="2" charset="2"/>
              </a:rPr>
              <a:t>kg.K</a:t>
            </a:r>
            <a:r>
              <a:rPr lang="en-US" altLang="zh-CN" sz="2200" dirty="0">
                <a:solidFill>
                  <a:schemeClr val="bg2"/>
                </a:solidFill>
                <a:latin typeface="微软雅黑" pitchFamily="34" charset="-122"/>
                <a:ea typeface="微软雅黑" pitchFamily="34" charset="-122"/>
                <a:sym typeface="Wingdings" pitchFamily="2" charset="2"/>
              </a:rPr>
              <a:t>)</a:t>
            </a:r>
            <a:r>
              <a:rPr lang="zh-CN" altLang="en-US" sz="2200" dirty="0">
                <a:solidFill>
                  <a:schemeClr val="bg2"/>
                </a:solidFill>
                <a:latin typeface="微软雅黑" pitchFamily="34" charset="-122"/>
                <a:ea typeface="微软雅黑" pitchFamily="34" charset="-122"/>
                <a:sym typeface="Wingdings" pitchFamily="2" charset="2"/>
              </a:rPr>
              <a:t>，</a:t>
            </a:r>
            <a:endParaRPr lang="en-US" altLang="zh-CN" sz="2200" dirty="0">
              <a:solidFill>
                <a:schemeClr val="bg2"/>
              </a:solidFill>
              <a:latin typeface="微软雅黑" pitchFamily="34" charset="-122"/>
              <a:ea typeface="微软雅黑" pitchFamily="34" charset="-122"/>
              <a:sym typeface="Wingdings" pitchFamily="2" charset="2"/>
            </a:endParaRPr>
          </a:p>
          <a:p>
            <a:pPr>
              <a:lnSpc>
                <a:spcPct val="140000"/>
              </a:lnSpc>
              <a:buClr>
                <a:srgbClr val="0000FF"/>
              </a:buClr>
            </a:pPr>
            <a:r>
              <a:rPr lang="zh-CN" altLang="en-US" sz="2200" dirty="0">
                <a:solidFill>
                  <a:srgbClr val="0000FF"/>
                </a:solidFill>
                <a:latin typeface="微软雅黑" pitchFamily="34" charset="-122"/>
                <a:ea typeface="微软雅黑" pitchFamily="34" charset="-122"/>
                <a:sym typeface="Wingdings" pitchFamily="2" charset="2"/>
              </a:rPr>
              <a:t>西瓜与冷藏室静止冷空气的对流换热系数：</a:t>
            </a:r>
            <a:r>
              <a:rPr lang="en-US" altLang="zh-CN" sz="2200" dirty="0">
                <a:solidFill>
                  <a:schemeClr val="bg2"/>
                </a:solidFill>
                <a:latin typeface="微软雅黑" pitchFamily="34" charset="-122"/>
                <a:ea typeface="微软雅黑" pitchFamily="34" charset="-122"/>
                <a:sym typeface="Wingdings" pitchFamily="2" charset="2"/>
              </a:rPr>
              <a:t>h = 5 W/(m2.K)</a:t>
            </a:r>
            <a:r>
              <a:rPr lang="zh-CN" altLang="en-US" sz="2200" dirty="0">
                <a:solidFill>
                  <a:schemeClr val="bg2"/>
                </a:solidFill>
                <a:latin typeface="微软雅黑" pitchFamily="34" charset="-122"/>
                <a:ea typeface="微软雅黑" pitchFamily="34" charset="-122"/>
                <a:sym typeface="Wingdings" pitchFamily="2" charset="2"/>
              </a:rPr>
              <a:t>。</a:t>
            </a:r>
          </a:p>
        </p:txBody>
      </p:sp>
    </p:spTree>
    <p:extLst>
      <p:ext uri="{BB962C8B-B14F-4D97-AF65-F5344CB8AC3E}">
        <p14:creationId xmlns:p14="http://schemas.microsoft.com/office/powerpoint/2010/main" val="25883604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6F0E3A92-000D-4621-B60B-6A15B69C6630}"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五、模型求解</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467544" y="1017192"/>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编写微分方程的描述函数</a:t>
            </a: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899592" y="1443699"/>
            <a:ext cx="8064896" cy="522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600" dirty="0">
                <a:latin typeface="微软雅黑" pitchFamily="34" charset="-122"/>
                <a:ea typeface="微软雅黑" pitchFamily="34" charset="-122"/>
                <a:sym typeface="Wingdings" pitchFamily="2" charset="2"/>
              </a:rPr>
              <a:t>function [</a:t>
            </a:r>
            <a:r>
              <a:rPr lang="en-US" altLang="zh-CN" sz="1600" dirty="0" err="1">
                <a:latin typeface="微软雅黑" pitchFamily="34" charset="-122"/>
                <a:ea typeface="微软雅黑" pitchFamily="34" charset="-122"/>
                <a:sym typeface="Wingdings" pitchFamily="2" charset="2"/>
              </a:rPr>
              <a:t>c,f,s</a:t>
            </a:r>
            <a:r>
              <a:rPr lang="en-US" altLang="zh-CN" sz="1600" dirty="0">
                <a:latin typeface="微软雅黑" pitchFamily="34" charset="-122"/>
                <a:ea typeface="微软雅黑" pitchFamily="34" charset="-122"/>
                <a:sym typeface="Wingdings" pitchFamily="2" charset="2"/>
              </a:rPr>
              <a:t>] = pdefun2(</a:t>
            </a:r>
            <a:r>
              <a:rPr lang="en-US" altLang="zh-CN" sz="1600" dirty="0" err="1">
                <a:latin typeface="微软雅黑" pitchFamily="34" charset="-122"/>
                <a:ea typeface="微软雅黑" pitchFamily="34" charset="-122"/>
                <a:sym typeface="Wingdings" pitchFamily="2" charset="2"/>
              </a:rPr>
              <a:t>r,t,T,dT</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zh-CN" altLang="en-US" sz="1600" dirty="0">
                <a:latin typeface="微软雅黑" pitchFamily="34" charset="-122"/>
                <a:ea typeface="微软雅黑" pitchFamily="34" charset="-122"/>
                <a:sym typeface="Wingdings" pitchFamily="2" charset="2"/>
              </a:rPr>
              <a:t>冰镇西瓜模型的偏微分方程描述函数</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r    --- </a:t>
            </a:r>
            <a:r>
              <a:rPr lang="zh-CN" altLang="en-US" sz="1600" dirty="0">
                <a:latin typeface="微软雅黑" pitchFamily="34" charset="-122"/>
                <a:ea typeface="微软雅黑" pitchFamily="34" charset="-122"/>
                <a:sym typeface="Wingdings" pitchFamily="2" charset="2"/>
              </a:rPr>
              <a:t>距瓜心的距离</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t    --- </a:t>
            </a:r>
            <a:r>
              <a:rPr lang="zh-CN" altLang="en-US" sz="1600" dirty="0">
                <a:latin typeface="微软雅黑" pitchFamily="34" charset="-122"/>
                <a:ea typeface="微软雅黑" pitchFamily="34" charset="-122"/>
                <a:sym typeface="Wingdings" pitchFamily="2" charset="2"/>
              </a:rPr>
              <a:t>时间</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T   --- </a:t>
            </a:r>
            <a:r>
              <a:rPr lang="zh-CN" altLang="en-US" sz="1600" dirty="0">
                <a:latin typeface="微软雅黑" pitchFamily="34" charset="-122"/>
                <a:ea typeface="微软雅黑" pitchFamily="34" charset="-122"/>
                <a:sym typeface="Wingdings" pitchFamily="2" charset="2"/>
              </a:rPr>
              <a:t>温度</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dT --- </a:t>
            </a:r>
            <a:r>
              <a:rPr lang="zh-CN" altLang="en-US" sz="1600" dirty="0">
                <a:latin typeface="微软雅黑" pitchFamily="34" charset="-122"/>
                <a:ea typeface="微软雅黑" pitchFamily="34" charset="-122"/>
                <a:sym typeface="Wingdings" pitchFamily="2" charset="2"/>
              </a:rPr>
              <a:t>温度</a:t>
            </a:r>
            <a:r>
              <a:rPr lang="en-US" altLang="zh-CN" sz="1600" dirty="0">
                <a:latin typeface="微软雅黑" pitchFamily="34" charset="-122"/>
                <a:ea typeface="微软雅黑" pitchFamily="34" charset="-122"/>
                <a:sym typeface="Wingdings" pitchFamily="2" charset="2"/>
              </a:rPr>
              <a:t>T</a:t>
            </a:r>
            <a:r>
              <a:rPr lang="zh-CN" altLang="en-US" sz="1600" dirty="0">
                <a:latin typeface="微软雅黑" pitchFamily="34" charset="-122"/>
                <a:ea typeface="微软雅黑" pitchFamily="34" charset="-122"/>
                <a:sym typeface="Wingdings" pitchFamily="2" charset="2"/>
              </a:rPr>
              <a:t>对距离</a:t>
            </a:r>
            <a:r>
              <a:rPr lang="en-US" altLang="zh-CN" sz="1600" dirty="0">
                <a:latin typeface="微软雅黑" pitchFamily="34" charset="-122"/>
                <a:ea typeface="微软雅黑" pitchFamily="34" charset="-122"/>
                <a:sym typeface="Wingdings" pitchFamily="2" charset="2"/>
              </a:rPr>
              <a:t>r</a:t>
            </a:r>
            <a:r>
              <a:rPr lang="zh-CN" altLang="en-US" sz="1600" dirty="0">
                <a:latin typeface="微软雅黑" pitchFamily="34" charset="-122"/>
                <a:ea typeface="微软雅黑" pitchFamily="34" charset="-122"/>
                <a:sym typeface="Wingdings" pitchFamily="2" charset="2"/>
              </a:rPr>
              <a:t>的偏导</a:t>
            </a:r>
          </a:p>
          <a:p>
            <a:pPr>
              <a:lnSpc>
                <a:spcPct val="140000"/>
              </a:lnSpc>
              <a:buClr>
                <a:srgbClr val="0000FF"/>
              </a:buClr>
            </a:pP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k = 0.48;        % </a:t>
            </a:r>
            <a:r>
              <a:rPr lang="zh-CN" altLang="en-US" sz="1600" dirty="0">
                <a:latin typeface="微软雅黑" pitchFamily="34" charset="-122"/>
                <a:ea typeface="微软雅黑" pitchFamily="34" charset="-122"/>
                <a:sym typeface="Wingdings" pitchFamily="2" charset="2"/>
              </a:rPr>
              <a:t>西瓜的导热系数 </a:t>
            </a:r>
            <a:r>
              <a:rPr lang="en-US" altLang="zh-CN" sz="1600" dirty="0">
                <a:latin typeface="微软雅黑" pitchFamily="34" charset="-122"/>
                <a:ea typeface="微软雅黑" pitchFamily="34" charset="-122"/>
                <a:sym typeface="Wingdings" pitchFamily="2" charset="2"/>
              </a:rPr>
              <a:t>[w/(</a:t>
            </a:r>
            <a:r>
              <a:rPr lang="en-US" altLang="zh-CN" sz="1600" dirty="0" err="1">
                <a:latin typeface="微软雅黑" pitchFamily="34" charset="-122"/>
                <a:ea typeface="微软雅黑" pitchFamily="34" charset="-122"/>
                <a:sym typeface="Wingdings" pitchFamily="2" charset="2"/>
              </a:rPr>
              <a:t>m.K</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p = 918;        % </a:t>
            </a:r>
            <a:r>
              <a:rPr lang="zh-CN" altLang="en-US" sz="1600" dirty="0">
                <a:latin typeface="微软雅黑" pitchFamily="34" charset="-122"/>
                <a:ea typeface="微软雅黑" pitchFamily="34" charset="-122"/>
                <a:sym typeface="Wingdings" pitchFamily="2" charset="2"/>
              </a:rPr>
              <a:t>西瓜的密度 </a:t>
            </a:r>
            <a:r>
              <a:rPr lang="en-US" altLang="zh-CN" sz="1600" dirty="0">
                <a:latin typeface="微软雅黑" pitchFamily="34" charset="-122"/>
                <a:ea typeface="微软雅黑" pitchFamily="34" charset="-122"/>
                <a:sym typeface="Wingdings" pitchFamily="2" charset="2"/>
              </a:rPr>
              <a:t>[kg/m^3]</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Cp = 3990;    % </a:t>
            </a:r>
            <a:r>
              <a:rPr lang="zh-CN" altLang="en-US" sz="1600" dirty="0">
                <a:latin typeface="微软雅黑" pitchFamily="34" charset="-122"/>
                <a:ea typeface="微软雅黑" pitchFamily="34" charset="-122"/>
                <a:sym typeface="Wingdings" pitchFamily="2" charset="2"/>
              </a:rPr>
              <a:t>热容 </a:t>
            </a:r>
            <a:r>
              <a:rPr lang="en-US" altLang="zh-CN" sz="1600" dirty="0">
                <a:latin typeface="微软雅黑" pitchFamily="34" charset="-122"/>
                <a:ea typeface="微软雅黑" pitchFamily="34" charset="-122"/>
                <a:sym typeface="Wingdings" pitchFamily="2" charset="2"/>
              </a:rPr>
              <a:t>[J/(</a:t>
            </a:r>
            <a:r>
              <a:rPr lang="en-US" altLang="zh-CN" sz="1600" dirty="0" err="1">
                <a:latin typeface="微软雅黑" pitchFamily="34" charset="-122"/>
                <a:ea typeface="微软雅黑" pitchFamily="34" charset="-122"/>
                <a:sym typeface="Wingdings" pitchFamily="2" charset="2"/>
              </a:rPr>
              <a:t>kg.K</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a = k/(p*Cp); % </a:t>
            </a:r>
            <a:r>
              <a:rPr lang="zh-CN" altLang="en-US" sz="1600" dirty="0">
                <a:latin typeface="微软雅黑" pitchFamily="34" charset="-122"/>
                <a:ea typeface="微软雅黑" pitchFamily="34" charset="-122"/>
                <a:sym typeface="Wingdings" pitchFamily="2" charset="2"/>
              </a:rPr>
              <a:t>西瓜的热扩散系数 </a:t>
            </a:r>
            <a:r>
              <a:rPr lang="en-US" altLang="zh-CN" sz="1600" dirty="0">
                <a:latin typeface="微软雅黑" pitchFamily="34" charset="-122"/>
                <a:ea typeface="微软雅黑" pitchFamily="34" charset="-122"/>
                <a:sym typeface="Wingdings" pitchFamily="2" charset="2"/>
              </a:rPr>
              <a:t>[m^2/s]</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c = 1/a;         % </a:t>
            </a:r>
            <a:r>
              <a:rPr lang="zh-CN" altLang="en-US" sz="1600" dirty="0">
                <a:latin typeface="微软雅黑" pitchFamily="34" charset="-122"/>
                <a:ea typeface="微软雅黑" pitchFamily="34" charset="-122"/>
                <a:sym typeface="Wingdings" pitchFamily="2" charset="2"/>
              </a:rPr>
              <a:t>标准模型中的</a:t>
            </a:r>
            <a:r>
              <a:rPr lang="en-US" altLang="zh-CN" sz="1600" dirty="0">
                <a:latin typeface="微软雅黑" pitchFamily="34" charset="-122"/>
                <a:ea typeface="微软雅黑" pitchFamily="34" charset="-122"/>
                <a:sym typeface="Wingdings" pitchFamily="2" charset="2"/>
              </a:rPr>
              <a:t>c</a:t>
            </a:r>
            <a:r>
              <a:rPr lang="zh-CN" altLang="en-US" sz="1600" dirty="0">
                <a:latin typeface="微软雅黑" pitchFamily="34" charset="-122"/>
                <a:ea typeface="微软雅黑" pitchFamily="34" charset="-122"/>
                <a:sym typeface="Wingdings" pitchFamily="2" charset="2"/>
              </a:rPr>
              <a:t>参数</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f = dT;           % </a:t>
            </a:r>
            <a:r>
              <a:rPr lang="zh-CN" altLang="en-US" sz="1600" dirty="0">
                <a:latin typeface="微软雅黑" pitchFamily="34" charset="-122"/>
                <a:ea typeface="微软雅黑" pitchFamily="34" charset="-122"/>
                <a:sym typeface="Wingdings" pitchFamily="2" charset="2"/>
              </a:rPr>
              <a:t>标准模型中的</a:t>
            </a:r>
            <a:r>
              <a:rPr lang="en-US" altLang="zh-CN" sz="1600" dirty="0">
                <a:latin typeface="微软雅黑" pitchFamily="34" charset="-122"/>
                <a:ea typeface="微软雅黑" pitchFamily="34" charset="-122"/>
                <a:sym typeface="Wingdings" pitchFamily="2" charset="2"/>
              </a:rPr>
              <a:t>f</a:t>
            </a:r>
            <a:r>
              <a:rPr lang="zh-CN" altLang="en-US" sz="1600" dirty="0">
                <a:latin typeface="微软雅黑" pitchFamily="34" charset="-122"/>
                <a:ea typeface="微软雅黑" pitchFamily="34" charset="-122"/>
                <a:sym typeface="Wingdings" pitchFamily="2" charset="2"/>
              </a:rPr>
              <a:t>参数</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s = 0;             % </a:t>
            </a:r>
            <a:r>
              <a:rPr lang="zh-CN" altLang="en-US" sz="1600" dirty="0">
                <a:latin typeface="微软雅黑" pitchFamily="34" charset="-122"/>
                <a:ea typeface="微软雅黑" pitchFamily="34" charset="-122"/>
                <a:sym typeface="Wingdings" pitchFamily="2" charset="2"/>
              </a:rPr>
              <a:t>标准模型中的</a:t>
            </a:r>
            <a:r>
              <a:rPr lang="en-US" altLang="zh-CN" sz="1600" dirty="0">
                <a:latin typeface="微软雅黑" pitchFamily="34" charset="-122"/>
                <a:ea typeface="微软雅黑" pitchFamily="34" charset="-122"/>
                <a:sym typeface="Wingdings" pitchFamily="2" charset="2"/>
              </a:rPr>
              <a:t>s</a:t>
            </a:r>
            <a:r>
              <a:rPr lang="zh-CN" altLang="en-US" sz="1600" dirty="0">
                <a:latin typeface="微软雅黑" pitchFamily="34" charset="-122"/>
                <a:ea typeface="微软雅黑" pitchFamily="34" charset="-122"/>
                <a:sym typeface="Wingdings" pitchFamily="2" charset="2"/>
              </a:rPr>
              <a:t>参数</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end</a:t>
            </a:r>
          </a:p>
        </p:txBody>
      </p:sp>
    </p:spTree>
    <p:extLst>
      <p:ext uri="{BB962C8B-B14F-4D97-AF65-F5344CB8AC3E}">
        <p14:creationId xmlns:p14="http://schemas.microsoft.com/office/powerpoint/2010/main" val="11341358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915749FF-2927-465C-A85E-56DF6951105A}"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五、模型求解</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467544" y="1017192"/>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编写初值条件描述函数</a:t>
            </a: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899592" y="1443699"/>
            <a:ext cx="8064896" cy="212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600" dirty="0">
                <a:latin typeface="微软雅黑" pitchFamily="34" charset="-122"/>
                <a:ea typeface="微软雅黑" pitchFamily="34" charset="-122"/>
                <a:sym typeface="Wingdings" pitchFamily="2" charset="2"/>
              </a:rPr>
              <a:t>function T0 = pdeic2(r)</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zh-CN" altLang="en-US" sz="1600" dirty="0">
                <a:latin typeface="微软雅黑" pitchFamily="34" charset="-122"/>
                <a:ea typeface="微软雅黑" pitchFamily="34" charset="-122"/>
                <a:sym typeface="Wingdings" pitchFamily="2" charset="2"/>
              </a:rPr>
              <a:t>冰镇西瓜模型的初值条件描述函数</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r --- </a:t>
            </a:r>
            <a:r>
              <a:rPr lang="zh-CN" altLang="en-US" sz="1600" dirty="0">
                <a:latin typeface="微软雅黑" pitchFamily="34" charset="-122"/>
                <a:ea typeface="微软雅黑" pitchFamily="34" charset="-122"/>
                <a:sym typeface="Wingdings" pitchFamily="2" charset="2"/>
              </a:rPr>
              <a:t>距瓜心的距离</a:t>
            </a:r>
          </a:p>
          <a:p>
            <a:pPr>
              <a:lnSpc>
                <a:spcPct val="140000"/>
              </a:lnSpc>
              <a:buClr>
                <a:srgbClr val="0000FF"/>
              </a:buClr>
            </a:pP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T0 = 32;  % </a:t>
            </a:r>
            <a:r>
              <a:rPr lang="zh-CN" altLang="en-US" sz="1600" dirty="0">
                <a:latin typeface="微软雅黑" pitchFamily="34" charset="-122"/>
                <a:ea typeface="微软雅黑" pitchFamily="34" charset="-122"/>
                <a:sym typeface="Wingdings" pitchFamily="2" charset="2"/>
              </a:rPr>
              <a:t>西瓜的初始温度</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end</a:t>
            </a:r>
          </a:p>
        </p:txBody>
      </p:sp>
    </p:spTree>
    <p:extLst>
      <p:ext uri="{BB962C8B-B14F-4D97-AF65-F5344CB8AC3E}">
        <p14:creationId xmlns:p14="http://schemas.microsoft.com/office/powerpoint/2010/main" val="256928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23528" y="2415837"/>
            <a:ext cx="7920558" cy="2277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pt-BR" altLang="zh-CN" sz="2000" dirty="0">
                <a:solidFill>
                  <a:srgbClr val="000000"/>
                </a:solidFill>
                <a:latin typeface="微软雅黑" pitchFamily="34" charset="-122"/>
                <a:ea typeface="微软雅黑" pitchFamily="34" charset="-122"/>
              </a:rPr>
              <a:t>&gt;&gt; </a:t>
            </a:r>
            <a:r>
              <a:rPr lang="en-US" altLang="zh-CN" sz="2000" dirty="0">
                <a:solidFill>
                  <a:srgbClr val="000000"/>
                </a:solidFill>
                <a:latin typeface="微软雅黑" pitchFamily="34" charset="-122"/>
                <a:ea typeface="微软雅黑" pitchFamily="34" charset="-122"/>
              </a:rPr>
              <a:t>fun = @(x)-x.*sin(5*exp(1-x.^2));</a:t>
            </a:r>
          </a:p>
          <a:p>
            <a:pPr>
              <a:lnSpc>
                <a:spcPct val="12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ezplot</a:t>
            </a:r>
            <a:r>
              <a:rPr lang="en-US" altLang="zh-CN" sz="2000" dirty="0">
                <a:solidFill>
                  <a:srgbClr val="000000"/>
                </a:solidFill>
                <a:latin typeface="微软雅黑" pitchFamily="34" charset="-122"/>
                <a:ea typeface="微软雅黑" pitchFamily="34" charset="-122"/>
              </a:rPr>
              <a:t>(fun,[-1 1]);</a:t>
            </a:r>
          </a:p>
          <a:p>
            <a:pPr>
              <a:lnSpc>
                <a:spcPct val="120000"/>
              </a:lnSpc>
            </a:pPr>
            <a:r>
              <a:rPr lang="en-US" altLang="zh-CN" sz="2000" dirty="0">
                <a:solidFill>
                  <a:srgbClr val="000000"/>
                </a:solidFill>
                <a:latin typeface="微软雅黑" pitchFamily="34" charset="-122"/>
                <a:ea typeface="微软雅黑" pitchFamily="34" charset="-122"/>
              </a:rPr>
              <a:t>&gt;&gt; grid on;</a:t>
            </a:r>
          </a:p>
          <a:p>
            <a:pPr>
              <a:lnSpc>
                <a:spcPct val="12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x,fval</a:t>
            </a:r>
            <a:r>
              <a:rPr lang="en-US" altLang="zh-CN" sz="2000" dirty="0">
                <a:solidFill>
                  <a:srgbClr val="000000"/>
                </a:solidFill>
                <a:latin typeface="微软雅黑" pitchFamily="34" charset="-122"/>
                <a:ea typeface="微软雅黑" pitchFamily="34" charset="-122"/>
              </a:rPr>
              <a:t>] = </a:t>
            </a:r>
            <a:r>
              <a:rPr lang="en-US" altLang="zh-CN" sz="2000" dirty="0" err="1">
                <a:solidFill>
                  <a:srgbClr val="000000"/>
                </a:solidFill>
                <a:latin typeface="微软雅黑" pitchFamily="34" charset="-122"/>
                <a:ea typeface="微软雅黑" pitchFamily="34" charset="-122"/>
              </a:rPr>
              <a:t>fzero</a:t>
            </a:r>
            <a:r>
              <a:rPr lang="en-US" altLang="zh-CN" sz="2000" dirty="0">
                <a:solidFill>
                  <a:srgbClr val="000000"/>
                </a:solidFill>
                <a:latin typeface="微软雅黑" pitchFamily="34" charset="-122"/>
                <a:ea typeface="微软雅黑" pitchFamily="34" charset="-122"/>
              </a:rPr>
              <a:t>(fun,[0.2,0.4])</a:t>
            </a:r>
          </a:p>
          <a:p>
            <a:pPr>
              <a:lnSpc>
                <a:spcPct val="120000"/>
              </a:lnSpc>
            </a:pPr>
            <a:r>
              <a:rPr lang="en-US" altLang="zh-CN" sz="2000" dirty="0">
                <a:solidFill>
                  <a:srgbClr val="000000"/>
                </a:solidFill>
                <a:latin typeface="微软雅黑" pitchFamily="34" charset="-122"/>
                <a:ea typeface="微软雅黑" pitchFamily="34" charset="-122"/>
              </a:rPr>
              <a:t>&gt;&gt; hold on;</a:t>
            </a:r>
          </a:p>
          <a:p>
            <a:pPr>
              <a:lnSpc>
                <a:spcPct val="120000"/>
              </a:lnSpc>
            </a:pPr>
            <a:r>
              <a:rPr lang="en-US" altLang="zh-CN" sz="2000" dirty="0">
                <a:solidFill>
                  <a:srgbClr val="000000"/>
                </a:solidFill>
                <a:latin typeface="微软雅黑" pitchFamily="34" charset="-122"/>
                <a:ea typeface="微软雅黑" pitchFamily="34" charset="-122"/>
              </a:rPr>
              <a:t>&gt;&gt; plot(x,</a:t>
            </a:r>
            <a:r>
              <a:rPr lang="en-US" altLang="zh-CN" sz="2000" dirty="0" err="1">
                <a:solidFill>
                  <a:srgbClr val="000000"/>
                </a:solidFill>
                <a:latin typeface="微软雅黑" pitchFamily="34" charset="-122"/>
                <a:ea typeface="微软雅黑" pitchFamily="34" charset="-122"/>
              </a:rPr>
              <a:t>fval</a:t>
            </a:r>
            <a:r>
              <a:rPr lang="en-US" altLang="zh-CN" sz="2000" dirty="0">
                <a:solidFill>
                  <a:srgbClr val="000000"/>
                </a:solidFill>
                <a:latin typeface="微软雅黑" pitchFamily="34" charset="-122"/>
                <a:ea typeface="微软雅黑" pitchFamily="34" charset="-122"/>
              </a:rPr>
              <a:t>,'ko');</a:t>
            </a:r>
          </a:p>
        </p:txBody>
      </p:sp>
      <p:grpSp>
        <p:nvGrpSpPr>
          <p:cNvPr id="9" name="组合 8"/>
          <p:cNvGrpSpPr/>
          <p:nvPr/>
        </p:nvGrpSpPr>
        <p:grpSpPr>
          <a:xfrm>
            <a:off x="251520" y="980730"/>
            <a:ext cx="8244676" cy="1135054"/>
            <a:chOff x="381099" y="3501008"/>
            <a:chExt cx="8244676" cy="1513406"/>
          </a:xfrm>
        </p:grpSpPr>
        <p:sp>
          <p:nvSpPr>
            <p:cNvPr id="10" name="Rectangle 3"/>
            <p:cNvSpPr>
              <a:spLocks noChangeArrowheads="1"/>
            </p:cNvSpPr>
            <p:nvPr/>
          </p:nvSpPr>
          <p:spPr bwMode="auto">
            <a:xfrm>
              <a:off x="381099" y="3501008"/>
              <a:ext cx="8244676" cy="151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2-3</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绘制函数                                  在区间</a:t>
              </a:r>
              <a:r>
                <a:rPr lang="en-US" altLang="zh-CN" sz="2400" dirty="0">
                  <a:solidFill>
                    <a:srgbClr val="000000"/>
                  </a:solidFill>
                  <a:latin typeface="微软雅黑" pitchFamily="34" charset="-122"/>
                  <a:ea typeface="微软雅黑" pitchFamily="34" charset="-122"/>
                </a:rPr>
                <a:t>[-1, 1]</a:t>
              </a:r>
              <a:r>
                <a:rPr lang="zh-CN" altLang="en-US" sz="2400" dirty="0">
                  <a:solidFill>
                    <a:srgbClr val="000000"/>
                  </a:solidFill>
                  <a:latin typeface="微软雅黑" pitchFamily="34" charset="-122"/>
                  <a:ea typeface="微软雅黑" pitchFamily="34" charset="-122"/>
                </a:rPr>
                <a:t>上的图像，并求其在区间</a:t>
              </a:r>
              <a:r>
                <a:rPr lang="en-US" altLang="zh-CN" sz="2400" dirty="0">
                  <a:solidFill>
                    <a:srgbClr val="000000"/>
                  </a:solidFill>
                  <a:latin typeface="微软雅黑" pitchFamily="34" charset="-122"/>
                  <a:ea typeface="微软雅黑" pitchFamily="34" charset="-122"/>
                </a:rPr>
                <a:t>[0.2,0.4]</a:t>
              </a:r>
              <a:r>
                <a:rPr lang="zh-CN" altLang="en-US" sz="2400" dirty="0">
                  <a:solidFill>
                    <a:srgbClr val="000000"/>
                  </a:solidFill>
                  <a:latin typeface="微软雅黑" pitchFamily="34" charset="-122"/>
                  <a:ea typeface="微软雅黑" pitchFamily="34" charset="-122"/>
                </a:rPr>
                <a:t>内的零点。</a:t>
              </a:r>
            </a:p>
          </p:txBody>
        </p:sp>
        <p:graphicFrame>
          <p:nvGraphicFramePr>
            <p:cNvPr id="11" name="对象 10"/>
            <p:cNvGraphicFramePr>
              <a:graphicFrameLocks noChangeAspect="1"/>
            </p:cNvGraphicFramePr>
            <p:nvPr>
              <p:extLst>
                <p:ext uri="{D42A27DB-BD31-4B8C-83A1-F6EECF244321}">
                  <p14:modId xmlns:p14="http://schemas.microsoft.com/office/powerpoint/2010/main" val="2711272058"/>
                </p:ext>
              </p:extLst>
            </p:nvPr>
          </p:nvGraphicFramePr>
          <p:xfrm>
            <a:off x="3085802" y="3597016"/>
            <a:ext cx="3055937" cy="596900"/>
          </p:xfrm>
          <a:graphic>
            <a:graphicData uri="http://schemas.openxmlformats.org/presentationml/2006/ole">
              <mc:AlternateContent xmlns:mc="http://schemas.openxmlformats.org/markup-compatibility/2006">
                <mc:Choice xmlns:v="urn:schemas-microsoft-com:vml" Requires="v">
                  <p:oleObj name="Equation" r:id="rId2" imgW="1295280" imgH="253800" progId="Equation.DSMT4">
                    <p:embed/>
                  </p:oleObj>
                </mc:Choice>
                <mc:Fallback>
                  <p:oleObj name="Equation" r:id="rId2" imgW="1295280" imgH="253800" progId="Equation.DSMT4">
                    <p:embed/>
                    <p:pic>
                      <p:nvPicPr>
                        <p:cNvPr id="0" name=""/>
                        <p:cNvPicPr>
                          <a:picLocks noChangeAspect="1" noChangeArrowheads="1"/>
                        </p:cNvPicPr>
                        <p:nvPr/>
                      </p:nvPicPr>
                      <p:blipFill>
                        <a:blip r:embed="rId3"/>
                        <a:srcRect/>
                        <a:stretch>
                          <a:fillRect/>
                        </a:stretch>
                      </p:blipFill>
                      <p:spPr bwMode="auto">
                        <a:xfrm>
                          <a:off x="3085802" y="3597016"/>
                          <a:ext cx="305593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1773" name="Picture 29">
            <a:extLst>
              <a:ext uri="{FF2B5EF4-FFF2-40B4-BE49-F238E27FC236}">
                <a16:creationId xmlns:a16="http://schemas.microsoft.com/office/drawing/2014/main" id="{478882E0-FB42-43F0-9D7A-2FCD80CC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852936"/>
            <a:ext cx="4608512"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E2465D43-2800-449B-BE38-FB5B50F278A9}"/>
              </a:ext>
            </a:extLst>
          </p:cNvPr>
          <p:cNvSpPr>
            <a:spLocks noGrp="1"/>
          </p:cNvSpPr>
          <p:nvPr>
            <p:ph type="dt" sz="half" idx="2"/>
          </p:nvPr>
        </p:nvSpPr>
        <p:spPr/>
        <p:txBody>
          <a:bodyPr/>
          <a:lstStyle/>
          <a:p>
            <a:pPr>
              <a:defRPr/>
            </a:pPr>
            <a:fld id="{92415AA6-1D37-4C75-84EF-DBACD376ADC7}"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3D9BBD8F-1F0C-4260-B174-21E459E2D6A3}"/>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68508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B6274769-5D03-42F8-9C25-49FAE4E287E6}"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五、模型求解</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467544" y="1017192"/>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4.  </a:t>
            </a:r>
            <a:r>
              <a:rPr lang="zh-CN" altLang="en-US" sz="2400" dirty="0">
                <a:solidFill>
                  <a:srgbClr val="FF0000"/>
                </a:solidFill>
                <a:latin typeface="微软雅黑" pitchFamily="34" charset="-122"/>
                <a:ea typeface="微软雅黑" pitchFamily="34" charset="-122"/>
              </a:rPr>
              <a:t>编写边值条件描述函数</a:t>
            </a: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899592" y="1443699"/>
            <a:ext cx="8064896" cy="522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600" dirty="0">
                <a:latin typeface="微软雅黑" pitchFamily="34" charset="-122"/>
                <a:ea typeface="微软雅黑" pitchFamily="34" charset="-122"/>
                <a:sym typeface="Wingdings" pitchFamily="2" charset="2"/>
              </a:rPr>
              <a:t>function [</a:t>
            </a:r>
            <a:r>
              <a:rPr lang="en-US" altLang="zh-CN" sz="1600" dirty="0" err="1">
                <a:latin typeface="微软雅黑" pitchFamily="34" charset="-122"/>
                <a:ea typeface="微软雅黑" pitchFamily="34" charset="-122"/>
                <a:sym typeface="Wingdings" pitchFamily="2" charset="2"/>
              </a:rPr>
              <a:t>pa,qa,pb,qb</a:t>
            </a:r>
            <a:r>
              <a:rPr lang="en-US" altLang="zh-CN" sz="1600" dirty="0">
                <a:latin typeface="微软雅黑" pitchFamily="34" charset="-122"/>
                <a:ea typeface="微软雅黑" pitchFamily="34" charset="-122"/>
                <a:sym typeface="Wingdings" pitchFamily="2" charset="2"/>
              </a:rPr>
              <a:t>] = pdebc2(</a:t>
            </a:r>
            <a:r>
              <a:rPr lang="en-US" altLang="zh-CN" sz="1600" dirty="0" err="1">
                <a:latin typeface="微软雅黑" pitchFamily="34" charset="-122"/>
                <a:ea typeface="微软雅黑" pitchFamily="34" charset="-122"/>
                <a:sym typeface="Wingdings" pitchFamily="2" charset="2"/>
              </a:rPr>
              <a:t>ra,Ta,rb,Tb,t</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zh-CN" altLang="en-US" sz="1600" dirty="0">
                <a:latin typeface="微软雅黑" pitchFamily="34" charset="-122"/>
                <a:ea typeface="微软雅黑" pitchFamily="34" charset="-122"/>
                <a:sym typeface="Wingdings" pitchFamily="2" charset="2"/>
              </a:rPr>
              <a:t>冰镇西瓜模型的边值条件描述函数</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en-US" altLang="zh-CN" sz="1600" dirty="0" err="1">
                <a:latin typeface="微软雅黑" pitchFamily="34" charset="-122"/>
                <a:ea typeface="微软雅黑" pitchFamily="34" charset="-122"/>
                <a:sym typeface="Wingdings" pitchFamily="2" charset="2"/>
              </a:rPr>
              <a:t>ra,rb</a:t>
            </a:r>
            <a:r>
              <a:rPr lang="en-US" altLang="zh-CN" sz="1600" dirty="0">
                <a:latin typeface="微软雅黑" pitchFamily="34" charset="-122"/>
                <a:ea typeface="微软雅黑" pitchFamily="34" charset="-122"/>
                <a:sym typeface="Wingdings" pitchFamily="2" charset="2"/>
              </a:rPr>
              <a:t>    --- </a:t>
            </a:r>
            <a:r>
              <a:rPr lang="zh-CN" altLang="en-US" sz="1600" dirty="0">
                <a:latin typeface="微软雅黑" pitchFamily="34" charset="-122"/>
                <a:ea typeface="微软雅黑" pitchFamily="34" charset="-122"/>
                <a:sym typeface="Wingdings" pitchFamily="2" charset="2"/>
              </a:rPr>
              <a:t>下边界和上边界条件中的</a:t>
            </a:r>
            <a:r>
              <a:rPr lang="en-US" altLang="zh-CN" sz="1600" dirty="0">
                <a:latin typeface="微软雅黑" pitchFamily="34" charset="-122"/>
                <a:ea typeface="微软雅黑" pitchFamily="34" charset="-122"/>
                <a:sym typeface="Wingdings" pitchFamily="2" charset="2"/>
              </a:rPr>
              <a:t>r</a:t>
            </a:r>
            <a:r>
              <a:rPr lang="zh-CN" altLang="en-US" sz="1600" dirty="0">
                <a:latin typeface="微软雅黑" pitchFamily="34" charset="-122"/>
                <a:ea typeface="微软雅黑" pitchFamily="34" charset="-122"/>
                <a:sym typeface="Wingdings" pitchFamily="2" charset="2"/>
              </a:rPr>
              <a:t>值</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en-US" altLang="zh-CN" sz="1600" dirty="0" err="1">
                <a:latin typeface="微软雅黑" pitchFamily="34" charset="-122"/>
                <a:ea typeface="微软雅黑" pitchFamily="34" charset="-122"/>
                <a:sym typeface="Wingdings" pitchFamily="2" charset="2"/>
              </a:rPr>
              <a:t>Ta,Tb</a:t>
            </a:r>
            <a:r>
              <a:rPr lang="en-US" altLang="zh-CN" sz="1600" dirty="0">
                <a:latin typeface="微软雅黑" pitchFamily="34" charset="-122"/>
                <a:ea typeface="微软雅黑" pitchFamily="34" charset="-122"/>
                <a:sym typeface="Wingdings" pitchFamily="2" charset="2"/>
              </a:rPr>
              <a:t>   --- </a:t>
            </a:r>
            <a:r>
              <a:rPr lang="zh-CN" altLang="en-US" sz="1600" dirty="0">
                <a:latin typeface="微软雅黑" pitchFamily="34" charset="-122"/>
                <a:ea typeface="微软雅黑" pitchFamily="34" charset="-122"/>
                <a:sym typeface="Wingdings" pitchFamily="2" charset="2"/>
              </a:rPr>
              <a:t>下边界和上边界条件中的</a:t>
            </a:r>
            <a:r>
              <a:rPr lang="en-US" altLang="zh-CN" sz="1600" dirty="0">
                <a:latin typeface="微软雅黑" pitchFamily="34" charset="-122"/>
                <a:ea typeface="微软雅黑" pitchFamily="34" charset="-122"/>
                <a:sym typeface="Wingdings" pitchFamily="2" charset="2"/>
              </a:rPr>
              <a:t>T</a:t>
            </a:r>
            <a:r>
              <a:rPr lang="zh-CN" altLang="en-US" sz="1600" dirty="0">
                <a:latin typeface="微软雅黑" pitchFamily="34" charset="-122"/>
                <a:ea typeface="微软雅黑" pitchFamily="34" charset="-122"/>
                <a:sym typeface="Wingdings" pitchFamily="2" charset="2"/>
              </a:rPr>
              <a:t>值</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t          --- </a:t>
            </a:r>
            <a:r>
              <a:rPr lang="zh-CN" altLang="en-US" sz="1600" dirty="0">
                <a:latin typeface="微软雅黑" pitchFamily="34" charset="-122"/>
                <a:ea typeface="微软雅黑" pitchFamily="34" charset="-122"/>
                <a:sym typeface="Wingdings" pitchFamily="2" charset="2"/>
              </a:rPr>
              <a:t>时间</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en-US" altLang="zh-CN" sz="1600" dirty="0" err="1">
                <a:latin typeface="微软雅黑" pitchFamily="34" charset="-122"/>
                <a:ea typeface="微软雅黑" pitchFamily="34" charset="-122"/>
                <a:sym typeface="Wingdings" pitchFamily="2" charset="2"/>
              </a:rPr>
              <a:t>pa,pb</a:t>
            </a:r>
            <a:r>
              <a:rPr lang="en-US" altLang="zh-CN" sz="1600" dirty="0">
                <a:latin typeface="微软雅黑" pitchFamily="34" charset="-122"/>
                <a:ea typeface="微软雅黑" pitchFamily="34" charset="-122"/>
                <a:sym typeface="Wingdings" pitchFamily="2" charset="2"/>
              </a:rPr>
              <a:t>  --- </a:t>
            </a:r>
            <a:r>
              <a:rPr lang="zh-CN" altLang="en-US" sz="1600" dirty="0">
                <a:latin typeface="微软雅黑" pitchFamily="34" charset="-122"/>
                <a:ea typeface="微软雅黑" pitchFamily="34" charset="-122"/>
                <a:sym typeface="Wingdings" pitchFamily="2" charset="2"/>
              </a:rPr>
              <a:t>下边界和上边界条件中的</a:t>
            </a:r>
            <a:r>
              <a:rPr lang="en-US" altLang="zh-CN" sz="1600" dirty="0">
                <a:latin typeface="微软雅黑" pitchFamily="34" charset="-122"/>
                <a:ea typeface="微软雅黑" pitchFamily="34" charset="-122"/>
                <a:sym typeface="Wingdings" pitchFamily="2" charset="2"/>
              </a:rPr>
              <a:t>p</a:t>
            </a:r>
            <a:r>
              <a:rPr lang="zh-CN" altLang="en-US" sz="1600" dirty="0">
                <a:latin typeface="微软雅黑" pitchFamily="34" charset="-122"/>
                <a:ea typeface="微软雅黑" pitchFamily="34" charset="-122"/>
                <a:sym typeface="Wingdings" pitchFamily="2" charset="2"/>
              </a:rPr>
              <a:t>函数值</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en-US" altLang="zh-CN" sz="1600" dirty="0" err="1">
                <a:latin typeface="微软雅黑" pitchFamily="34" charset="-122"/>
                <a:ea typeface="微软雅黑" pitchFamily="34" charset="-122"/>
                <a:sym typeface="Wingdings" pitchFamily="2" charset="2"/>
              </a:rPr>
              <a:t>qa,qb</a:t>
            </a:r>
            <a:r>
              <a:rPr lang="en-US" altLang="zh-CN" sz="1600" dirty="0">
                <a:latin typeface="微软雅黑" pitchFamily="34" charset="-122"/>
                <a:ea typeface="微软雅黑" pitchFamily="34" charset="-122"/>
                <a:sym typeface="Wingdings" pitchFamily="2" charset="2"/>
              </a:rPr>
              <a:t>  --- </a:t>
            </a:r>
            <a:r>
              <a:rPr lang="zh-CN" altLang="en-US" sz="1600" dirty="0">
                <a:latin typeface="微软雅黑" pitchFamily="34" charset="-122"/>
                <a:ea typeface="微软雅黑" pitchFamily="34" charset="-122"/>
                <a:sym typeface="Wingdings" pitchFamily="2" charset="2"/>
              </a:rPr>
              <a:t>下边界和上边界条件中的</a:t>
            </a:r>
            <a:r>
              <a:rPr lang="en-US" altLang="zh-CN" sz="1600" dirty="0">
                <a:latin typeface="微软雅黑" pitchFamily="34" charset="-122"/>
                <a:ea typeface="微软雅黑" pitchFamily="34" charset="-122"/>
                <a:sym typeface="Wingdings" pitchFamily="2" charset="2"/>
              </a:rPr>
              <a:t>q</a:t>
            </a:r>
            <a:r>
              <a:rPr lang="zh-CN" altLang="en-US" sz="1600" dirty="0">
                <a:latin typeface="微软雅黑" pitchFamily="34" charset="-122"/>
                <a:ea typeface="微软雅黑" pitchFamily="34" charset="-122"/>
                <a:sym typeface="Wingdings" pitchFamily="2" charset="2"/>
              </a:rPr>
              <a:t>函数值</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h = 5;        % </a:t>
            </a:r>
            <a:r>
              <a:rPr lang="zh-CN" altLang="en-US" sz="1600" dirty="0">
                <a:latin typeface="微软雅黑" pitchFamily="34" charset="-122"/>
                <a:ea typeface="微软雅黑" pitchFamily="34" charset="-122"/>
                <a:sym typeface="Wingdings" pitchFamily="2" charset="2"/>
              </a:rPr>
              <a:t>西瓜与静止冷空气的对流换热系数 </a:t>
            </a:r>
            <a:r>
              <a:rPr lang="en-US" altLang="zh-CN" sz="1600" dirty="0">
                <a:latin typeface="微软雅黑" pitchFamily="34" charset="-122"/>
                <a:ea typeface="微软雅黑" pitchFamily="34" charset="-122"/>
                <a:sym typeface="Wingdings" pitchFamily="2" charset="2"/>
              </a:rPr>
              <a:t>[w/(m^2.K)]</a:t>
            </a:r>
          </a:p>
          <a:p>
            <a:pPr>
              <a:lnSpc>
                <a:spcPct val="140000"/>
              </a:lnSpc>
              <a:buClr>
                <a:srgbClr val="0000FF"/>
              </a:buClr>
            </a:pPr>
            <a:r>
              <a:rPr lang="en-US" altLang="zh-CN" sz="1600" dirty="0" err="1">
                <a:latin typeface="微软雅黑" pitchFamily="34" charset="-122"/>
                <a:ea typeface="微软雅黑" pitchFamily="34" charset="-122"/>
                <a:sym typeface="Wingdings" pitchFamily="2" charset="2"/>
              </a:rPr>
              <a:t>Tinf</a:t>
            </a:r>
            <a:r>
              <a:rPr lang="en-US" altLang="zh-CN" sz="1600" dirty="0">
                <a:latin typeface="微软雅黑" pitchFamily="34" charset="-122"/>
                <a:ea typeface="微软雅黑" pitchFamily="34" charset="-122"/>
                <a:sym typeface="Wingdings" pitchFamily="2" charset="2"/>
              </a:rPr>
              <a:t> = 6;    % </a:t>
            </a:r>
            <a:r>
              <a:rPr lang="zh-CN" altLang="en-US" sz="1600" dirty="0">
                <a:latin typeface="微软雅黑" pitchFamily="34" charset="-122"/>
                <a:ea typeface="微软雅黑" pitchFamily="34" charset="-122"/>
                <a:sym typeface="Wingdings" pitchFamily="2" charset="2"/>
              </a:rPr>
              <a:t>终极温度 </a:t>
            </a:r>
            <a:r>
              <a:rPr lang="en-US" altLang="zh-CN" sz="1600" dirty="0">
                <a:latin typeface="微软雅黑" pitchFamily="34" charset="-122"/>
                <a:ea typeface="微软雅黑" pitchFamily="34" charset="-122"/>
                <a:sym typeface="Wingdings" pitchFamily="2" charset="2"/>
              </a:rPr>
              <a:t>[℃]</a:t>
            </a:r>
            <a:r>
              <a:rPr lang="zh-CN" altLang="en-US" sz="1600" dirty="0">
                <a:latin typeface="微软雅黑" pitchFamily="34" charset="-122"/>
                <a:ea typeface="微软雅黑" pitchFamily="34" charset="-122"/>
                <a:sym typeface="Wingdings" pitchFamily="2" charset="2"/>
              </a:rPr>
              <a:t>，即冰箱冷藏室温度</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k = 0.48;   % </a:t>
            </a:r>
            <a:r>
              <a:rPr lang="zh-CN" altLang="en-US" sz="1600" dirty="0">
                <a:latin typeface="微软雅黑" pitchFamily="34" charset="-122"/>
                <a:ea typeface="微软雅黑" pitchFamily="34" charset="-122"/>
                <a:sym typeface="Wingdings" pitchFamily="2" charset="2"/>
              </a:rPr>
              <a:t>西瓜的导热系数 </a:t>
            </a:r>
            <a:r>
              <a:rPr lang="en-US" altLang="zh-CN" sz="1600" dirty="0">
                <a:latin typeface="微软雅黑" pitchFamily="34" charset="-122"/>
                <a:ea typeface="微软雅黑" pitchFamily="34" charset="-122"/>
                <a:sym typeface="Wingdings" pitchFamily="2" charset="2"/>
              </a:rPr>
              <a:t>[w/(</a:t>
            </a:r>
            <a:r>
              <a:rPr lang="en-US" altLang="zh-CN" sz="1600" dirty="0" err="1">
                <a:latin typeface="微软雅黑" pitchFamily="34" charset="-122"/>
                <a:ea typeface="微软雅黑" pitchFamily="34" charset="-122"/>
                <a:sym typeface="Wingdings" pitchFamily="2" charset="2"/>
              </a:rPr>
              <a:t>m.K</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pa = 0;</a:t>
            </a:r>
          </a:p>
          <a:p>
            <a:pPr>
              <a:lnSpc>
                <a:spcPct val="140000"/>
              </a:lnSpc>
              <a:buClr>
                <a:srgbClr val="0000FF"/>
              </a:buClr>
            </a:pPr>
            <a:r>
              <a:rPr lang="en-US" altLang="zh-CN" sz="1600" dirty="0" err="1">
                <a:latin typeface="微软雅黑" pitchFamily="34" charset="-122"/>
                <a:ea typeface="微软雅黑" pitchFamily="34" charset="-122"/>
                <a:sym typeface="Wingdings" pitchFamily="2" charset="2"/>
              </a:rPr>
              <a:t>qa</a:t>
            </a:r>
            <a:r>
              <a:rPr lang="en-US" altLang="zh-CN" sz="1600" dirty="0">
                <a:latin typeface="微软雅黑" pitchFamily="34" charset="-122"/>
                <a:ea typeface="微软雅黑" pitchFamily="34" charset="-122"/>
                <a:sym typeface="Wingdings" pitchFamily="2" charset="2"/>
              </a:rPr>
              <a:t> = 1;</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pb = h*(Tb - </a:t>
            </a:r>
            <a:r>
              <a:rPr lang="en-US" altLang="zh-CN" sz="1600" dirty="0" err="1">
                <a:latin typeface="微软雅黑" pitchFamily="34" charset="-122"/>
                <a:ea typeface="微软雅黑" pitchFamily="34" charset="-122"/>
                <a:sym typeface="Wingdings" pitchFamily="2" charset="2"/>
              </a:rPr>
              <a:t>Tinf</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err="1">
                <a:latin typeface="微软雅黑" pitchFamily="34" charset="-122"/>
                <a:ea typeface="微软雅黑" pitchFamily="34" charset="-122"/>
                <a:sym typeface="Wingdings" pitchFamily="2" charset="2"/>
              </a:rPr>
              <a:t>qb</a:t>
            </a:r>
            <a:r>
              <a:rPr lang="en-US" altLang="zh-CN" sz="1600" dirty="0">
                <a:latin typeface="微软雅黑" pitchFamily="34" charset="-122"/>
                <a:ea typeface="微软雅黑" pitchFamily="34" charset="-122"/>
                <a:sym typeface="Wingdings" pitchFamily="2" charset="2"/>
              </a:rPr>
              <a:t> = k;</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end</a:t>
            </a:r>
          </a:p>
        </p:txBody>
      </p:sp>
      <p:graphicFrame>
        <p:nvGraphicFramePr>
          <p:cNvPr id="8" name="对象 7">
            <a:extLst>
              <a:ext uri="{FF2B5EF4-FFF2-40B4-BE49-F238E27FC236}">
                <a16:creationId xmlns:a16="http://schemas.microsoft.com/office/drawing/2014/main" id="{2B887FFE-AE36-4FE0-A58C-E0E7A84BD190}"/>
              </a:ext>
            </a:extLst>
          </p:cNvPr>
          <p:cNvGraphicFramePr>
            <a:graphicFrameLocks noChangeAspect="1"/>
          </p:cNvGraphicFramePr>
          <p:nvPr>
            <p:extLst>
              <p:ext uri="{D42A27DB-BD31-4B8C-83A1-F6EECF244321}">
                <p14:modId xmlns:p14="http://schemas.microsoft.com/office/powerpoint/2010/main" val="1719531074"/>
              </p:ext>
            </p:extLst>
          </p:nvPr>
        </p:nvGraphicFramePr>
        <p:xfrm>
          <a:off x="5512122" y="1484784"/>
          <a:ext cx="3308350" cy="1431925"/>
        </p:xfrm>
        <a:graphic>
          <a:graphicData uri="http://schemas.openxmlformats.org/presentationml/2006/ole">
            <mc:AlternateContent xmlns:mc="http://schemas.openxmlformats.org/markup-compatibility/2006">
              <mc:Choice xmlns:v="urn:schemas-microsoft-com:vml" Requires="v">
                <p:oleObj name="Equation" r:id="rId2" imgW="1942920" imgH="838080" progId="Equation.DSMT4">
                  <p:embed/>
                </p:oleObj>
              </mc:Choice>
              <mc:Fallback>
                <p:oleObj name="Equation" r:id="rId2" imgW="1942920" imgH="838080" progId="Equation.DSMT4">
                  <p:embed/>
                  <p:pic>
                    <p:nvPicPr>
                      <p:cNvPr id="36" name="对象 35">
                        <a:extLst>
                          <a:ext uri="{FF2B5EF4-FFF2-40B4-BE49-F238E27FC236}">
                            <a16:creationId xmlns:a16="http://schemas.microsoft.com/office/drawing/2014/main" id="{FB105C9F-9D2D-427D-BE53-ECF39E1146CD}"/>
                          </a:ext>
                        </a:extLst>
                      </p:cNvPr>
                      <p:cNvPicPr/>
                      <p:nvPr/>
                    </p:nvPicPr>
                    <p:blipFill>
                      <a:blip r:embed="rId3"/>
                      <a:stretch>
                        <a:fillRect/>
                      </a:stretch>
                    </p:blipFill>
                    <p:spPr>
                      <a:xfrm>
                        <a:off x="5512122" y="1484784"/>
                        <a:ext cx="3308350" cy="1431925"/>
                      </a:xfrm>
                      <a:prstGeom prst="rect">
                        <a:avLst/>
                      </a:prstGeom>
                      <a:ln w="25400">
                        <a:solidFill>
                          <a:srgbClr val="FF0000"/>
                        </a:solidFill>
                      </a:ln>
                    </p:spPr>
                  </p:pic>
                </p:oleObj>
              </mc:Fallback>
            </mc:AlternateContent>
          </a:graphicData>
        </a:graphic>
      </p:graphicFrame>
    </p:spTree>
    <p:extLst>
      <p:ext uri="{BB962C8B-B14F-4D97-AF65-F5344CB8AC3E}">
        <p14:creationId xmlns:p14="http://schemas.microsoft.com/office/powerpoint/2010/main" val="25636553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86148EDA-F365-44C3-BDBB-B9EF6379C720}"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五、模型求解</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467544" y="1017192"/>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5.  </a:t>
            </a:r>
            <a:r>
              <a:rPr lang="zh-CN" altLang="en-US" sz="2400" dirty="0">
                <a:solidFill>
                  <a:srgbClr val="FF0000"/>
                </a:solidFill>
                <a:latin typeface="微软雅黑" pitchFamily="34" charset="-122"/>
                <a:ea typeface="微软雅黑" pitchFamily="34" charset="-122"/>
              </a:rPr>
              <a:t>调用</a:t>
            </a:r>
            <a:r>
              <a:rPr lang="en-US" altLang="zh-CN" sz="2400" dirty="0" err="1">
                <a:solidFill>
                  <a:srgbClr val="FF0000"/>
                </a:solidFill>
                <a:latin typeface="微软雅黑" pitchFamily="34" charset="-122"/>
                <a:ea typeface="微软雅黑" pitchFamily="34" charset="-122"/>
              </a:rPr>
              <a:t>pdepe</a:t>
            </a:r>
            <a:r>
              <a:rPr lang="zh-CN" altLang="en-US" sz="2400" dirty="0">
                <a:solidFill>
                  <a:srgbClr val="FF0000"/>
                </a:solidFill>
                <a:latin typeface="微软雅黑" pitchFamily="34" charset="-122"/>
                <a:ea typeface="微软雅黑" pitchFamily="34" charset="-122"/>
              </a:rPr>
              <a:t>函数求解模型</a:t>
            </a: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899592" y="1443699"/>
            <a:ext cx="8064896" cy="1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m = 2;                                                                    % </a:t>
            </a:r>
            <a:r>
              <a:rPr lang="zh-CN" altLang="en-US" sz="1600" dirty="0">
                <a:latin typeface="微软雅黑" pitchFamily="34" charset="-122"/>
                <a:ea typeface="微软雅黑" pitchFamily="34" charset="-122"/>
                <a:sym typeface="Wingdings" pitchFamily="2" charset="2"/>
              </a:rPr>
              <a:t>方程中的</a:t>
            </a:r>
            <a:r>
              <a:rPr lang="en-US" altLang="zh-CN" sz="1600" dirty="0">
                <a:latin typeface="微软雅黑" pitchFamily="34" charset="-122"/>
                <a:ea typeface="微软雅黑" pitchFamily="34" charset="-122"/>
                <a:sym typeface="Wingdings" pitchFamily="2" charset="2"/>
              </a:rPr>
              <a:t>m</a:t>
            </a:r>
            <a:r>
              <a:rPr lang="zh-CN" altLang="en-US" sz="1600" dirty="0">
                <a:latin typeface="微软雅黑" pitchFamily="34" charset="-122"/>
                <a:ea typeface="微软雅黑" pitchFamily="34" charset="-122"/>
                <a:sym typeface="Wingdings" pitchFamily="2" charset="2"/>
              </a:rPr>
              <a:t>参数</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r = </a:t>
            </a:r>
            <a:r>
              <a:rPr lang="en-US" altLang="zh-CN" sz="1600" dirty="0" err="1">
                <a:latin typeface="微软雅黑" pitchFamily="34" charset="-122"/>
                <a:ea typeface="微软雅黑" pitchFamily="34" charset="-122"/>
                <a:sym typeface="Wingdings" pitchFamily="2" charset="2"/>
              </a:rPr>
              <a:t>linspace</a:t>
            </a:r>
            <a:r>
              <a:rPr lang="en-US" altLang="zh-CN" sz="1600" dirty="0">
                <a:latin typeface="微软雅黑" pitchFamily="34" charset="-122"/>
                <a:ea typeface="微软雅黑" pitchFamily="34" charset="-122"/>
                <a:sym typeface="Wingdings" pitchFamily="2" charset="2"/>
              </a:rPr>
              <a:t>(0,9,41)/100;                                        % </a:t>
            </a:r>
            <a:r>
              <a:rPr lang="zh-CN" altLang="en-US" sz="1600" dirty="0">
                <a:latin typeface="微软雅黑" pitchFamily="34" charset="-122"/>
                <a:ea typeface="微软雅黑" pitchFamily="34" charset="-122"/>
                <a:sym typeface="Wingdings" pitchFamily="2" charset="2"/>
              </a:rPr>
              <a:t>定义距离向量</a:t>
            </a:r>
            <a:r>
              <a:rPr lang="en-US" altLang="zh-CN" sz="1600" dirty="0">
                <a:latin typeface="微软雅黑" pitchFamily="34" charset="-122"/>
                <a:ea typeface="微软雅黑" pitchFamily="34" charset="-122"/>
                <a:sym typeface="Wingdings" pitchFamily="2" charset="2"/>
              </a:rPr>
              <a:t>r</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t = </a:t>
            </a:r>
            <a:r>
              <a:rPr lang="en-US" altLang="zh-CN" sz="1600" dirty="0" err="1">
                <a:latin typeface="微软雅黑" pitchFamily="34" charset="-122"/>
                <a:ea typeface="微软雅黑" pitchFamily="34" charset="-122"/>
                <a:sym typeface="Wingdings" pitchFamily="2" charset="2"/>
              </a:rPr>
              <a:t>linspace</a:t>
            </a:r>
            <a:r>
              <a:rPr lang="en-US" altLang="zh-CN" sz="1600" dirty="0">
                <a:latin typeface="微软雅黑" pitchFamily="34" charset="-122"/>
                <a:ea typeface="微软雅黑" pitchFamily="34" charset="-122"/>
                <a:sym typeface="Wingdings" pitchFamily="2" charset="2"/>
              </a:rPr>
              <a:t>(0,10,41)*3600;                                    % </a:t>
            </a:r>
            <a:r>
              <a:rPr lang="zh-CN" altLang="en-US" sz="1600" dirty="0">
                <a:latin typeface="微软雅黑" pitchFamily="34" charset="-122"/>
                <a:ea typeface="微软雅黑" pitchFamily="34" charset="-122"/>
                <a:sym typeface="Wingdings" pitchFamily="2" charset="2"/>
              </a:rPr>
              <a:t>定义时间向量</a:t>
            </a:r>
            <a:r>
              <a:rPr lang="en-US" altLang="zh-CN" sz="1600" dirty="0">
                <a:latin typeface="微软雅黑" pitchFamily="34" charset="-122"/>
                <a:ea typeface="微软雅黑" pitchFamily="34" charset="-122"/>
                <a:sym typeface="Wingdings" pitchFamily="2" charset="2"/>
              </a:rPr>
              <a:t>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T = </a:t>
            </a:r>
            <a:r>
              <a:rPr lang="en-US" altLang="zh-CN" sz="1600" dirty="0" err="1">
                <a:latin typeface="微软雅黑" pitchFamily="34" charset="-122"/>
                <a:ea typeface="微软雅黑" pitchFamily="34" charset="-122"/>
                <a:sym typeface="Wingdings" pitchFamily="2" charset="2"/>
              </a:rPr>
              <a:t>pdepe</a:t>
            </a:r>
            <a:r>
              <a:rPr lang="en-US" altLang="zh-CN" sz="1600" dirty="0">
                <a:latin typeface="微软雅黑" pitchFamily="34" charset="-122"/>
                <a:ea typeface="微软雅黑" pitchFamily="34" charset="-122"/>
                <a:sym typeface="Wingdings" pitchFamily="2" charset="2"/>
              </a:rPr>
              <a:t>(m,@pdefun2,@pdeic2,@pdebc2,r,t);   % </a:t>
            </a:r>
            <a:r>
              <a:rPr lang="zh-CN" altLang="en-US" sz="1600" dirty="0">
                <a:latin typeface="微软雅黑" pitchFamily="34" charset="-122"/>
                <a:ea typeface="微软雅黑" pitchFamily="34" charset="-122"/>
                <a:sym typeface="Wingdings" pitchFamily="2" charset="2"/>
              </a:rPr>
              <a:t>模型求解</a:t>
            </a:r>
            <a:endParaRPr lang="en-US" altLang="zh-CN" sz="1600" dirty="0">
              <a:latin typeface="微软雅黑" pitchFamily="34" charset="-122"/>
              <a:ea typeface="微软雅黑" pitchFamily="34" charset="-122"/>
              <a:sym typeface="Wingdings" pitchFamily="2" charset="2"/>
            </a:endParaRPr>
          </a:p>
        </p:txBody>
      </p:sp>
    </p:spTree>
    <p:extLst>
      <p:ext uri="{BB962C8B-B14F-4D97-AF65-F5344CB8AC3E}">
        <p14:creationId xmlns:p14="http://schemas.microsoft.com/office/powerpoint/2010/main" val="39494318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BFA23DCD-C829-4F7D-8D31-16C584DF1EC1}"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35E0E7ED-821D-4B58-993F-6657D107F0B0}"/>
              </a:ext>
            </a:extLst>
          </p:cNvPr>
          <p:cNvSpPr>
            <a:spLocks noChangeArrowheads="1"/>
          </p:cNvSpPr>
          <p:nvPr/>
        </p:nvSpPr>
        <p:spPr bwMode="auto">
          <a:xfrm>
            <a:off x="395290" y="476672"/>
            <a:ext cx="660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solidFill>
                  <a:schemeClr val="bg2"/>
                </a:solidFill>
                <a:latin typeface="微软雅黑" pitchFamily="34" charset="-122"/>
                <a:ea typeface="微软雅黑" pitchFamily="34" charset="-122"/>
              </a:rPr>
              <a:t>五、模型求解</a:t>
            </a: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467544" y="1017192"/>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6.  </a:t>
            </a:r>
            <a:r>
              <a:rPr lang="zh-CN" altLang="en-US" sz="2400" dirty="0">
                <a:solidFill>
                  <a:srgbClr val="FF0000"/>
                </a:solidFill>
                <a:latin typeface="微软雅黑" pitchFamily="34" charset="-122"/>
                <a:ea typeface="微软雅黑" pitchFamily="34" charset="-122"/>
              </a:rPr>
              <a:t>结果可视化</a:t>
            </a: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827584" y="1988840"/>
            <a:ext cx="8064896" cy="384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figure;                                   </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surf(r*100,t/3600,T);</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colorbar</a:t>
            </a:r>
            <a:r>
              <a:rPr lang="en-US" altLang="zh-CN" sz="1600" dirty="0">
                <a:latin typeface="微软雅黑" pitchFamily="34" charset="-122"/>
                <a:ea typeface="微软雅黑" pitchFamily="34" charset="-122"/>
                <a:sym typeface="Wingdings" pitchFamily="2" charset="2"/>
              </a:rPr>
              <a:t>;</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zlim</a:t>
            </a:r>
            <a:r>
              <a:rPr lang="en-US" altLang="zh-CN" sz="1600" dirty="0">
                <a:latin typeface="微软雅黑" pitchFamily="34" charset="-122"/>
                <a:ea typeface="微软雅黑" pitchFamily="34" charset="-122"/>
                <a:sym typeface="Wingdings" pitchFamily="2" charset="2"/>
              </a:rPr>
              <a:t>([min(T(:))-2,max(T(:))+2]);</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xlabel</a:t>
            </a:r>
            <a:r>
              <a:rPr lang="en-US" altLang="zh-CN" sz="1600" dirty="0">
                <a:latin typeface="微软雅黑" pitchFamily="34" charset="-122"/>
                <a:ea typeface="微软雅黑" pitchFamily="34" charset="-122"/>
                <a:sym typeface="Wingdings" pitchFamily="2" charset="2"/>
              </a:rPr>
              <a:t>('</a:t>
            </a:r>
            <a:r>
              <a:rPr lang="zh-CN" altLang="en-US" sz="1600" dirty="0">
                <a:latin typeface="微软雅黑" pitchFamily="34" charset="-122"/>
                <a:ea typeface="微软雅黑" pitchFamily="34" charset="-122"/>
                <a:sym typeface="Wingdings" pitchFamily="2" charset="2"/>
              </a:rPr>
              <a:t>距离 </a:t>
            </a:r>
            <a:r>
              <a:rPr lang="en-US" altLang="zh-CN" sz="1600" dirty="0">
                <a:latin typeface="微软雅黑" pitchFamily="34" charset="-122"/>
                <a:ea typeface="微软雅黑" pitchFamily="34" charset="-122"/>
                <a:sym typeface="Wingdings" pitchFamily="2" charset="2"/>
              </a:rPr>
              <a:t>r </a:t>
            </a:r>
            <a:r>
              <a:rPr lang="zh-CN" altLang="en-US" sz="1600" dirty="0">
                <a:latin typeface="微软雅黑" pitchFamily="34" charset="-122"/>
                <a:ea typeface="微软雅黑" pitchFamily="34" charset="-122"/>
                <a:sym typeface="Wingdings" pitchFamily="2" charset="2"/>
              </a:rPr>
              <a:t>（</a:t>
            </a:r>
            <a:r>
              <a:rPr lang="en-US" altLang="zh-CN" sz="1600" dirty="0">
                <a:latin typeface="微软雅黑" pitchFamily="34" charset="-122"/>
                <a:ea typeface="微软雅黑" pitchFamily="34" charset="-122"/>
                <a:sym typeface="Wingdings" pitchFamily="2" charset="2"/>
              </a:rPr>
              <a:t>cm</a:t>
            </a:r>
            <a:r>
              <a:rPr lang="zh-CN" altLang="en-US" sz="1600" dirty="0">
                <a:latin typeface="微软雅黑" pitchFamily="34" charset="-122"/>
                <a:ea typeface="微软雅黑" pitchFamily="34" charset="-122"/>
                <a:sym typeface="Wingdings" pitchFamily="2" charset="2"/>
              </a:rPr>
              <a:t>）</a:t>
            </a:r>
            <a:r>
              <a:rPr lang="en-US" altLang="zh-CN" sz="1600" dirty="0">
                <a:latin typeface="微软雅黑" pitchFamily="34" charset="-122"/>
                <a:ea typeface="微软雅黑" pitchFamily="34" charset="-122"/>
                <a:sym typeface="Wingdings" pitchFamily="2" charset="2"/>
              </a:rPr>
              <a:t>');</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ylabel</a:t>
            </a:r>
            <a:r>
              <a:rPr lang="en-US" altLang="zh-CN" sz="1600" dirty="0">
                <a:latin typeface="微软雅黑" pitchFamily="34" charset="-122"/>
                <a:ea typeface="微软雅黑" pitchFamily="34" charset="-122"/>
                <a:sym typeface="Wingdings" pitchFamily="2" charset="2"/>
              </a:rPr>
              <a:t>('</a:t>
            </a:r>
            <a:r>
              <a:rPr lang="zh-CN" altLang="en-US" sz="1600" dirty="0">
                <a:latin typeface="微软雅黑" pitchFamily="34" charset="-122"/>
                <a:ea typeface="微软雅黑" pitchFamily="34" charset="-122"/>
                <a:sym typeface="Wingdings" pitchFamily="2" charset="2"/>
              </a:rPr>
              <a:t>时间 </a:t>
            </a:r>
            <a:r>
              <a:rPr lang="en-US" altLang="zh-CN" sz="1600" dirty="0">
                <a:latin typeface="微软雅黑" pitchFamily="34" charset="-122"/>
                <a:ea typeface="微软雅黑" pitchFamily="34" charset="-122"/>
                <a:sym typeface="Wingdings" pitchFamily="2" charset="2"/>
              </a:rPr>
              <a:t>t </a:t>
            </a:r>
            <a:r>
              <a:rPr lang="zh-CN" altLang="en-US" sz="1600" dirty="0">
                <a:latin typeface="微软雅黑" pitchFamily="34" charset="-122"/>
                <a:ea typeface="微软雅黑" pitchFamily="34" charset="-122"/>
                <a:sym typeface="Wingdings" pitchFamily="2" charset="2"/>
              </a:rPr>
              <a:t>（</a:t>
            </a:r>
            <a:r>
              <a:rPr lang="en-US" altLang="zh-CN" sz="1600" dirty="0">
                <a:latin typeface="微软雅黑" pitchFamily="34" charset="-122"/>
                <a:ea typeface="微软雅黑" pitchFamily="34" charset="-122"/>
                <a:sym typeface="Wingdings" pitchFamily="2" charset="2"/>
              </a:rPr>
              <a:t>h</a:t>
            </a:r>
            <a:r>
              <a:rPr lang="zh-CN" altLang="en-US" sz="1600" dirty="0">
                <a:latin typeface="微软雅黑" pitchFamily="34" charset="-122"/>
                <a:ea typeface="微软雅黑" pitchFamily="34" charset="-122"/>
                <a:sym typeface="Wingdings" pitchFamily="2" charset="2"/>
              </a:rPr>
              <a:t>）</a:t>
            </a:r>
            <a:r>
              <a:rPr lang="en-US" altLang="zh-CN" sz="1600" dirty="0">
                <a:latin typeface="微软雅黑" pitchFamily="34" charset="-122"/>
                <a:ea typeface="微软雅黑" pitchFamily="34" charset="-122"/>
                <a:sym typeface="Wingdings" pitchFamily="2" charset="2"/>
              </a:rPr>
              <a:t>');</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zlabel</a:t>
            </a:r>
            <a:r>
              <a:rPr lang="en-US" altLang="zh-CN" sz="1600" dirty="0">
                <a:latin typeface="微软雅黑" pitchFamily="34" charset="-122"/>
                <a:ea typeface="微软雅黑" pitchFamily="34" charset="-122"/>
                <a:sym typeface="Wingdings" pitchFamily="2" charset="2"/>
              </a:rPr>
              <a:t>('</a:t>
            </a:r>
            <a:r>
              <a:rPr lang="zh-CN" altLang="en-US" sz="1600" dirty="0">
                <a:latin typeface="微软雅黑" pitchFamily="34" charset="-122"/>
                <a:ea typeface="微软雅黑" pitchFamily="34" charset="-122"/>
                <a:sym typeface="Wingdings" pitchFamily="2" charset="2"/>
              </a:rPr>
              <a:t>温度 </a:t>
            </a:r>
            <a:r>
              <a:rPr lang="en-US" altLang="zh-CN" sz="1600" dirty="0">
                <a:latin typeface="微软雅黑" pitchFamily="34" charset="-122"/>
                <a:ea typeface="微软雅黑" pitchFamily="34" charset="-122"/>
                <a:sym typeface="Wingdings" pitchFamily="2" charset="2"/>
              </a:rPr>
              <a:t>T </a:t>
            </a:r>
            <a:r>
              <a:rPr lang="zh-CN" altLang="en-US" sz="1600" dirty="0">
                <a:latin typeface="微软雅黑" pitchFamily="34" charset="-122"/>
                <a:ea typeface="微软雅黑" pitchFamily="34" charset="-122"/>
                <a:sym typeface="Wingdings" pitchFamily="2" charset="2"/>
              </a:rPr>
              <a:t>（℃）</a:t>
            </a:r>
            <a:r>
              <a:rPr lang="en-US" altLang="zh-CN" sz="1600" dirty="0">
                <a:latin typeface="微软雅黑" pitchFamily="34" charset="-122"/>
                <a:ea typeface="微软雅黑" pitchFamily="34" charset="-122"/>
                <a:sym typeface="Wingdings" pitchFamily="2" charset="2"/>
              </a:rPr>
              <a:t>');</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view(116,33);</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text(8,-0.5,34.5,'</a:t>
            </a:r>
            <a:r>
              <a:rPr lang="zh-CN" altLang="en-US" sz="1600" dirty="0">
                <a:latin typeface="微软雅黑" pitchFamily="34" charset="-122"/>
                <a:ea typeface="微软雅黑" pitchFamily="34" charset="-122"/>
                <a:sym typeface="Wingdings" pitchFamily="2" charset="2"/>
              </a:rPr>
              <a:t>开始冷藏</a:t>
            </a:r>
            <a:r>
              <a:rPr lang="en-US" altLang="zh-CN" sz="1600" dirty="0">
                <a:latin typeface="微软雅黑" pitchFamily="34" charset="-122"/>
                <a:ea typeface="微软雅黑" pitchFamily="34" charset="-122"/>
                <a:sym typeface="Wingdings" pitchFamily="2" charset="2"/>
              </a:rPr>
              <a:t>','Rotation',40);</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text(0,5,26,'</a:t>
            </a:r>
            <a:r>
              <a:rPr lang="zh-CN" altLang="en-US" sz="1600" dirty="0">
                <a:latin typeface="微软雅黑" pitchFamily="34" charset="-122"/>
                <a:ea typeface="微软雅黑" pitchFamily="34" charset="-122"/>
                <a:sym typeface="Wingdings" pitchFamily="2" charset="2"/>
              </a:rPr>
              <a:t>瓜心</a:t>
            </a:r>
            <a:r>
              <a:rPr lang="en-US" altLang="zh-CN" sz="1600" dirty="0">
                <a:latin typeface="微软雅黑" pitchFamily="34" charset="-122"/>
                <a:ea typeface="微软雅黑" pitchFamily="34" charset="-122"/>
                <a:sym typeface="Wingdings" pitchFamily="2" charset="2"/>
              </a:rPr>
              <a:t>');</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text(7,2,10.5,'</a:t>
            </a:r>
            <a:r>
              <a:rPr lang="zh-CN" altLang="en-US" sz="1600" dirty="0">
                <a:latin typeface="微软雅黑" pitchFamily="34" charset="-122"/>
                <a:ea typeface="微软雅黑" pitchFamily="34" charset="-122"/>
                <a:sym typeface="Wingdings" pitchFamily="2" charset="2"/>
              </a:rPr>
              <a:t>瓜皮</a:t>
            </a:r>
            <a:r>
              <a:rPr lang="en-US" altLang="zh-CN" sz="1600" dirty="0">
                <a:latin typeface="微软雅黑" pitchFamily="34" charset="-122"/>
                <a:ea typeface="微软雅黑" pitchFamily="34" charset="-122"/>
                <a:sym typeface="Wingdings" pitchFamily="2" charset="2"/>
              </a:rPr>
              <a:t>');</a:t>
            </a:r>
            <a:endParaRPr lang="zh-CN" altLang="en-US" sz="1600" dirty="0">
              <a:latin typeface="微软雅黑" pitchFamily="34" charset="-122"/>
              <a:ea typeface="微软雅黑" pitchFamily="34" charset="-122"/>
              <a:sym typeface="Wingdings" pitchFamily="2" charset="2"/>
            </a:endParaRPr>
          </a:p>
        </p:txBody>
      </p:sp>
      <p:sp>
        <p:nvSpPr>
          <p:cNvPr id="8" name="Rectangle 12">
            <a:extLst>
              <a:ext uri="{FF2B5EF4-FFF2-40B4-BE49-F238E27FC236}">
                <a16:creationId xmlns:a16="http://schemas.microsoft.com/office/drawing/2014/main" id="{CEA46717-27FA-4A17-9336-97F568E6623B}"/>
              </a:ext>
            </a:extLst>
          </p:cNvPr>
          <p:cNvSpPr>
            <a:spLocks noChangeArrowheads="1"/>
          </p:cNvSpPr>
          <p:nvPr/>
        </p:nvSpPr>
        <p:spPr bwMode="auto">
          <a:xfrm>
            <a:off x="467544" y="1527175"/>
            <a:ext cx="7478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000" dirty="0">
                <a:solidFill>
                  <a:srgbClr val="0000FF"/>
                </a:solidFill>
                <a:latin typeface="微软雅黑" pitchFamily="34" charset="-122"/>
                <a:ea typeface="微软雅黑" pitchFamily="34" charset="-122"/>
              </a:rPr>
              <a:t>1</a:t>
            </a:r>
            <a:r>
              <a:rPr lang="zh-CN" altLang="en-US" sz="2000" dirty="0">
                <a:solidFill>
                  <a:srgbClr val="0000FF"/>
                </a:solidFill>
                <a:latin typeface="微软雅黑" pitchFamily="34" charset="-122"/>
                <a:ea typeface="微软雅黑" pitchFamily="34" charset="-122"/>
              </a:rPr>
              <a:t>）温度 </a:t>
            </a:r>
            <a:r>
              <a:rPr lang="en-US" altLang="zh-CN" sz="2000" dirty="0">
                <a:solidFill>
                  <a:srgbClr val="0000FF"/>
                </a:solidFill>
                <a:latin typeface="微软雅黑" pitchFamily="34" charset="-122"/>
                <a:ea typeface="微软雅黑" pitchFamily="34" charset="-122"/>
              </a:rPr>
              <a:t>T</a:t>
            </a:r>
            <a:r>
              <a:rPr lang="zh-CN" altLang="en-US" sz="2000" dirty="0">
                <a:solidFill>
                  <a:srgbClr val="0000FF"/>
                </a:solidFill>
                <a:latin typeface="微软雅黑" pitchFamily="34" charset="-122"/>
                <a:ea typeface="微软雅黑" pitchFamily="34" charset="-122"/>
              </a:rPr>
              <a:t> 关于距离 </a:t>
            </a:r>
            <a:r>
              <a:rPr lang="en-US" altLang="zh-CN" sz="2000" dirty="0">
                <a:solidFill>
                  <a:srgbClr val="0000FF"/>
                </a:solidFill>
                <a:latin typeface="微软雅黑" pitchFamily="34" charset="-122"/>
                <a:ea typeface="微软雅黑" pitchFamily="34" charset="-122"/>
              </a:rPr>
              <a:t>r </a:t>
            </a:r>
            <a:r>
              <a:rPr lang="zh-CN" altLang="en-US" sz="2000" dirty="0">
                <a:solidFill>
                  <a:srgbClr val="0000FF"/>
                </a:solidFill>
                <a:latin typeface="微软雅黑" pitchFamily="34" charset="-122"/>
                <a:ea typeface="微软雅黑" pitchFamily="34" charset="-122"/>
              </a:rPr>
              <a:t>和时间 </a:t>
            </a:r>
            <a:r>
              <a:rPr lang="en-US" altLang="zh-CN" sz="2000" dirty="0">
                <a:solidFill>
                  <a:srgbClr val="0000FF"/>
                </a:solidFill>
                <a:latin typeface="微软雅黑" pitchFamily="34" charset="-122"/>
                <a:ea typeface="微软雅黑" pitchFamily="34" charset="-122"/>
              </a:rPr>
              <a:t>t </a:t>
            </a:r>
            <a:r>
              <a:rPr lang="zh-CN" altLang="en-US" sz="2000" dirty="0">
                <a:solidFill>
                  <a:srgbClr val="0000FF"/>
                </a:solidFill>
                <a:latin typeface="微软雅黑" pitchFamily="34" charset="-122"/>
                <a:ea typeface="微软雅黑" pitchFamily="34" charset="-122"/>
              </a:rPr>
              <a:t>的三维曲面</a:t>
            </a:r>
          </a:p>
        </p:txBody>
      </p:sp>
      <p:pic>
        <p:nvPicPr>
          <p:cNvPr id="135170" name="图片 1">
            <a:extLst>
              <a:ext uri="{FF2B5EF4-FFF2-40B4-BE49-F238E27FC236}">
                <a16:creationId xmlns:a16="http://schemas.microsoft.com/office/drawing/2014/main" id="{63C1C321-DE63-4806-8026-F45C5D7E13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214"/>
          <a:stretch/>
        </p:blipFill>
        <p:spPr bwMode="auto">
          <a:xfrm>
            <a:off x="5004048" y="2255306"/>
            <a:ext cx="369861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4646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7311E1A0-DD64-4079-BF70-3F72CC51F0E6}"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467544" y="404664"/>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6.  </a:t>
            </a:r>
            <a:r>
              <a:rPr lang="zh-CN" altLang="en-US" sz="2400" dirty="0">
                <a:solidFill>
                  <a:srgbClr val="FF0000"/>
                </a:solidFill>
                <a:latin typeface="微软雅黑" pitchFamily="34" charset="-122"/>
                <a:ea typeface="微软雅黑" pitchFamily="34" charset="-122"/>
              </a:rPr>
              <a:t>结果可视化</a:t>
            </a: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827584" y="1376312"/>
            <a:ext cx="8064896" cy="522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theta = </a:t>
            </a:r>
            <a:r>
              <a:rPr lang="en-US" altLang="zh-CN" sz="1600" dirty="0" err="1">
                <a:latin typeface="微软雅黑" pitchFamily="34" charset="-122"/>
                <a:ea typeface="微软雅黑" pitchFamily="34" charset="-122"/>
                <a:sym typeface="Wingdings" pitchFamily="2" charset="2"/>
              </a:rPr>
              <a:t>linspace</a:t>
            </a:r>
            <a:r>
              <a:rPr lang="en-US" altLang="zh-CN" sz="1600" dirty="0">
                <a:latin typeface="微软雅黑" pitchFamily="34" charset="-122"/>
                <a:ea typeface="微软雅黑" pitchFamily="34" charset="-122"/>
                <a:sym typeface="Wingdings" pitchFamily="2" charset="2"/>
              </a:rPr>
              <a:t>(0,2*pi,61);</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X = 100*r'*cos(theta);</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Y = 100*r'*sin(theta);</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Ti</a:t>
            </a:r>
            <a:r>
              <a:rPr lang="en-US" altLang="zh-CN" sz="1600" dirty="0">
                <a:latin typeface="微软雅黑" pitchFamily="34" charset="-122"/>
                <a:ea typeface="微软雅黑" pitchFamily="34" charset="-122"/>
                <a:sym typeface="Wingdings" pitchFamily="2" charset="2"/>
              </a:rPr>
              <a:t> = T(1,:)'*ones(size(theta));</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xmin</a:t>
            </a:r>
            <a:r>
              <a:rPr lang="en-US" altLang="zh-CN" sz="1600" dirty="0">
                <a:latin typeface="微软雅黑" pitchFamily="34" charset="-122"/>
                <a:ea typeface="微软雅黑" pitchFamily="34" charset="-122"/>
                <a:sym typeface="Wingdings" pitchFamily="2" charset="2"/>
              </a:rPr>
              <a:t> = min(X(:))-1;</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xmax</a:t>
            </a:r>
            <a:r>
              <a:rPr lang="en-US" altLang="zh-CN" sz="1600" dirty="0">
                <a:latin typeface="微软雅黑" pitchFamily="34" charset="-122"/>
                <a:ea typeface="微软雅黑" pitchFamily="34" charset="-122"/>
                <a:sym typeface="Wingdings" pitchFamily="2" charset="2"/>
              </a:rPr>
              <a:t> = max(X(:))+1;</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ymin</a:t>
            </a:r>
            <a:r>
              <a:rPr lang="en-US" altLang="zh-CN" sz="1600" dirty="0">
                <a:latin typeface="微软雅黑" pitchFamily="34" charset="-122"/>
                <a:ea typeface="微软雅黑" pitchFamily="34" charset="-122"/>
                <a:sym typeface="Wingdings" pitchFamily="2" charset="2"/>
              </a:rPr>
              <a:t> = min(Y(:))-1;</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ymax</a:t>
            </a:r>
            <a:r>
              <a:rPr lang="en-US" altLang="zh-CN" sz="1600" dirty="0">
                <a:latin typeface="微软雅黑" pitchFamily="34" charset="-122"/>
                <a:ea typeface="微软雅黑" pitchFamily="34" charset="-122"/>
                <a:sym typeface="Wingdings" pitchFamily="2" charset="2"/>
              </a:rPr>
              <a:t> = max(Y(:))+1;</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X_bac</a:t>
            </a:r>
            <a:r>
              <a:rPr lang="en-US" altLang="zh-CN" sz="1600" dirty="0">
                <a:latin typeface="微软雅黑" pitchFamily="34" charset="-122"/>
                <a:ea typeface="微软雅黑" pitchFamily="34" charset="-122"/>
                <a:sym typeface="Wingdings" pitchFamily="2" charset="2"/>
              </a:rPr>
              <a:t> = </a:t>
            </a:r>
            <a:r>
              <a:rPr lang="en-US" altLang="zh-CN" sz="1600" dirty="0" err="1">
                <a:latin typeface="微软雅黑" pitchFamily="34" charset="-122"/>
                <a:ea typeface="微软雅黑" pitchFamily="34" charset="-122"/>
                <a:sym typeface="Wingdings" pitchFamily="2" charset="2"/>
              </a:rPr>
              <a:t>linspace</a:t>
            </a:r>
            <a:r>
              <a:rPr lang="en-US" altLang="zh-CN" sz="1600" dirty="0">
                <a:latin typeface="微软雅黑" pitchFamily="34" charset="-122"/>
                <a:ea typeface="微软雅黑" pitchFamily="34" charset="-122"/>
                <a:sym typeface="Wingdings" pitchFamily="2" charset="2"/>
              </a:rPr>
              <a:t>(xmin,xmax,50);</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Y_bac</a:t>
            </a:r>
            <a:r>
              <a:rPr lang="en-US" altLang="zh-CN" sz="1600" dirty="0">
                <a:latin typeface="微软雅黑" pitchFamily="34" charset="-122"/>
                <a:ea typeface="微软雅黑" pitchFamily="34" charset="-122"/>
                <a:sym typeface="Wingdings" pitchFamily="2" charset="2"/>
              </a:rPr>
              <a:t> = </a:t>
            </a:r>
            <a:r>
              <a:rPr lang="en-US" altLang="zh-CN" sz="1600" dirty="0" err="1">
                <a:latin typeface="微软雅黑" pitchFamily="34" charset="-122"/>
                <a:ea typeface="微软雅黑" pitchFamily="34" charset="-122"/>
                <a:sym typeface="Wingdings" pitchFamily="2" charset="2"/>
              </a:rPr>
              <a:t>linspace</a:t>
            </a:r>
            <a:r>
              <a:rPr lang="en-US" altLang="zh-CN" sz="1600" dirty="0">
                <a:latin typeface="微软雅黑" pitchFamily="34" charset="-122"/>
                <a:ea typeface="微软雅黑" pitchFamily="34" charset="-122"/>
                <a:sym typeface="Wingdings" pitchFamily="2" charset="2"/>
              </a:rPr>
              <a:t>(ymin,ymax,50);</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X_bac,Y_bac</a:t>
            </a:r>
            <a:r>
              <a:rPr lang="en-US" altLang="zh-CN" sz="1600" dirty="0">
                <a:latin typeface="微软雅黑" pitchFamily="34" charset="-122"/>
                <a:ea typeface="微软雅黑" pitchFamily="34" charset="-122"/>
                <a:sym typeface="Wingdings" pitchFamily="2" charset="2"/>
              </a:rPr>
              <a:t>] = </a:t>
            </a:r>
            <a:r>
              <a:rPr lang="en-US" altLang="zh-CN" sz="1600" dirty="0" err="1">
                <a:latin typeface="微软雅黑" pitchFamily="34" charset="-122"/>
                <a:ea typeface="微软雅黑" pitchFamily="34" charset="-122"/>
                <a:sym typeface="Wingdings" pitchFamily="2" charset="2"/>
              </a:rPr>
              <a:t>meshgrid</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X_bac,Y_bac</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figure;</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Tinf</a:t>
            </a:r>
            <a:r>
              <a:rPr lang="en-US" altLang="zh-CN" sz="1600" dirty="0">
                <a:latin typeface="微软雅黑" pitchFamily="34" charset="-122"/>
                <a:ea typeface="微软雅黑" pitchFamily="34" charset="-122"/>
                <a:sym typeface="Wingdings" pitchFamily="2" charset="2"/>
              </a:rPr>
              <a:t> = 6;</a:t>
            </a:r>
            <a:endParaRPr lang="zh-CN" altLang="en-US" sz="1600" dirty="0">
              <a:latin typeface="微软雅黑" pitchFamily="34" charset="-122"/>
              <a:ea typeface="微软雅黑" pitchFamily="34" charset="-122"/>
              <a:sym typeface="Wingdings" pitchFamily="2" charset="2"/>
            </a:endParaRP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surf(</a:t>
            </a:r>
            <a:r>
              <a:rPr lang="en-US" altLang="zh-CN" sz="1600" dirty="0" err="1">
                <a:latin typeface="微软雅黑" pitchFamily="34" charset="-122"/>
                <a:ea typeface="微软雅黑" pitchFamily="34" charset="-122"/>
                <a:sym typeface="Wingdings" pitchFamily="2" charset="2"/>
              </a:rPr>
              <a:t>X_bac,Y_bac,Tinf</a:t>
            </a:r>
            <a:r>
              <a:rPr lang="en-US" altLang="zh-CN" sz="1600" dirty="0">
                <a:latin typeface="微软雅黑" pitchFamily="34" charset="-122"/>
                <a:ea typeface="微软雅黑" pitchFamily="34" charset="-122"/>
                <a:sym typeface="Wingdings" pitchFamily="2" charset="2"/>
              </a:rPr>
              <a:t>*ones(size(</a:t>
            </a:r>
            <a:r>
              <a:rPr lang="en-US" altLang="zh-CN" sz="1600" dirty="0" err="1">
                <a:latin typeface="微软雅黑" pitchFamily="34" charset="-122"/>
                <a:ea typeface="微软雅黑" pitchFamily="34" charset="-122"/>
                <a:sym typeface="Wingdings" pitchFamily="2" charset="2"/>
              </a:rPr>
              <a:t>X_bac</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FaceColor</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interp</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EdgeColor</a:t>
            </a:r>
            <a:r>
              <a:rPr lang="en-US" altLang="zh-CN" sz="1600" dirty="0">
                <a:latin typeface="微软雅黑" pitchFamily="34" charset="-122"/>
                <a:ea typeface="微软雅黑" pitchFamily="34" charset="-122"/>
                <a:sym typeface="Wingdings" pitchFamily="2" charset="2"/>
              </a:rPr>
              <a:t>','k');</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hold on;</a:t>
            </a:r>
            <a:endParaRPr lang="zh-CN" altLang="en-US" sz="1600" dirty="0">
              <a:latin typeface="微软雅黑" pitchFamily="34" charset="-122"/>
              <a:ea typeface="微软雅黑" pitchFamily="34" charset="-122"/>
              <a:sym typeface="Wingdings" pitchFamily="2" charset="2"/>
            </a:endParaRPr>
          </a:p>
        </p:txBody>
      </p:sp>
      <p:sp>
        <p:nvSpPr>
          <p:cNvPr id="8" name="Rectangle 12">
            <a:extLst>
              <a:ext uri="{FF2B5EF4-FFF2-40B4-BE49-F238E27FC236}">
                <a16:creationId xmlns:a16="http://schemas.microsoft.com/office/drawing/2014/main" id="{CEA46717-27FA-4A17-9336-97F568E6623B}"/>
              </a:ext>
            </a:extLst>
          </p:cNvPr>
          <p:cNvSpPr>
            <a:spLocks noChangeArrowheads="1"/>
          </p:cNvSpPr>
          <p:nvPr/>
        </p:nvSpPr>
        <p:spPr bwMode="auto">
          <a:xfrm>
            <a:off x="467544" y="914647"/>
            <a:ext cx="7478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000" dirty="0">
                <a:solidFill>
                  <a:srgbClr val="0000FF"/>
                </a:solidFill>
                <a:latin typeface="微软雅黑" pitchFamily="34" charset="-122"/>
                <a:ea typeface="微软雅黑" pitchFamily="34" charset="-122"/>
              </a:rPr>
              <a:t>2</a:t>
            </a:r>
            <a:r>
              <a:rPr lang="zh-CN" altLang="en-US" sz="2000" dirty="0">
                <a:solidFill>
                  <a:srgbClr val="0000FF"/>
                </a:solidFill>
                <a:latin typeface="微软雅黑" pitchFamily="34" charset="-122"/>
                <a:ea typeface="微软雅黑" pitchFamily="34" charset="-122"/>
              </a:rPr>
              <a:t>）西瓜等效切面温度扩散动画</a:t>
            </a:r>
          </a:p>
        </p:txBody>
      </p:sp>
      <p:pic>
        <p:nvPicPr>
          <p:cNvPr id="137218" name="Picture 2">
            <a:extLst>
              <a:ext uri="{FF2B5EF4-FFF2-40B4-BE49-F238E27FC236}">
                <a16:creationId xmlns:a16="http://schemas.microsoft.com/office/drawing/2014/main" id="{6D4F466B-0461-4A3F-BADE-218FB932F0E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6136" y="1052736"/>
            <a:ext cx="2150274" cy="208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对象 9">
            <a:extLst>
              <a:ext uri="{FF2B5EF4-FFF2-40B4-BE49-F238E27FC236}">
                <a16:creationId xmlns:a16="http://schemas.microsoft.com/office/drawing/2014/main" id="{CC7F4C94-994A-43AB-9883-D92B34EE9DCD}"/>
              </a:ext>
            </a:extLst>
          </p:cNvPr>
          <p:cNvGraphicFramePr>
            <a:graphicFrameLocks noChangeAspect="1"/>
          </p:cNvGraphicFramePr>
          <p:nvPr/>
        </p:nvGraphicFramePr>
        <p:xfrm>
          <a:off x="5980113" y="3435350"/>
          <a:ext cx="1687512" cy="1517650"/>
        </p:xfrm>
        <a:graphic>
          <a:graphicData uri="http://schemas.openxmlformats.org/presentationml/2006/ole">
            <mc:AlternateContent xmlns:mc="http://schemas.openxmlformats.org/markup-compatibility/2006">
              <mc:Choice xmlns:v="urn:schemas-microsoft-com:vml" Requires="v">
                <p:oleObj name="Equation" r:id="rId3" imgW="990360" imgH="888840" progId="Equation.DSMT4">
                  <p:embed/>
                </p:oleObj>
              </mc:Choice>
              <mc:Fallback>
                <p:oleObj name="Equation" r:id="rId3" imgW="990360" imgH="888840" progId="Equation.DSMT4">
                  <p:embed/>
                  <p:pic>
                    <p:nvPicPr>
                      <p:cNvPr id="10" name="对象 9">
                        <a:extLst>
                          <a:ext uri="{FF2B5EF4-FFF2-40B4-BE49-F238E27FC236}">
                            <a16:creationId xmlns:a16="http://schemas.microsoft.com/office/drawing/2014/main" id="{CC7F4C94-994A-43AB-9883-D92B34EE9DCD}"/>
                          </a:ext>
                        </a:extLst>
                      </p:cNvPr>
                      <p:cNvPicPr/>
                      <p:nvPr/>
                    </p:nvPicPr>
                    <p:blipFill>
                      <a:blip r:embed="rId4"/>
                      <a:stretch>
                        <a:fillRect/>
                      </a:stretch>
                    </p:blipFill>
                    <p:spPr>
                      <a:xfrm>
                        <a:off x="5980113" y="3435350"/>
                        <a:ext cx="1687512" cy="1517650"/>
                      </a:xfrm>
                      <a:prstGeom prst="rect">
                        <a:avLst/>
                      </a:prstGeom>
                    </p:spPr>
                  </p:pic>
                </p:oleObj>
              </mc:Fallback>
            </mc:AlternateContent>
          </a:graphicData>
        </a:graphic>
      </p:graphicFrame>
    </p:spTree>
    <p:extLst>
      <p:ext uri="{BB962C8B-B14F-4D97-AF65-F5344CB8AC3E}">
        <p14:creationId xmlns:p14="http://schemas.microsoft.com/office/powerpoint/2010/main" val="23938939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C67B835C-67C2-43F6-AEAD-79670C8E9917}"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467544" y="404664"/>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6.  </a:t>
            </a:r>
            <a:r>
              <a:rPr lang="zh-CN" altLang="en-US" sz="2400" dirty="0">
                <a:solidFill>
                  <a:srgbClr val="FF0000"/>
                </a:solidFill>
                <a:latin typeface="微软雅黑" pitchFamily="34" charset="-122"/>
                <a:ea typeface="微软雅黑" pitchFamily="34" charset="-122"/>
              </a:rPr>
              <a:t>结果可视化</a:t>
            </a:r>
          </a:p>
        </p:txBody>
      </p:sp>
      <p:sp>
        <p:nvSpPr>
          <p:cNvPr id="7" name="Rectangle 56">
            <a:extLst>
              <a:ext uri="{FF2B5EF4-FFF2-40B4-BE49-F238E27FC236}">
                <a16:creationId xmlns:a16="http://schemas.microsoft.com/office/drawing/2014/main" id="{D0F4625C-E942-40C1-86D7-1CF4E044933A}"/>
              </a:ext>
            </a:extLst>
          </p:cNvPr>
          <p:cNvSpPr>
            <a:spLocks noChangeArrowheads="1"/>
          </p:cNvSpPr>
          <p:nvPr/>
        </p:nvSpPr>
        <p:spPr bwMode="auto">
          <a:xfrm>
            <a:off x="827584" y="1376312"/>
            <a:ext cx="8064896" cy="522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zh-CN" altLang="en-US" sz="1600" dirty="0">
                <a:latin typeface="微软雅黑" pitchFamily="34" charset="-122"/>
                <a:ea typeface="微软雅黑" pitchFamily="34" charset="-122"/>
                <a:sym typeface="Wingdings" pitchFamily="2" charset="2"/>
              </a:rPr>
              <a:t>绘制零时刻西瓜等效温度切面</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hs</a:t>
            </a:r>
            <a:r>
              <a:rPr lang="en-US" altLang="zh-CN" sz="1600" dirty="0">
                <a:latin typeface="微软雅黑" pitchFamily="34" charset="-122"/>
                <a:ea typeface="微软雅黑" pitchFamily="34" charset="-122"/>
                <a:sym typeface="Wingdings" pitchFamily="2" charset="2"/>
              </a:rPr>
              <a:t> = surf(X,Y,</a:t>
            </a:r>
            <a:r>
              <a:rPr lang="en-US" altLang="zh-CN" sz="1600" dirty="0" err="1">
                <a:latin typeface="微软雅黑" pitchFamily="34" charset="-122"/>
                <a:ea typeface="微软雅黑" pitchFamily="34" charset="-122"/>
                <a:sym typeface="Wingdings" pitchFamily="2" charset="2"/>
              </a:rPr>
              <a:t>Ti</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FaceColor</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interp</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EdgeColor</a:t>
            </a:r>
            <a:r>
              <a:rPr lang="en-US" altLang="zh-CN" sz="1600" dirty="0">
                <a:latin typeface="微软雅黑" pitchFamily="34" charset="-122"/>
                <a:ea typeface="微软雅黑" pitchFamily="34" charset="-122"/>
                <a:sym typeface="Wingdings" pitchFamily="2" charset="2"/>
              </a:rPr>
              <a:t>','k');</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axis equal;</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axis([</a:t>
            </a:r>
            <a:r>
              <a:rPr lang="en-US" altLang="zh-CN" sz="1600" dirty="0" err="1">
                <a:latin typeface="微软雅黑" pitchFamily="34" charset="-122"/>
                <a:ea typeface="微软雅黑" pitchFamily="34" charset="-122"/>
                <a:sym typeface="Wingdings" pitchFamily="2" charset="2"/>
              </a:rPr>
              <a:t>xmin,xmax,ymin,ymax</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xlabel</a:t>
            </a:r>
            <a:r>
              <a:rPr lang="en-US" altLang="zh-CN" sz="1600" dirty="0">
                <a:latin typeface="微软雅黑" pitchFamily="34" charset="-122"/>
                <a:ea typeface="微软雅黑" pitchFamily="34" charset="-122"/>
                <a:sym typeface="Wingdings" pitchFamily="2" charset="2"/>
              </a:rPr>
              <a:t>('X'); </a:t>
            </a:r>
            <a:r>
              <a:rPr lang="en-US" altLang="zh-CN" sz="1600" dirty="0" err="1">
                <a:latin typeface="微软雅黑" pitchFamily="34" charset="-122"/>
                <a:ea typeface="微软雅黑" pitchFamily="34" charset="-122"/>
                <a:sym typeface="Wingdings" pitchFamily="2" charset="2"/>
              </a:rPr>
              <a:t>ylabel</a:t>
            </a:r>
            <a:r>
              <a:rPr lang="en-US" altLang="zh-CN" sz="1600" dirty="0">
                <a:latin typeface="微软雅黑" pitchFamily="34" charset="-122"/>
                <a:ea typeface="微软雅黑" pitchFamily="34" charset="-122"/>
                <a:sym typeface="Wingdings" pitchFamily="2" charset="2"/>
              </a:rPr>
              <a:t>('Y');</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caxis</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Tinf,max</a:t>
            </a:r>
            <a:r>
              <a:rPr lang="en-US" altLang="zh-CN" sz="1600" dirty="0">
                <a:latin typeface="微软雅黑" pitchFamily="34" charset="-122"/>
                <a:ea typeface="微软雅黑" pitchFamily="34" charset="-122"/>
                <a:sym typeface="Wingdings" pitchFamily="2" charset="2"/>
              </a:rPr>
              <a:t>(T(:))]);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colorbar</a:t>
            </a:r>
            <a:r>
              <a:rPr lang="en-US" altLang="zh-CN" sz="1600" dirty="0">
                <a:latin typeface="微软雅黑" pitchFamily="34" charset="-122"/>
                <a:ea typeface="微软雅黑" pitchFamily="34" charset="-122"/>
                <a:sym typeface="Wingdings" pitchFamily="2" charset="2"/>
              </a:rPr>
              <a:t>; view(2);</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a:t>
            </a:r>
            <a:r>
              <a:rPr lang="en-US" altLang="zh-CN" sz="1600" dirty="0" err="1">
                <a:latin typeface="微软雅黑" pitchFamily="34" charset="-122"/>
                <a:ea typeface="微软雅黑" pitchFamily="34" charset="-122"/>
                <a:sym typeface="Wingdings" pitchFamily="2" charset="2"/>
              </a:rPr>
              <a:t>ht</a:t>
            </a:r>
            <a:r>
              <a:rPr lang="en-US" altLang="zh-CN" sz="1600" dirty="0">
                <a:latin typeface="微软雅黑" pitchFamily="34" charset="-122"/>
                <a:ea typeface="微软雅黑" pitchFamily="34" charset="-122"/>
                <a:sym typeface="Wingdings" pitchFamily="2" charset="2"/>
              </a:rPr>
              <a:t> = title(['</a:t>
            </a:r>
            <a:r>
              <a:rPr lang="zh-CN" altLang="en-US" sz="1600" dirty="0">
                <a:latin typeface="微软雅黑" pitchFamily="34" charset="-122"/>
                <a:ea typeface="微软雅黑" pitchFamily="34" charset="-122"/>
                <a:sym typeface="Wingdings" pitchFamily="2" charset="2"/>
              </a:rPr>
              <a:t>冷藏 </a:t>
            </a:r>
            <a:r>
              <a:rPr lang="en-US" altLang="zh-CN" sz="1600" dirty="0">
                <a:latin typeface="微软雅黑" pitchFamily="34" charset="-122"/>
                <a:ea typeface="微软雅黑" pitchFamily="34" charset="-122"/>
                <a:sym typeface="Wingdings" pitchFamily="2" charset="2"/>
              </a:rPr>
              <a:t>',num2str(t(1)/3600,'%2.1f'),' </a:t>
            </a:r>
            <a:r>
              <a:rPr lang="zh-CN" altLang="en-US" sz="1600" dirty="0">
                <a:latin typeface="微软雅黑" pitchFamily="34" charset="-122"/>
                <a:ea typeface="微软雅黑" pitchFamily="34" charset="-122"/>
                <a:sym typeface="Wingdings" pitchFamily="2" charset="2"/>
              </a:rPr>
              <a:t>小时</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zh-CN" altLang="en-US" sz="1600" dirty="0">
                <a:latin typeface="微软雅黑" pitchFamily="34" charset="-122"/>
                <a:ea typeface="微软雅黑" pitchFamily="34" charset="-122"/>
                <a:sym typeface="Wingdings" pitchFamily="2" charset="2"/>
              </a:rPr>
              <a:t>通过循环绘制各时刻西瓜等效温度切面</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&gt;&gt; for </a:t>
            </a:r>
            <a:r>
              <a:rPr lang="en-US" altLang="zh-CN" sz="1600" dirty="0" err="1">
                <a:latin typeface="微软雅黑" pitchFamily="34" charset="-122"/>
                <a:ea typeface="微软雅黑" pitchFamily="34" charset="-122"/>
                <a:sym typeface="Wingdings" pitchFamily="2" charset="2"/>
              </a:rPr>
              <a:t>i</a:t>
            </a:r>
            <a:r>
              <a:rPr lang="en-US" altLang="zh-CN" sz="1600" dirty="0">
                <a:latin typeface="微软雅黑" pitchFamily="34" charset="-122"/>
                <a:ea typeface="微软雅黑" pitchFamily="34" charset="-122"/>
                <a:sym typeface="Wingdings" pitchFamily="2" charset="2"/>
              </a:rPr>
              <a:t> = 2:numel(t)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a:t>
            </a:r>
            <a:r>
              <a:rPr lang="en-US" altLang="zh-CN" sz="1600" dirty="0" err="1">
                <a:latin typeface="微软雅黑" pitchFamily="34" charset="-122"/>
                <a:ea typeface="微软雅黑" pitchFamily="34" charset="-122"/>
                <a:sym typeface="Wingdings" pitchFamily="2" charset="2"/>
              </a:rPr>
              <a:t>Ti</a:t>
            </a:r>
            <a:r>
              <a:rPr lang="en-US" altLang="zh-CN" sz="1600" dirty="0">
                <a:latin typeface="微软雅黑" pitchFamily="34" charset="-122"/>
                <a:ea typeface="微软雅黑" pitchFamily="34" charset="-122"/>
                <a:sym typeface="Wingdings" pitchFamily="2" charset="2"/>
              </a:rPr>
              <a:t> = T(</a:t>
            </a:r>
            <a:r>
              <a:rPr lang="en-US" altLang="zh-CN" sz="1600" dirty="0" err="1">
                <a:latin typeface="微软雅黑" pitchFamily="34" charset="-122"/>
                <a:ea typeface="微软雅黑" pitchFamily="34" charset="-122"/>
                <a:sym typeface="Wingdings" pitchFamily="2" charset="2"/>
              </a:rPr>
              <a:t>i</a:t>
            </a:r>
            <a:r>
              <a:rPr lang="en-US" altLang="zh-CN" sz="1600" dirty="0">
                <a:latin typeface="微软雅黑" pitchFamily="34" charset="-122"/>
                <a:ea typeface="微软雅黑" pitchFamily="34" charset="-122"/>
                <a:sym typeface="Wingdings" pitchFamily="2" charset="2"/>
              </a:rPr>
              <a:t>,:)'*ones(size(theta));</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set(</a:t>
            </a:r>
            <a:r>
              <a:rPr lang="en-US" altLang="zh-CN" sz="1600" dirty="0" err="1">
                <a:latin typeface="微软雅黑" pitchFamily="34" charset="-122"/>
                <a:ea typeface="微软雅黑" pitchFamily="34" charset="-122"/>
                <a:sym typeface="Wingdings" pitchFamily="2" charset="2"/>
              </a:rPr>
              <a:t>hs</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ZData</a:t>
            </a:r>
            <a:r>
              <a:rPr lang="en-US" altLang="zh-CN" sz="1600" dirty="0">
                <a:latin typeface="微软雅黑" pitchFamily="34" charset="-122"/>
                <a:ea typeface="微软雅黑" pitchFamily="34" charset="-122"/>
                <a:sym typeface="Wingdings" pitchFamily="2" charset="2"/>
              </a:rPr>
              <a:t>',</a:t>
            </a:r>
            <a:r>
              <a:rPr lang="en-US" altLang="zh-CN" sz="1600" dirty="0" err="1">
                <a:latin typeface="微软雅黑" pitchFamily="34" charset="-122"/>
                <a:ea typeface="微软雅黑" pitchFamily="34" charset="-122"/>
                <a:sym typeface="Wingdings" pitchFamily="2" charset="2"/>
              </a:rPr>
              <a:t>Ti</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set(</a:t>
            </a:r>
            <a:r>
              <a:rPr lang="en-US" altLang="zh-CN" sz="1600" dirty="0" err="1">
                <a:latin typeface="微软雅黑" pitchFamily="34" charset="-122"/>
                <a:ea typeface="微软雅黑" pitchFamily="34" charset="-122"/>
                <a:sym typeface="Wingdings" pitchFamily="2" charset="2"/>
              </a:rPr>
              <a:t>ht</a:t>
            </a:r>
            <a:r>
              <a:rPr lang="en-US" altLang="zh-CN" sz="1600" dirty="0">
                <a:latin typeface="微软雅黑" pitchFamily="34" charset="-122"/>
                <a:ea typeface="微软雅黑" pitchFamily="34" charset="-122"/>
                <a:sym typeface="Wingdings" pitchFamily="2" charset="2"/>
              </a:rPr>
              <a:t>,'String',['</a:t>
            </a:r>
            <a:r>
              <a:rPr lang="zh-CN" altLang="en-US" sz="1600" dirty="0">
                <a:latin typeface="微软雅黑" pitchFamily="34" charset="-122"/>
                <a:ea typeface="微软雅黑" pitchFamily="34" charset="-122"/>
                <a:sym typeface="Wingdings" pitchFamily="2" charset="2"/>
              </a:rPr>
              <a:t>冷藏</a:t>
            </a:r>
            <a:r>
              <a:rPr lang="en-US" altLang="zh-CN" sz="1600" dirty="0">
                <a:latin typeface="微软雅黑" pitchFamily="34" charset="-122"/>
                <a:ea typeface="微软雅黑" pitchFamily="34" charset="-122"/>
                <a:sym typeface="Wingdings" pitchFamily="2" charset="2"/>
              </a:rPr>
              <a:t>',num2str(t(</a:t>
            </a:r>
            <a:r>
              <a:rPr lang="en-US" altLang="zh-CN" sz="1600" dirty="0" err="1">
                <a:latin typeface="微软雅黑" pitchFamily="34" charset="-122"/>
                <a:ea typeface="微软雅黑" pitchFamily="34" charset="-122"/>
                <a:sym typeface="Wingdings" pitchFamily="2" charset="2"/>
              </a:rPr>
              <a:t>i</a:t>
            </a:r>
            <a:r>
              <a:rPr lang="en-US" altLang="zh-CN" sz="1600" dirty="0">
                <a:latin typeface="微软雅黑" pitchFamily="34" charset="-122"/>
                <a:ea typeface="微软雅黑" pitchFamily="34" charset="-122"/>
                <a:sym typeface="Wingdings" pitchFamily="2" charset="2"/>
              </a:rPr>
              <a:t>)/3600,'%2.1f'),'</a:t>
            </a:r>
            <a:r>
              <a:rPr lang="zh-CN" altLang="en-US" sz="1600" dirty="0">
                <a:latin typeface="微软雅黑" pitchFamily="34" charset="-122"/>
                <a:ea typeface="微软雅黑" pitchFamily="34" charset="-122"/>
                <a:sym typeface="Wingdings" pitchFamily="2" charset="2"/>
              </a:rPr>
              <a:t>小时</a:t>
            </a:r>
            <a:r>
              <a:rPr lang="en-US" altLang="zh-CN" sz="1600" dirty="0">
                <a:latin typeface="微软雅黑" pitchFamily="34" charset="-122"/>
                <a:ea typeface="微软雅黑" pitchFamily="34" charset="-122"/>
                <a:sym typeface="Wingdings" pitchFamily="2" charset="2"/>
              </a:rPr>
              <a:t>']);</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    pause(0.2);</a:t>
            </a:r>
          </a:p>
          <a:p>
            <a:pPr>
              <a:lnSpc>
                <a:spcPct val="140000"/>
              </a:lnSpc>
              <a:buClr>
                <a:srgbClr val="0000FF"/>
              </a:buClr>
            </a:pPr>
            <a:r>
              <a:rPr lang="en-US" altLang="zh-CN" sz="1600" dirty="0">
                <a:latin typeface="微软雅黑" pitchFamily="34" charset="-122"/>
                <a:ea typeface="微软雅黑" pitchFamily="34" charset="-122"/>
                <a:sym typeface="Wingdings" pitchFamily="2" charset="2"/>
              </a:rPr>
              <a:t>end</a:t>
            </a:r>
            <a:endParaRPr lang="zh-CN" altLang="en-US" sz="1600" dirty="0">
              <a:latin typeface="微软雅黑" pitchFamily="34" charset="-122"/>
              <a:ea typeface="微软雅黑" pitchFamily="34" charset="-122"/>
              <a:sym typeface="Wingdings" pitchFamily="2" charset="2"/>
            </a:endParaRPr>
          </a:p>
        </p:txBody>
      </p:sp>
      <p:sp>
        <p:nvSpPr>
          <p:cNvPr id="8" name="Rectangle 12">
            <a:extLst>
              <a:ext uri="{FF2B5EF4-FFF2-40B4-BE49-F238E27FC236}">
                <a16:creationId xmlns:a16="http://schemas.microsoft.com/office/drawing/2014/main" id="{CEA46717-27FA-4A17-9336-97F568E6623B}"/>
              </a:ext>
            </a:extLst>
          </p:cNvPr>
          <p:cNvSpPr>
            <a:spLocks noChangeArrowheads="1"/>
          </p:cNvSpPr>
          <p:nvPr/>
        </p:nvSpPr>
        <p:spPr bwMode="auto">
          <a:xfrm>
            <a:off x="467544" y="914647"/>
            <a:ext cx="7478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000" dirty="0">
                <a:solidFill>
                  <a:srgbClr val="0000FF"/>
                </a:solidFill>
                <a:latin typeface="微软雅黑" pitchFamily="34" charset="-122"/>
                <a:ea typeface="微软雅黑" pitchFamily="34" charset="-122"/>
              </a:rPr>
              <a:t>2</a:t>
            </a:r>
            <a:r>
              <a:rPr lang="zh-CN" altLang="en-US" sz="2000" dirty="0">
                <a:solidFill>
                  <a:srgbClr val="0000FF"/>
                </a:solidFill>
                <a:latin typeface="微软雅黑" pitchFamily="34" charset="-122"/>
                <a:ea typeface="微软雅黑" pitchFamily="34" charset="-122"/>
              </a:rPr>
              <a:t>）西瓜等效切面温度扩散动画</a:t>
            </a:r>
          </a:p>
        </p:txBody>
      </p:sp>
    </p:spTree>
    <p:extLst>
      <p:ext uri="{BB962C8B-B14F-4D97-AF65-F5344CB8AC3E}">
        <p14:creationId xmlns:p14="http://schemas.microsoft.com/office/powerpoint/2010/main" val="637010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D4EA1E5-9A59-415A-9DA7-84CDF68E97A9}"/>
              </a:ext>
            </a:extLst>
          </p:cNvPr>
          <p:cNvSpPr>
            <a:spLocks noGrp="1"/>
          </p:cNvSpPr>
          <p:nvPr>
            <p:ph type="dt" sz="half" idx="2"/>
          </p:nvPr>
        </p:nvSpPr>
        <p:spPr/>
        <p:txBody>
          <a:bodyPr/>
          <a:lstStyle/>
          <a:p>
            <a:pPr>
              <a:defRPr/>
            </a:pPr>
            <a:fld id="{3D9CB060-514F-431A-83F5-06B2AD8A499B}"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4F9E240-55D4-4EFA-876C-FB69B3F6EA7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9" name="Rectangle 12">
            <a:extLst>
              <a:ext uri="{FF2B5EF4-FFF2-40B4-BE49-F238E27FC236}">
                <a16:creationId xmlns:a16="http://schemas.microsoft.com/office/drawing/2014/main" id="{B43F9B7F-E185-416E-8544-85166D4D4325}"/>
              </a:ext>
            </a:extLst>
          </p:cNvPr>
          <p:cNvSpPr>
            <a:spLocks noChangeArrowheads="1"/>
          </p:cNvSpPr>
          <p:nvPr/>
        </p:nvSpPr>
        <p:spPr bwMode="auto">
          <a:xfrm>
            <a:off x="467544" y="404664"/>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6.  </a:t>
            </a:r>
            <a:r>
              <a:rPr lang="zh-CN" altLang="en-US" sz="2400" dirty="0">
                <a:solidFill>
                  <a:srgbClr val="FF0000"/>
                </a:solidFill>
                <a:latin typeface="微软雅黑" pitchFamily="34" charset="-122"/>
                <a:ea typeface="微软雅黑" pitchFamily="34" charset="-122"/>
              </a:rPr>
              <a:t>结果可视化</a:t>
            </a:r>
          </a:p>
        </p:txBody>
      </p:sp>
      <p:sp>
        <p:nvSpPr>
          <p:cNvPr id="8" name="Rectangle 12">
            <a:extLst>
              <a:ext uri="{FF2B5EF4-FFF2-40B4-BE49-F238E27FC236}">
                <a16:creationId xmlns:a16="http://schemas.microsoft.com/office/drawing/2014/main" id="{CEA46717-27FA-4A17-9336-97F568E6623B}"/>
              </a:ext>
            </a:extLst>
          </p:cNvPr>
          <p:cNvSpPr>
            <a:spLocks noChangeArrowheads="1"/>
          </p:cNvSpPr>
          <p:nvPr/>
        </p:nvSpPr>
        <p:spPr bwMode="auto">
          <a:xfrm>
            <a:off x="467544" y="914647"/>
            <a:ext cx="7478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000" dirty="0">
                <a:solidFill>
                  <a:srgbClr val="0000FF"/>
                </a:solidFill>
                <a:latin typeface="微软雅黑" pitchFamily="34" charset="-122"/>
                <a:ea typeface="微软雅黑" pitchFamily="34" charset="-122"/>
              </a:rPr>
              <a:t>2</a:t>
            </a:r>
            <a:r>
              <a:rPr lang="zh-CN" altLang="en-US" sz="2000" dirty="0">
                <a:solidFill>
                  <a:srgbClr val="0000FF"/>
                </a:solidFill>
                <a:latin typeface="微软雅黑" pitchFamily="34" charset="-122"/>
                <a:ea typeface="微软雅黑" pitchFamily="34" charset="-122"/>
              </a:rPr>
              <a:t>）西瓜等效切面温度扩散动画</a:t>
            </a:r>
          </a:p>
        </p:txBody>
      </p:sp>
      <p:pic>
        <p:nvPicPr>
          <p:cNvPr id="10" name="Picture 2" descr="C:\Users\xiezhh\Desktop\冰镇西瓜温度扩散动画.gif">
            <a:extLst>
              <a:ext uri="{FF2B5EF4-FFF2-40B4-BE49-F238E27FC236}">
                <a16:creationId xmlns:a16="http://schemas.microsoft.com/office/drawing/2014/main" id="{EE712B49-6AE4-4367-A55F-E1E04115E52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556792"/>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332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6"/>
          <p:cNvSpPr>
            <a:spLocks noGrp="1"/>
          </p:cNvSpPr>
          <p:nvPr>
            <p:ph idx="1"/>
          </p:nvPr>
        </p:nvSpPr>
        <p:spPr>
          <a:xfrm>
            <a:off x="457200" y="2628901"/>
            <a:ext cx="8229600" cy="728663"/>
          </a:xfrm>
        </p:spPr>
        <p:txBody>
          <a:bodyPr/>
          <a:lstStyle/>
          <a:p>
            <a:pPr>
              <a:buFont typeface="Arial" charset="0"/>
              <a:buNone/>
            </a:pPr>
            <a:r>
              <a:rPr lang="en-US" altLang="zh-CN" sz="5000" i="1">
                <a:latin typeface="Times New Roman" pitchFamily="18" charset="0"/>
                <a:ea typeface="Arial Unicode MS" pitchFamily="34" charset="-122"/>
                <a:cs typeface="Times New Roman" pitchFamily="18" charset="0"/>
              </a:rPr>
              <a:t>         Thank You</a:t>
            </a:r>
            <a:endParaRPr lang="zh-CN" altLang="en-US" sz="5000" i="1">
              <a:latin typeface="Times New Roman" pitchFamily="18" charset="0"/>
              <a:ea typeface="Arial Unicode MS" pitchFamily="34" charset="-122"/>
              <a:cs typeface="Times New Roman" pitchFamily="18" charset="0"/>
            </a:endParaRPr>
          </a:p>
        </p:txBody>
      </p:sp>
      <p:sp>
        <p:nvSpPr>
          <p:cNvPr id="2" name="日期占位符 1">
            <a:extLst>
              <a:ext uri="{FF2B5EF4-FFF2-40B4-BE49-F238E27FC236}">
                <a16:creationId xmlns:a16="http://schemas.microsoft.com/office/drawing/2014/main" id="{16B8D3BE-D430-4DC0-9373-7E4E93B1ACBA}"/>
              </a:ext>
            </a:extLst>
          </p:cNvPr>
          <p:cNvSpPr>
            <a:spLocks noGrp="1"/>
          </p:cNvSpPr>
          <p:nvPr>
            <p:ph type="dt" sz="half" idx="2"/>
          </p:nvPr>
        </p:nvSpPr>
        <p:spPr/>
        <p:txBody>
          <a:bodyPr/>
          <a:lstStyle/>
          <a:p>
            <a:pPr>
              <a:defRPr/>
            </a:pPr>
            <a:fld id="{4756A54B-26F9-4D05-9D82-2382E12C46ED}"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5320C3B9-8F6C-4BE4-8D17-8E10B179CE0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685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324298" y="908720"/>
            <a:ext cx="8281987"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800" dirty="0">
                <a:solidFill>
                  <a:srgbClr val="000000"/>
                </a:solidFill>
                <a:latin typeface="微软雅黑" pitchFamily="34" charset="-122"/>
                <a:ea typeface="微软雅黑" pitchFamily="34" charset="-122"/>
              </a:rPr>
              <a:t>四、求解一般方程（组）</a:t>
            </a:r>
          </a:p>
        </p:txBody>
      </p:sp>
      <p:sp>
        <p:nvSpPr>
          <p:cNvPr id="5" name="Rectangle 56"/>
          <p:cNvSpPr>
            <a:spLocks noChangeArrowheads="1"/>
          </p:cNvSpPr>
          <p:nvPr/>
        </p:nvSpPr>
        <p:spPr bwMode="auto">
          <a:xfrm>
            <a:off x="755577" y="4459819"/>
            <a:ext cx="7767711"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400" dirty="0">
                <a:solidFill>
                  <a:srgbClr val="000000"/>
                </a:solidFill>
                <a:latin typeface="微软雅黑" pitchFamily="34" charset="-122"/>
                <a:ea typeface="微软雅黑" pitchFamily="34" charset="-122"/>
                <a:sym typeface="Wingdings" pitchFamily="2" charset="2"/>
              </a:rPr>
              <a:t>&gt;&gt; [X, </a:t>
            </a:r>
            <a:r>
              <a:rPr lang="en-US" altLang="zh-CN" sz="2400" dirty="0" err="1">
                <a:solidFill>
                  <a:srgbClr val="000000"/>
                </a:solidFill>
                <a:latin typeface="微软雅黑" pitchFamily="34" charset="-122"/>
                <a:ea typeface="微软雅黑" pitchFamily="34" charset="-122"/>
                <a:sym typeface="Wingdings" pitchFamily="2" charset="2"/>
              </a:rPr>
              <a:t>Fval</a:t>
            </a:r>
            <a:r>
              <a:rPr lang="en-US" altLang="zh-CN" sz="2400" dirty="0">
                <a:solidFill>
                  <a:srgbClr val="000000"/>
                </a:solidFill>
                <a:latin typeface="微软雅黑" pitchFamily="34" charset="-122"/>
                <a:ea typeface="微软雅黑" pitchFamily="34" charset="-122"/>
                <a:sym typeface="Wingdings" pitchFamily="2" charset="2"/>
              </a:rPr>
              <a:t>] = </a:t>
            </a:r>
            <a:r>
              <a:rPr lang="en-US" altLang="zh-CN" sz="2400" dirty="0" err="1">
                <a:solidFill>
                  <a:srgbClr val="000000"/>
                </a:solidFill>
                <a:latin typeface="微软雅黑" pitchFamily="34" charset="-122"/>
                <a:ea typeface="微软雅黑" pitchFamily="34" charset="-122"/>
                <a:sym typeface="Wingdings" pitchFamily="2" charset="2"/>
              </a:rPr>
              <a:t>fsolve</a:t>
            </a:r>
            <a:r>
              <a:rPr lang="en-US" altLang="zh-CN" sz="2400" dirty="0">
                <a:solidFill>
                  <a:srgbClr val="000000"/>
                </a:solidFill>
                <a:latin typeface="微软雅黑" pitchFamily="34" charset="-122"/>
                <a:ea typeface="微软雅黑" pitchFamily="34" charset="-122"/>
                <a:sym typeface="Wingdings" pitchFamily="2" charset="2"/>
              </a:rPr>
              <a:t>(fun,X0)</a:t>
            </a:r>
          </a:p>
        </p:txBody>
      </p:sp>
      <p:sp>
        <p:nvSpPr>
          <p:cNvPr id="6" name="Rectangle 56"/>
          <p:cNvSpPr>
            <a:spLocks noChangeArrowheads="1"/>
          </p:cNvSpPr>
          <p:nvPr/>
        </p:nvSpPr>
        <p:spPr bwMode="auto">
          <a:xfrm>
            <a:off x="611560" y="3811748"/>
            <a:ext cx="8106424"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400" dirty="0">
                <a:solidFill>
                  <a:srgbClr val="000000"/>
                </a:solidFill>
                <a:latin typeface="微软雅黑" pitchFamily="34" charset="-122"/>
                <a:ea typeface="微软雅黑" pitchFamily="34" charset="-122"/>
                <a:sym typeface="Wingdings" pitchFamily="2" charset="2"/>
              </a:rPr>
              <a:t> 调用</a:t>
            </a:r>
            <a:r>
              <a:rPr lang="en-US" altLang="zh-CN" sz="2400" dirty="0" err="1">
                <a:solidFill>
                  <a:srgbClr val="000000"/>
                </a:solidFill>
                <a:latin typeface="微软雅黑" pitchFamily="34" charset="-122"/>
                <a:ea typeface="微软雅黑" pitchFamily="34" charset="-122"/>
                <a:sym typeface="Wingdings" pitchFamily="2" charset="2"/>
              </a:rPr>
              <a:t>fsolve</a:t>
            </a:r>
            <a:r>
              <a:rPr lang="zh-CN" altLang="en-US" sz="2400" dirty="0">
                <a:solidFill>
                  <a:srgbClr val="000000"/>
                </a:solidFill>
                <a:latin typeface="微软雅黑" pitchFamily="34" charset="-122"/>
                <a:ea typeface="微软雅黑" pitchFamily="34" charset="-122"/>
                <a:sym typeface="Wingdings" pitchFamily="2" charset="2"/>
              </a:rPr>
              <a:t>函数</a:t>
            </a:r>
            <a:endParaRPr lang="en-US" altLang="zh-CN" sz="2400" dirty="0">
              <a:solidFill>
                <a:srgbClr val="000000"/>
              </a:solidFill>
              <a:latin typeface="微软雅黑" pitchFamily="34" charset="-122"/>
              <a:ea typeface="微软雅黑" pitchFamily="34" charset="-122"/>
              <a:sym typeface="Wingdings" pitchFamily="2" charset="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349509710"/>
              </p:ext>
            </p:extLst>
          </p:nvPr>
        </p:nvGraphicFramePr>
        <p:xfrm>
          <a:off x="3185520" y="1704404"/>
          <a:ext cx="3114675" cy="1652588"/>
        </p:xfrm>
        <a:graphic>
          <a:graphicData uri="http://schemas.openxmlformats.org/presentationml/2006/ole">
            <mc:AlternateContent xmlns:mc="http://schemas.openxmlformats.org/markup-compatibility/2006">
              <mc:Choice xmlns:v="urn:schemas-microsoft-com:vml" Requires="v">
                <p:oleObj name="Equation" r:id="rId2" imgW="1320480" imgH="939600" progId="Equation.DSMT4">
                  <p:embed/>
                </p:oleObj>
              </mc:Choice>
              <mc:Fallback>
                <p:oleObj name="Equation" r:id="rId2" imgW="1320480" imgH="939600" progId="Equation.DSMT4">
                  <p:embed/>
                  <p:pic>
                    <p:nvPicPr>
                      <p:cNvPr id="0" name=""/>
                      <p:cNvPicPr>
                        <a:picLocks noChangeAspect="1" noChangeArrowheads="1"/>
                      </p:cNvPicPr>
                      <p:nvPr/>
                    </p:nvPicPr>
                    <p:blipFill>
                      <a:blip r:embed="rId3"/>
                      <a:srcRect/>
                      <a:stretch>
                        <a:fillRect/>
                      </a:stretch>
                    </p:blipFill>
                    <p:spPr bwMode="auto">
                      <a:xfrm>
                        <a:off x="3185520" y="1704404"/>
                        <a:ext cx="3114675"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3"/>
          <p:cNvSpPr>
            <a:spLocks noChangeArrowheads="1"/>
          </p:cNvSpPr>
          <p:nvPr/>
        </p:nvSpPr>
        <p:spPr bwMode="auto">
          <a:xfrm>
            <a:off x="324298" y="1634900"/>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问题的一般形式</a:t>
            </a:r>
          </a:p>
        </p:txBody>
      </p:sp>
      <p:sp>
        <p:nvSpPr>
          <p:cNvPr id="17" name="Rectangle 3"/>
          <p:cNvSpPr>
            <a:spLocks noChangeArrowheads="1"/>
          </p:cNvSpPr>
          <p:nvPr/>
        </p:nvSpPr>
        <p:spPr bwMode="auto">
          <a:xfrm>
            <a:off x="323529" y="3308865"/>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2.  MATLAB</a:t>
            </a:r>
            <a:r>
              <a:rPr lang="zh-CN" altLang="en-US" sz="2400" dirty="0">
                <a:solidFill>
                  <a:srgbClr val="FF0000"/>
                </a:solidFill>
                <a:latin typeface="微软雅黑" pitchFamily="34" charset="-122"/>
                <a:ea typeface="微软雅黑" pitchFamily="34" charset="-122"/>
              </a:rPr>
              <a:t>实现</a:t>
            </a:r>
          </a:p>
        </p:txBody>
      </p:sp>
      <p:sp>
        <p:nvSpPr>
          <p:cNvPr id="8" name="Rectangle 56"/>
          <p:cNvSpPr>
            <a:spLocks noChangeArrowheads="1"/>
          </p:cNvSpPr>
          <p:nvPr/>
        </p:nvSpPr>
        <p:spPr bwMode="auto">
          <a:xfrm>
            <a:off x="764731" y="5094883"/>
            <a:ext cx="7767711"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400" dirty="0">
                <a:solidFill>
                  <a:srgbClr val="0000FF"/>
                </a:solidFill>
                <a:latin typeface="微软雅黑" pitchFamily="34" charset="-122"/>
                <a:ea typeface="微软雅黑" pitchFamily="34" charset="-122"/>
                <a:sym typeface="Wingdings" pitchFamily="2" charset="2"/>
              </a:rPr>
              <a:t>其中  </a:t>
            </a:r>
            <a:r>
              <a:rPr lang="en-US" altLang="zh-CN" sz="2400" dirty="0">
                <a:solidFill>
                  <a:srgbClr val="0000FF"/>
                </a:solidFill>
                <a:latin typeface="微软雅黑" pitchFamily="34" charset="-122"/>
                <a:ea typeface="微软雅黑" pitchFamily="34" charset="-122"/>
                <a:sym typeface="Wingdings" pitchFamily="2" charset="2"/>
              </a:rPr>
              <a:t>fun = @(X)[f1(X);f2(X); … ;</a:t>
            </a:r>
            <a:r>
              <a:rPr lang="en-US" altLang="zh-CN" sz="2400" dirty="0" err="1">
                <a:solidFill>
                  <a:srgbClr val="0000FF"/>
                </a:solidFill>
                <a:latin typeface="微软雅黑" pitchFamily="34" charset="-122"/>
                <a:ea typeface="微软雅黑" pitchFamily="34" charset="-122"/>
                <a:sym typeface="Wingdings" pitchFamily="2" charset="2"/>
              </a:rPr>
              <a:t>fm</a:t>
            </a:r>
            <a:r>
              <a:rPr lang="en-US" altLang="zh-CN" sz="2400" dirty="0">
                <a:solidFill>
                  <a:srgbClr val="0000FF"/>
                </a:solidFill>
                <a:latin typeface="微软雅黑" pitchFamily="34" charset="-122"/>
                <a:ea typeface="微软雅黑" pitchFamily="34" charset="-122"/>
                <a:sym typeface="Wingdings" pitchFamily="2" charset="2"/>
              </a:rPr>
              <a:t>(X)]</a:t>
            </a:r>
            <a:r>
              <a:rPr lang="zh-CN" altLang="en-US" sz="2400" dirty="0">
                <a:solidFill>
                  <a:srgbClr val="0000FF"/>
                </a:solidFill>
                <a:latin typeface="微软雅黑" pitchFamily="34" charset="-122"/>
                <a:ea typeface="微软雅黑" pitchFamily="34" charset="-122"/>
                <a:sym typeface="Wingdings" pitchFamily="2" charset="2"/>
              </a:rPr>
              <a:t>，</a:t>
            </a:r>
            <a:endParaRPr lang="en-US" altLang="zh-CN" sz="2400" dirty="0">
              <a:solidFill>
                <a:srgbClr val="0000FF"/>
              </a:solidFill>
              <a:latin typeface="微软雅黑" pitchFamily="34" charset="-122"/>
              <a:ea typeface="微软雅黑" pitchFamily="34" charset="-122"/>
              <a:sym typeface="Wingdings" pitchFamily="2" charset="2"/>
            </a:endParaRPr>
          </a:p>
          <a:p>
            <a:pPr>
              <a:lnSpc>
                <a:spcPct val="140000"/>
              </a:lnSpc>
              <a:buClr>
                <a:srgbClr val="0000FF"/>
              </a:buClr>
            </a:pPr>
            <a:r>
              <a:rPr lang="en-US" altLang="zh-CN" sz="2400" dirty="0">
                <a:solidFill>
                  <a:srgbClr val="0000FF"/>
                </a:solidFill>
                <a:latin typeface="微软雅黑" pitchFamily="34" charset="-122"/>
                <a:ea typeface="微软雅黑" pitchFamily="34" charset="-122"/>
                <a:sym typeface="Wingdings" pitchFamily="2" charset="2"/>
              </a:rPr>
              <a:t>         X0 = [x1,x2,…,</a:t>
            </a:r>
            <a:r>
              <a:rPr lang="en-US" altLang="zh-CN" sz="2400" dirty="0" err="1">
                <a:solidFill>
                  <a:srgbClr val="0000FF"/>
                </a:solidFill>
                <a:latin typeface="微软雅黑" pitchFamily="34" charset="-122"/>
                <a:ea typeface="微软雅黑" pitchFamily="34" charset="-122"/>
                <a:sym typeface="Wingdings" pitchFamily="2" charset="2"/>
              </a:rPr>
              <a:t>xn</a:t>
            </a:r>
            <a:r>
              <a:rPr lang="en-US" altLang="zh-CN" sz="2400" dirty="0">
                <a:solidFill>
                  <a:srgbClr val="0000FF"/>
                </a:solidFill>
                <a:latin typeface="微软雅黑" pitchFamily="34" charset="-122"/>
                <a:ea typeface="微软雅黑" pitchFamily="34" charset="-122"/>
                <a:sym typeface="Wingdings" pitchFamily="2" charset="2"/>
              </a:rPr>
              <a:t>]</a:t>
            </a:r>
            <a:r>
              <a:rPr lang="zh-CN" altLang="en-US" sz="2400" dirty="0">
                <a:solidFill>
                  <a:srgbClr val="0000FF"/>
                </a:solidFill>
                <a:latin typeface="微软雅黑" pitchFamily="34" charset="-122"/>
                <a:ea typeface="微软雅黑" pitchFamily="34" charset="-122"/>
                <a:sym typeface="Wingdings" pitchFamily="2" charset="2"/>
              </a:rPr>
              <a:t>为初值。</a:t>
            </a:r>
            <a:endParaRPr lang="en-US" altLang="zh-CN" sz="2400" dirty="0">
              <a:solidFill>
                <a:srgbClr val="0000FF"/>
              </a:solidFill>
              <a:latin typeface="微软雅黑" pitchFamily="34" charset="-122"/>
              <a:ea typeface="微软雅黑" pitchFamily="34" charset="-122"/>
              <a:sym typeface="Wingdings" pitchFamily="2" charset="2"/>
            </a:endParaRPr>
          </a:p>
        </p:txBody>
      </p:sp>
      <p:sp>
        <p:nvSpPr>
          <p:cNvPr id="2" name="日期占位符 1">
            <a:extLst>
              <a:ext uri="{FF2B5EF4-FFF2-40B4-BE49-F238E27FC236}">
                <a16:creationId xmlns:a16="http://schemas.microsoft.com/office/drawing/2014/main" id="{752A47BB-388B-4780-8F86-A220104A5872}"/>
              </a:ext>
            </a:extLst>
          </p:cNvPr>
          <p:cNvSpPr>
            <a:spLocks noGrp="1"/>
          </p:cNvSpPr>
          <p:nvPr>
            <p:ph type="dt" sz="half" idx="2"/>
          </p:nvPr>
        </p:nvSpPr>
        <p:spPr/>
        <p:txBody>
          <a:bodyPr/>
          <a:lstStyle/>
          <a:p>
            <a:pPr>
              <a:defRPr/>
            </a:pPr>
            <a:fld id="{922AD125-DAF8-4192-A5AA-5D6D512124D8}"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AB27D342-9D6B-4214-9638-1DFED07CDB6D}"/>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6346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0296" y="1258888"/>
            <a:ext cx="8296160" cy="896937"/>
            <a:chOff x="380296" y="1012256"/>
            <a:chExt cx="8296160" cy="1195916"/>
          </a:xfrm>
        </p:grpSpPr>
        <p:sp>
          <p:nvSpPr>
            <p:cNvPr id="10" name="Rectangle 3"/>
            <p:cNvSpPr>
              <a:spLocks noChangeArrowheads="1"/>
            </p:cNvSpPr>
            <p:nvPr/>
          </p:nvSpPr>
          <p:spPr bwMode="auto">
            <a:xfrm>
              <a:off x="380296" y="1311624"/>
              <a:ext cx="8296160" cy="66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2-4</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求解多元非线性方程组</a:t>
              </a:r>
            </a:p>
          </p:txBody>
        </p:sp>
        <p:graphicFrame>
          <p:nvGraphicFramePr>
            <p:cNvPr id="11" name="对象 10"/>
            <p:cNvGraphicFramePr>
              <a:graphicFrameLocks noChangeAspect="1"/>
            </p:cNvGraphicFramePr>
            <p:nvPr>
              <p:extLst>
                <p:ext uri="{D42A27DB-BD31-4B8C-83A1-F6EECF244321}">
                  <p14:modId xmlns:p14="http://schemas.microsoft.com/office/powerpoint/2010/main" val="2584320972"/>
                </p:ext>
              </p:extLst>
            </p:nvPr>
          </p:nvGraphicFramePr>
          <p:xfrm>
            <a:off x="5028009" y="1012256"/>
            <a:ext cx="3000375" cy="1195916"/>
          </p:xfrm>
          <a:graphic>
            <a:graphicData uri="http://schemas.openxmlformats.org/presentationml/2006/ole">
              <mc:AlternateContent xmlns:mc="http://schemas.openxmlformats.org/markup-compatibility/2006">
                <mc:Choice xmlns:v="urn:schemas-microsoft-com:vml" Requires="v">
                  <p:oleObj name="Equation" r:id="rId2" imgW="1269720" imgH="507960" progId="Equation.DSMT4">
                    <p:embed/>
                  </p:oleObj>
                </mc:Choice>
                <mc:Fallback>
                  <p:oleObj name="Equation" r:id="rId2" imgW="1269720" imgH="507960" progId="Equation.DSMT4">
                    <p:embed/>
                    <p:pic>
                      <p:nvPicPr>
                        <p:cNvPr id="0" name=""/>
                        <p:cNvPicPr>
                          <a:picLocks noChangeAspect="1" noChangeArrowheads="1"/>
                        </p:cNvPicPr>
                        <p:nvPr/>
                      </p:nvPicPr>
                      <p:blipFill>
                        <a:blip r:embed="rId3"/>
                        <a:srcRect/>
                        <a:stretch>
                          <a:fillRect/>
                        </a:stretch>
                      </p:blipFill>
                      <p:spPr bwMode="auto">
                        <a:xfrm>
                          <a:off x="5028009" y="1012256"/>
                          <a:ext cx="3000375" cy="119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Rectangle 2"/>
          <p:cNvSpPr>
            <a:spLocks noChangeArrowheads="1"/>
          </p:cNvSpPr>
          <p:nvPr/>
        </p:nvSpPr>
        <p:spPr bwMode="auto">
          <a:xfrm>
            <a:off x="539874" y="2610544"/>
            <a:ext cx="8496622"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solidFill>
                  <a:srgbClr val="000000"/>
                </a:solidFill>
                <a:latin typeface="微软雅黑" pitchFamily="34" charset="-122"/>
                <a:ea typeface="微软雅黑" pitchFamily="34" charset="-122"/>
              </a:rPr>
              <a:t>&gt;&gt; fun = @(X)[X(1) - X(2) - exp(-X(1)); -X(1) + 2*X(2) - exp(-X(2))];</a:t>
            </a:r>
          </a:p>
          <a:p>
            <a:pPr>
              <a:lnSpc>
                <a:spcPct val="150000"/>
              </a:lnSpc>
            </a:pPr>
            <a:r>
              <a:rPr lang="en-US" altLang="zh-CN" sz="2000" dirty="0">
                <a:solidFill>
                  <a:srgbClr val="000000"/>
                </a:solidFill>
                <a:latin typeface="微软雅黑" pitchFamily="34" charset="-122"/>
                <a:ea typeface="微软雅黑" pitchFamily="34" charset="-122"/>
              </a:rPr>
              <a:t>&gt;&gt; x0 = [1,1];</a:t>
            </a:r>
          </a:p>
          <a:p>
            <a:pPr>
              <a:lnSpc>
                <a:spcPct val="150000"/>
              </a:lnSpc>
            </a:pPr>
            <a:r>
              <a:rPr lang="en-US" altLang="zh-CN" sz="2000" dirty="0">
                <a:solidFill>
                  <a:srgbClr val="000000"/>
                </a:solidFill>
                <a:latin typeface="微软雅黑" pitchFamily="34" charset="-122"/>
                <a:ea typeface="微软雅黑" pitchFamily="34" charset="-122"/>
              </a:rPr>
              <a:t>&gt;&gt; options = </a:t>
            </a:r>
            <a:r>
              <a:rPr lang="en-US" altLang="zh-CN" sz="2000" dirty="0" err="1">
                <a:solidFill>
                  <a:srgbClr val="000000"/>
                </a:solidFill>
                <a:latin typeface="微软雅黑" pitchFamily="34" charset="-122"/>
                <a:ea typeface="微软雅黑" pitchFamily="34" charset="-122"/>
              </a:rPr>
              <a:t>optimset</a:t>
            </a:r>
            <a:r>
              <a:rPr lang="en-US" altLang="zh-CN" sz="2000" dirty="0">
                <a:solidFill>
                  <a:srgbClr val="000000"/>
                </a:solidFill>
                <a:latin typeface="微软雅黑" pitchFamily="34" charset="-122"/>
                <a:ea typeface="微软雅黑" pitchFamily="34" charset="-122"/>
              </a:rPr>
              <a:t>('Display','</a:t>
            </a:r>
            <a:r>
              <a:rPr lang="en-US" altLang="zh-CN" sz="2000" dirty="0" err="1">
                <a:solidFill>
                  <a:srgbClr val="000000"/>
                </a:solidFill>
                <a:latin typeface="微软雅黑" pitchFamily="34" charset="-122"/>
                <a:ea typeface="微软雅黑" pitchFamily="34" charset="-122"/>
              </a:rPr>
              <a:t>iter</a:t>
            </a:r>
            <a:r>
              <a:rPr lang="en-US" altLang="zh-CN" sz="2000" dirty="0">
                <a:solidFill>
                  <a:srgbClr val="000000"/>
                </a:solidFill>
                <a:latin typeface="微软雅黑" pitchFamily="34" charset="-122"/>
                <a:ea typeface="微软雅黑" pitchFamily="34" charset="-122"/>
              </a:rPr>
              <a:t>'); %</a:t>
            </a:r>
            <a:r>
              <a:rPr lang="zh-CN" altLang="en-US" sz="2000" dirty="0">
                <a:solidFill>
                  <a:srgbClr val="000000"/>
                </a:solidFill>
                <a:latin typeface="微软雅黑" pitchFamily="34" charset="-122"/>
                <a:ea typeface="微软雅黑" pitchFamily="34" charset="-122"/>
              </a:rPr>
              <a:t>显示迭代过程</a:t>
            </a:r>
          </a:p>
          <a:p>
            <a:pPr>
              <a:lnSpc>
                <a:spcPct val="15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x,fval</a:t>
            </a:r>
            <a:r>
              <a:rPr lang="en-US" altLang="zh-CN" sz="2000" dirty="0">
                <a:solidFill>
                  <a:srgbClr val="000000"/>
                </a:solidFill>
                <a:latin typeface="微软雅黑" pitchFamily="34" charset="-122"/>
                <a:ea typeface="微软雅黑" pitchFamily="34" charset="-122"/>
              </a:rPr>
              <a:t>] = </a:t>
            </a:r>
            <a:r>
              <a:rPr lang="en-US" altLang="zh-CN" sz="2000" dirty="0" err="1">
                <a:solidFill>
                  <a:srgbClr val="000000"/>
                </a:solidFill>
                <a:latin typeface="微软雅黑" pitchFamily="34" charset="-122"/>
                <a:ea typeface="微软雅黑" pitchFamily="34" charset="-122"/>
              </a:rPr>
              <a:t>fsolve</a:t>
            </a:r>
            <a:r>
              <a:rPr lang="en-US" altLang="zh-CN" sz="2000" dirty="0">
                <a:solidFill>
                  <a:srgbClr val="000000"/>
                </a:solidFill>
                <a:latin typeface="微软雅黑" pitchFamily="34" charset="-122"/>
                <a:ea typeface="微软雅黑" pitchFamily="34" charset="-122"/>
              </a:rPr>
              <a:t>(fun,x0,options)</a:t>
            </a:r>
            <a:endParaRPr lang="es-ES" altLang="zh-CN" sz="2000" dirty="0">
              <a:solidFill>
                <a:srgbClr val="000000"/>
              </a:solidFill>
              <a:latin typeface="微软雅黑" pitchFamily="34" charset="-122"/>
              <a:ea typeface="微软雅黑" pitchFamily="34" charset="-122"/>
            </a:endParaRPr>
          </a:p>
        </p:txBody>
      </p:sp>
      <p:sp>
        <p:nvSpPr>
          <p:cNvPr id="3" name="日期占位符 2">
            <a:extLst>
              <a:ext uri="{FF2B5EF4-FFF2-40B4-BE49-F238E27FC236}">
                <a16:creationId xmlns:a16="http://schemas.microsoft.com/office/drawing/2014/main" id="{24460F20-AF78-4F59-9F06-56D9FA2FCCD2}"/>
              </a:ext>
            </a:extLst>
          </p:cNvPr>
          <p:cNvSpPr>
            <a:spLocks noGrp="1"/>
          </p:cNvSpPr>
          <p:nvPr>
            <p:ph type="dt" sz="half" idx="2"/>
          </p:nvPr>
        </p:nvSpPr>
        <p:spPr/>
        <p:txBody>
          <a:bodyPr/>
          <a:lstStyle/>
          <a:p>
            <a:pPr>
              <a:defRPr/>
            </a:pPr>
            <a:fld id="{1168B445-87DB-48A1-A89F-8A2BA793A49A}"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2C8BCFF3-029A-4334-9446-889D52CEE9E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299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4F8201-1864-4D03-8926-1B7623475158}"/>
              </a:ext>
            </a:extLst>
          </p:cNvPr>
          <p:cNvSpPr>
            <a:spLocks noChangeArrowheads="1"/>
          </p:cNvSpPr>
          <p:nvPr/>
        </p:nvSpPr>
        <p:spPr bwMode="auto">
          <a:xfrm>
            <a:off x="500034" y="1400628"/>
            <a:ext cx="8176422"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2-5</a:t>
            </a:r>
            <a:r>
              <a:rPr lang="en-US" altLang="zh-CN" sz="2400" kern="0" dirty="0">
                <a:solidFill>
                  <a:srgbClr val="000000"/>
                </a:solidFill>
                <a:latin typeface="微软雅黑" pitchFamily="34" charset="-122"/>
                <a:ea typeface="微软雅黑" pitchFamily="34" charset="-122"/>
                <a:cs typeface="Times New Roman" pitchFamily="18" charset="0"/>
              </a:rPr>
              <a:t>】2011</a:t>
            </a:r>
            <a:r>
              <a:rPr lang="zh-CN" altLang="en-US" sz="2400" kern="0" dirty="0">
                <a:solidFill>
                  <a:srgbClr val="000000"/>
                </a:solidFill>
                <a:latin typeface="微软雅黑" pitchFamily="34" charset="-122"/>
                <a:ea typeface="微软雅黑" pitchFamily="34" charset="-122"/>
                <a:cs typeface="Times New Roman" pitchFamily="18" charset="0"/>
              </a:rPr>
              <a:t>年</a:t>
            </a:r>
            <a:r>
              <a:rPr lang="en-US" altLang="zh-CN" sz="2400" kern="0" dirty="0">
                <a:solidFill>
                  <a:srgbClr val="000000"/>
                </a:solidFill>
                <a:latin typeface="微软雅黑" pitchFamily="34" charset="-122"/>
                <a:ea typeface="微软雅黑" pitchFamily="34" charset="-122"/>
                <a:cs typeface="Times New Roman" pitchFamily="18" charset="0"/>
              </a:rPr>
              <a:t>4</a:t>
            </a:r>
            <a:r>
              <a:rPr lang="zh-CN" altLang="en-US" sz="2400" kern="0" dirty="0">
                <a:solidFill>
                  <a:srgbClr val="000000"/>
                </a:solidFill>
                <a:latin typeface="微软雅黑" pitchFamily="34" charset="-122"/>
                <a:ea typeface="微软雅黑" pitchFamily="34" charset="-122"/>
                <a:cs typeface="Times New Roman" pitchFamily="18" charset="0"/>
              </a:rPr>
              <a:t>月</a:t>
            </a:r>
            <a:r>
              <a:rPr lang="en-US" altLang="zh-CN" sz="2400" kern="0" dirty="0">
                <a:solidFill>
                  <a:srgbClr val="000000"/>
                </a:solidFill>
                <a:latin typeface="微软雅黑" pitchFamily="34" charset="-122"/>
                <a:ea typeface="微软雅黑" pitchFamily="34" charset="-122"/>
                <a:cs typeface="Times New Roman" pitchFamily="18" charset="0"/>
              </a:rPr>
              <a:t>1</a:t>
            </a:r>
            <a:r>
              <a:rPr lang="zh-CN" altLang="en-US" sz="2400" kern="0" dirty="0">
                <a:solidFill>
                  <a:srgbClr val="000000"/>
                </a:solidFill>
                <a:latin typeface="微软雅黑" pitchFamily="34" charset="-122"/>
                <a:ea typeface="微软雅黑" pitchFamily="34" charset="-122"/>
                <a:cs typeface="Times New Roman" pitchFamily="18" charset="0"/>
              </a:rPr>
              <a:t>日某时在某一地点发生了一次地震，图</a:t>
            </a:r>
            <a:r>
              <a:rPr lang="en-US" altLang="zh-CN" sz="2400" kern="0" dirty="0">
                <a:solidFill>
                  <a:srgbClr val="000000"/>
                </a:solidFill>
                <a:latin typeface="微软雅黑" pitchFamily="34" charset="-122"/>
                <a:ea typeface="微软雅黑" pitchFamily="34" charset="-122"/>
                <a:cs typeface="Times New Roman" pitchFamily="18" charset="0"/>
              </a:rPr>
              <a:t>2-1</a:t>
            </a:r>
            <a:r>
              <a:rPr lang="zh-CN" altLang="en-US" sz="2400" kern="0" dirty="0">
                <a:solidFill>
                  <a:srgbClr val="000000"/>
                </a:solidFill>
                <a:latin typeface="微软雅黑" pitchFamily="34" charset="-122"/>
                <a:ea typeface="微软雅黑" pitchFamily="34" charset="-122"/>
                <a:cs typeface="Times New Roman" pitchFamily="18" charset="0"/>
              </a:rPr>
              <a:t>中</a:t>
            </a:r>
            <a:r>
              <a:rPr lang="en-US" altLang="zh-CN" sz="2400" kern="0" dirty="0">
                <a:solidFill>
                  <a:srgbClr val="000000"/>
                </a:solidFill>
                <a:latin typeface="微软雅黑" pitchFamily="34" charset="-122"/>
                <a:ea typeface="微软雅黑" pitchFamily="34" charset="-122"/>
                <a:cs typeface="Times New Roman" pitchFamily="18" charset="0"/>
              </a:rPr>
              <a:t>10</a:t>
            </a:r>
            <a:r>
              <a:rPr lang="zh-CN" altLang="en-US" sz="2400" kern="0" dirty="0">
                <a:solidFill>
                  <a:srgbClr val="000000"/>
                </a:solidFill>
                <a:latin typeface="微软雅黑" pitchFamily="34" charset="-122"/>
                <a:ea typeface="微软雅黑" pitchFamily="34" charset="-122"/>
                <a:cs typeface="Times New Roman" pitchFamily="18" charset="0"/>
              </a:rPr>
              <a:t>个地震观测站点均接收到了地震波，观测数据如表</a:t>
            </a:r>
            <a:r>
              <a:rPr lang="en-US" altLang="zh-CN" sz="2400" kern="0" dirty="0">
                <a:solidFill>
                  <a:srgbClr val="000000"/>
                </a:solidFill>
                <a:latin typeface="微软雅黑" pitchFamily="34" charset="-122"/>
                <a:ea typeface="微软雅黑" pitchFamily="34" charset="-122"/>
                <a:cs typeface="Times New Roman" pitchFamily="18" charset="0"/>
              </a:rPr>
              <a:t>2-1</a:t>
            </a:r>
            <a:r>
              <a:rPr lang="zh-CN" altLang="en-US" sz="2400" kern="0" dirty="0">
                <a:solidFill>
                  <a:srgbClr val="000000"/>
                </a:solidFill>
                <a:latin typeface="微软雅黑" pitchFamily="34" charset="-122"/>
                <a:ea typeface="微软雅黑" pitchFamily="34" charset="-122"/>
                <a:cs typeface="Times New Roman" pitchFamily="18" charset="0"/>
              </a:rPr>
              <a:t>所列。假定地震波在各种介质和各个方向的传播速度均相等，并且在传播过程中保持不变。请根据表</a:t>
            </a:r>
            <a:r>
              <a:rPr lang="en-US" altLang="zh-CN" sz="2400" kern="0" dirty="0">
                <a:solidFill>
                  <a:srgbClr val="000000"/>
                </a:solidFill>
                <a:latin typeface="微软雅黑" pitchFamily="34" charset="-122"/>
                <a:ea typeface="微软雅黑" pitchFamily="34" charset="-122"/>
                <a:cs typeface="Times New Roman" pitchFamily="18" charset="0"/>
              </a:rPr>
              <a:t>2-1</a:t>
            </a:r>
            <a:r>
              <a:rPr lang="zh-CN" altLang="en-US" sz="2400" kern="0" dirty="0">
                <a:solidFill>
                  <a:srgbClr val="000000"/>
                </a:solidFill>
                <a:latin typeface="微软雅黑" pitchFamily="34" charset="-122"/>
                <a:ea typeface="微软雅黑" pitchFamily="34" charset="-122"/>
                <a:cs typeface="Times New Roman" pitchFamily="18" charset="0"/>
              </a:rPr>
              <a:t>中的数据确定这次地震的震中位置、震源深度以及地震发生的时间（不考虑时区因素，建议时间以分为单位）。</a:t>
            </a:r>
          </a:p>
        </p:txBody>
      </p:sp>
      <p:sp>
        <p:nvSpPr>
          <p:cNvPr id="5" name="日期占位符 4">
            <a:extLst>
              <a:ext uri="{FF2B5EF4-FFF2-40B4-BE49-F238E27FC236}">
                <a16:creationId xmlns:a16="http://schemas.microsoft.com/office/drawing/2014/main" id="{E2840991-ACA9-420D-9F24-50EB5EEE9213}"/>
              </a:ext>
            </a:extLst>
          </p:cNvPr>
          <p:cNvSpPr>
            <a:spLocks noGrp="1"/>
          </p:cNvSpPr>
          <p:nvPr>
            <p:ph type="dt" sz="half" idx="2"/>
          </p:nvPr>
        </p:nvSpPr>
        <p:spPr/>
        <p:txBody>
          <a:bodyPr/>
          <a:lstStyle/>
          <a:p>
            <a:pPr>
              <a:defRPr/>
            </a:pPr>
            <a:fld id="{C0A8FD41-5760-4439-80FB-A93F916FC5AB}"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0678CFD4-0229-4382-965C-F9A6C42E259D}"/>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590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7"/>
          <p:cNvSpPr txBox="1">
            <a:spLocks noChangeArrowheads="1"/>
          </p:cNvSpPr>
          <p:nvPr/>
        </p:nvSpPr>
        <p:spPr bwMode="auto">
          <a:xfrm>
            <a:off x="755650" y="1125538"/>
            <a:ext cx="59769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en-US" altLang="zh-CN" sz="5400" dirty="0">
                <a:latin typeface="微软雅黑" panose="020B0503020204020204" pitchFamily="34" charset="-122"/>
                <a:ea typeface="微软雅黑" panose="020B0503020204020204" pitchFamily="34" charset="-122"/>
              </a:rPr>
              <a:t>MATLAB</a:t>
            </a:r>
            <a:r>
              <a:rPr lang="zh-CN" altLang="en-US" sz="5400" dirty="0">
                <a:latin typeface="微软雅黑" panose="020B0503020204020204" pitchFamily="34" charset="-122"/>
                <a:ea typeface="微软雅黑" panose="020B0503020204020204" pitchFamily="34" charset="-122"/>
              </a:rPr>
              <a:t>数值计算</a:t>
            </a:r>
          </a:p>
        </p:txBody>
      </p:sp>
      <p:graphicFrame>
        <p:nvGraphicFramePr>
          <p:cNvPr id="2052" name="Object 11"/>
          <p:cNvGraphicFramePr>
            <a:graphicFrameLocks noChangeAspect="1"/>
          </p:cNvGraphicFramePr>
          <p:nvPr/>
        </p:nvGraphicFramePr>
        <p:xfrm>
          <a:off x="7002463" y="684213"/>
          <a:ext cx="1966912" cy="1966912"/>
        </p:xfrm>
        <a:graphic>
          <a:graphicData uri="http://schemas.openxmlformats.org/presentationml/2006/ole">
            <mc:AlternateContent xmlns:mc="http://schemas.openxmlformats.org/markup-compatibility/2006">
              <mc:Choice xmlns:v="urn:schemas-microsoft-com:vml" Requires="v">
                <p:oleObj name="剪辑" r:id="rId3" imgW="4006850" imgH="2857500" progId="">
                  <p:embed/>
                </p:oleObj>
              </mc:Choice>
              <mc:Fallback>
                <p:oleObj name="剪辑" r:id="rId3" imgW="4006850" imgH="2857500" progId="">
                  <p:embed/>
                  <p:pic>
                    <p:nvPicPr>
                      <p:cNvPr id="205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463" y="684213"/>
                        <a:ext cx="1966912"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10"/>
          <p:cNvSpPr txBox="1">
            <a:spLocks noChangeArrowheads="1"/>
          </p:cNvSpPr>
          <p:nvPr/>
        </p:nvSpPr>
        <p:spPr bwMode="auto">
          <a:xfrm>
            <a:off x="566738" y="3814008"/>
            <a:ext cx="7696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谢中华</a:t>
            </a:r>
          </a:p>
          <a:p>
            <a:pPr algn="ctr" eaLnBrk="1" hangingPunct="1">
              <a:spcBef>
                <a:spcPct val="50000"/>
              </a:spcBef>
            </a:pPr>
            <a:r>
              <a:rPr lang="en-US" altLang="zh-CN" sz="2400" dirty="0">
                <a:latin typeface="微软雅黑" panose="020B0503020204020204" pitchFamily="34" charset="-122"/>
                <a:ea typeface="微软雅黑" panose="020B0503020204020204" pitchFamily="34" charset="-122"/>
              </a:rPr>
              <a:t>E-mail: xiezhh@tust.edu.cn</a:t>
            </a:r>
          </a:p>
          <a:p>
            <a:pPr algn="ctr" eaLnBrk="1" hangingPunct="1">
              <a:spcBef>
                <a:spcPct val="50000"/>
              </a:spcBef>
            </a:pPr>
            <a:r>
              <a:rPr lang="en-US" altLang="zh-CN" sz="2400" b="1" dirty="0">
                <a:solidFill>
                  <a:schemeClr val="hlink"/>
                </a:solidFill>
                <a:latin typeface="微软雅黑" panose="020B0503020204020204" pitchFamily="34" charset="-122"/>
                <a:ea typeface="微软雅黑" panose="020B0503020204020204" pitchFamily="34" charset="-122"/>
              </a:rPr>
              <a:t>MATLAB</a:t>
            </a:r>
            <a:r>
              <a:rPr lang="zh-CN" altLang="en-US" sz="2400" b="1" dirty="0">
                <a:solidFill>
                  <a:schemeClr val="hlink"/>
                </a:solidFill>
                <a:latin typeface="微软雅黑" panose="020B0503020204020204" pitchFamily="34" charset="-122"/>
                <a:ea typeface="微软雅黑" panose="020B0503020204020204" pitchFamily="34" charset="-122"/>
              </a:rPr>
              <a:t>数学建模方法与应用</a:t>
            </a:r>
            <a:endParaRPr lang="en-US" altLang="zh-CN" sz="2400" b="1" dirty="0">
              <a:solidFill>
                <a:schemeClr val="hlink"/>
              </a:solidFill>
              <a:latin typeface="微软雅黑" panose="020B0503020204020204" pitchFamily="34" charset="-122"/>
              <a:ea typeface="微软雅黑" panose="020B0503020204020204" pitchFamily="34" charset="-122"/>
            </a:endParaRPr>
          </a:p>
        </p:txBody>
      </p:sp>
      <p:sp>
        <p:nvSpPr>
          <p:cNvPr id="2" name="日期占位符 1">
            <a:extLst>
              <a:ext uri="{FF2B5EF4-FFF2-40B4-BE49-F238E27FC236}">
                <a16:creationId xmlns:a16="http://schemas.microsoft.com/office/drawing/2014/main" id="{516A6A8A-AC1F-4BFA-A6BE-587FC9E905D9}"/>
              </a:ext>
            </a:extLst>
          </p:cNvPr>
          <p:cNvSpPr>
            <a:spLocks noGrp="1"/>
          </p:cNvSpPr>
          <p:nvPr>
            <p:ph type="dt" sz="half" idx="2"/>
          </p:nvPr>
        </p:nvSpPr>
        <p:spPr/>
        <p:txBody>
          <a:bodyPr/>
          <a:lstStyle/>
          <a:p>
            <a:pPr>
              <a:defRPr/>
            </a:pPr>
            <a:fld id="{6EE3079B-2AF2-47FA-8183-354AAF20F330}"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5D25D180-1305-4C0A-8CB9-17D7CD1AA2AD}"/>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a:extLst>
              <a:ext uri="{FF2B5EF4-FFF2-40B4-BE49-F238E27FC236}">
                <a16:creationId xmlns:a16="http://schemas.microsoft.com/office/drawing/2014/main" id="{42781E9E-7E8A-4216-96D9-F232D276133D}"/>
              </a:ext>
            </a:extLst>
          </p:cNvPr>
          <p:cNvSpPr txBox="1">
            <a:spLocks noChangeArrowheads="1"/>
          </p:cNvSpPr>
          <p:nvPr/>
        </p:nvSpPr>
        <p:spPr bwMode="auto">
          <a:xfrm>
            <a:off x="214282" y="1196752"/>
            <a:ext cx="71278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sz="2400" dirty="0">
                <a:latin typeface="微软雅黑" panose="020B0503020204020204" pitchFamily="34" charset="-122"/>
                <a:ea typeface="微软雅黑" panose="020B0503020204020204" pitchFamily="34" charset="-122"/>
                <a:cs typeface="Times New Roman" pitchFamily="18" charset="0"/>
              </a:rPr>
              <a:t>图</a:t>
            </a:r>
            <a:r>
              <a:rPr lang="en-US" altLang="zh-CN" sz="2400" dirty="0">
                <a:latin typeface="微软雅黑" panose="020B0503020204020204" pitchFamily="34" charset="-122"/>
                <a:ea typeface="微软雅黑" panose="020B0503020204020204" pitchFamily="34" charset="-122"/>
                <a:cs typeface="Times New Roman" pitchFamily="18" charset="0"/>
              </a:rPr>
              <a:t>2-1   </a:t>
            </a:r>
            <a:r>
              <a:rPr lang="zh-CN" altLang="en-US" sz="2400" dirty="0">
                <a:latin typeface="微软雅黑" panose="020B0503020204020204" pitchFamily="34" charset="-122"/>
                <a:ea typeface="微软雅黑" panose="020B0503020204020204" pitchFamily="34" charset="-122"/>
                <a:cs typeface="Times New Roman" pitchFamily="18" charset="0"/>
              </a:rPr>
              <a:t>地震观测站点示意图</a:t>
            </a:r>
            <a:endParaRPr kumimoji="1" lang="zh-CN" altLang="en-US" sz="2400" dirty="0">
              <a:latin typeface="微软雅黑" panose="020B0503020204020204" pitchFamily="34" charset="-122"/>
              <a:ea typeface="微软雅黑" panose="020B0503020204020204" pitchFamily="34" charset="-122"/>
              <a:cs typeface="Times New Roman" pitchFamily="18" charset="0"/>
            </a:endParaRPr>
          </a:p>
        </p:txBody>
      </p:sp>
      <p:pic>
        <p:nvPicPr>
          <p:cNvPr id="5" name="Picture 2">
            <a:extLst>
              <a:ext uri="{FF2B5EF4-FFF2-40B4-BE49-F238E27FC236}">
                <a16:creationId xmlns:a16="http://schemas.microsoft.com/office/drawing/2014/main" id="{AD071023-0CD4-43CF-8324-1F3E3B7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70" t="4857" r="6691" b="314"/>
          <a:stretch>
            <a:fillRect/>
          </a:stretch>
        </p:blipFill>
        <p:spPr bwMode="auto">
          <a:xfrm>
            <a:off x="683568" y="1892721"/>
            <a:ext cx="5864448" cy="394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5">
            <a:extLst>
              <a:ext uri="{FF2B5EF4-FFF2-40B4-BE49-F238E27FC236}">
                <a16:creationId xmlns:a16="http://schemas.microsoft.com/office/drawing/2014/main" id="{EEFF6E6E-9394-4433-9AEF-3C2139CF86EC}"/>
              </a:ext>
            </a:extLst>
          </p:cNvPr>
          <p:cNvSpPr>
            <a:spLocks noGrp="1"/>
          </p:cNvSpPr>
          <p:nvPr>
            <p:ph type="dt" sz="half" idx="2"/>
          </p:nvPr>
        </p:nvSpPr>
        <p:spPr/>
        <p:txBody>
          <a:bodyPr/>
          <a:lstStyle/>
          <a:p>
            <a:pPr>
              <a:defRPr/>
            </a:pPr>
            <a:fld id="{4EB68F9F-9AA6-4CF9-BB89-4E6D2304657A}"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776BE1CE-12A2-4A22-8BA4-E149A6F4232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4580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a:extLst>
              <a:ext uri="{FF2B5EF4-FFF2-40B4-BE49-F238E27FC236}">
                <a16:creationId xmlns:a16="http://schemas.microsoft.com/office/drawing/2014/main" id="{7ABEB565-0837-495C-923F-96B7C0D553D9}"/>
              </a:ext>
            </a:extLst>
          </p:cNvPr>
          <p:cNvSpPr txBox="1">
            <a:spLocks noChangeArrowheads="1"/>
          </p:cNvSpPr>
          <p:nvPr/>
        </p:nvSpPr>
        <p:spPr bwMode="auto">
          <a:xfrm>
            <a:off x="251520" y="1268760"/>
            <a:ext cx="71278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sz="2400" dirty="0">
                <a:latin typeface="微软雅黑" pitchFamily="34" charset="-122"/>
                <a:ea typeface="微软雅黑" pitchFamily="34" charset="-122"/>
                <a:cs typeface="Times New Roman" pitchFamily="18" charset="0"/>
              </a:rPr>
              <a:t>表</a:t>
            </a:r>
            <a:r>
              <a:rPr lang="en-US" altLang="zh-CN" sz="2400" dirty="0">
                <a:latin typeface="微软雅黑" pitchFamily="34" charset="-122"/>
                <a:ea typeface="微软雅黑" pitchFamily="34" charset="-122"/>
                <a:cs typeface="Times New Roman" pitchFamily="18" charset="0"/>
              </a:rPr>
              <a:t>2-1   </a:t>
            </a:r>
            <a:r>
              <a:rPr lang="zh-CN" altLang="en-US" sz="2400" dirty="0">
                <a:latin typeface="微软雅黑" pitchFamily="34" charset="-122"/>
                <a:ea typeface="微软雅黑" pitchFamily="34" charset="-122"/>
                <a:cs typeface="Times New Roman" pitchFamily="18" charset="0"/>
              </a:rPr>
              <a:t>地震观测站坐标及接收地震波时间</a:t>
            </a:r>
            <a:endParaRPr kumimoji="1" lang="zh-CN" altLang="en-US" sz="2400" dirty="0">
              <a:latin typeface="微软雅黑" pitchFamily="34" charset="-122"/>
              <a:ea typeface="微软雅黑" pitchFamily="34" charset="-122"/>
              <a:cs typeface="Times New Roman" pitchFamily="18" charset="0"/>
            </a:endParaRPr>
          </a:p>
        </p:txBody>
      </p:sp>
      <p:graphicFrame>
        <p:nvGraphicFramePr>
          <p:cNvPr id="5" name="表格 4">
            <a:extLst>
              <a:ext uri="{FF2B5EF4-FFF2-40B4-BE49-F238E27FC236}">
                <a16:creationId xmlns:a16="http://schemas.microsoft.com/office/drawing/2014/main" id="{0302E075-7C17-49D6-8914-1150C7AE65B3}"/>
              </a:ext>
            </a:extLst>
          </p:cNvPr>
          <p:cNvGraphicFramePr>
            <a:graphicFrameLocks noGrp="1"/>
          </p:cNvGraphicFramePr>
          <p:nvPr>
            <p:extLst>
              <p:ext uri="{D42A27DB-BD31-4B8C-83A1-F6EECF244321}">
                <p14:modId xmlns:p14="http://schemas.microsoft.com/office/powerpoint/2010/main" val="1080768635"/>
              </p:ext>
            </p:extLst>
          </p:nvPr>
        </p:nvGraphicFramePr>
        <p:xfrm>
          <a:off x="611560" y="2006229"/>
          <a:ext cx="7128792" cy="4015055"/>
        </p:xfrm>
        <a:graphic>
          <a:graphicData uri="http://schemas.openxmlformats.org/drawingml/2006/table">
            <a:tbl>
              <a:tblPr firstRow="1" firstCol="1" lastRow="1" lastCol="1" bandRow="1" bandCol="1"/>
              <a:tblGrid>
                <a:gridCol w="1440933">
                  <a:extLst>
                    <a:ext uri="{9D8B030D-6E8A-4147-A177-3AD203B41FA5}">
                      <a16:colId xmlns:a16="http://schemas.microsoft.com/office/drawing/2014/main" val="20000"/>
                    </a:ext>
                  </a:extLst>
                </a:gridCol>
                <a:gridCol w="1761654">
                  <a:extLst>
                    <a:ext uri="{9D8B030D-6E8A-4147-A177-3AD203B41FA5}">
                      <a16:colId xmlns:a16="http://schemas.microsoft.com/office/drawing/2014/main" val="20001"/>
                    </a:ext>
                  </a:extLst>
                </a:gridCol>
                <a:gridCol w="1761654">
                  <a:extLst>
                    <a:ext uri="{9D8B030D-6E8A-4147-A177-3AD203B41FA5}">
                      <a16:colId xmlns:a16="http://schemas.microsoft.com/office/drawing/2014/main" val="20002"/>
                    </a:ext>
                  </a:extLst>
                </a:gridCol>
                <a:gridCol w="2164551">
                  <a:extLst>
                    <a:ext uri="{9D8B030D-6E8A-4147-A177-3AD203B41FA5}">
                      <a16:colId xmlns:a16="http://schemas.microsoft.com/office/drawing/2014/main" val="20003"/>
                    </a:ext>
                  </a:extLst>
                </a:gridCol>
              </a:tblGrid>
              <a:tr h="365005">
                <a:tc>
                  <a:txBody>
                    <a:bodyPr/>
                    <a:lstStyle/>
                    <a:p>
                      <a:pPr algn="ctr">
                        <a:lnSpc>
                          <a:spcPct val="100000"/>
                        </a:lnSpc>
                        <a:spcAft>
                          <a:spcPts val="0"/>
                        </a:spcAft>
                      </a:pPr>
                      <a:r>
                        <a:rPr lang="zh-CN" sz="1800" b="1" dirty="0">
                          <a:effectLst/>
                          <a:latin typeface="Times New Roman"/>
                          <a:ea typeface="宋体"/>
                        </a:rPr>
                        <a:t>地震观测站</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dirty="0">
                          <a:effectLst/>
                          <a:latin typeface="Times New Roman"/>
                          <a:ea typeface="宋体"/>
                        </a:rPr>
                        <a:t>横坐标</a:t>
                      </a:r>
                      <a:r>
                        <a:rPr lang="en-US" sz="1800" b="1" i="1" dirty="0">
                          <a:effectLst/>
                          <a:latin typeface="Times New Roman"/>
                          <a:ea typeface="宋体"/>
                        </a:rPr>
                        <a:t>x</a:t>
                      </a:r>
                      <a:r>
                        <a:rPr lang="zh-CN" sz="1800" b="1" dirty="0">
                          <a:effectLst/>
                          <a:latin typeface="Times New Roman"/>
                          <a:ea typeface="宋体"/>
                        </a:rPr>
                        <a:t>（千米）</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dirty="0">
                          <a:effectLst/>
                          <a:latin typeface="Times New Roman"/>
                          <a:ea typeface="宋体"/>
                        </a:rPr>
                        <a:t>纵坐标</a:t>
                      </a:r>
                      <a:r>
                        <a:rPr lang="en-US" sz="1800" b="1" i="1" dirty="0">
                          <a:effectLst/>
                          <a:latin typeface="Times New Roman"/>
                          <a:ea typeface="宋体"/>
                        </a:rPr>
                        <a:t>y</a:t>
                      </a:r>
                      <a:r>
                        <a:rPr lang="zh-CN" sz="1800" b="1" dirty="0">
                          <a:effectLst/>
                          <a:latin typeface="Times New Roman"/>
                          <a:ea typeface="宋体"/>
                        </a:rPr>
                        <a:t>（千米）</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dirty="0">
                          <a:effectLst/>
                          <a:latin typeface="Times New Roman"/>
                          <a:ea typeface="宋体"/>
                        </a:rPr>
                        <a:t>接收地震波时间</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5005">
                <a:tc>
                  <a:txBody>
                    <a:bodyPr/>
                    <a:lstStyle/>
                    <a:p>
                      <a:pPr algn="ctr">
                        <a:lnSpc>
                          <a:spcPct val="100000"/>
                        </a:lnSpc>
                        <a:spcAft>
                          <a:spcPts val="0"/>
                        </a:spcAft>
                      </a:pPr>
                      <a:r>
                        <a:rPr lang="en-US" sz="1800" dirty="0">
                          <a:effectLst/>
                          <a:latin typeface="Times New Roman"/>
                          <a:ea typeface="宋体"/>
                        </a:rPr>
                        <a:t>A</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500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3300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21</a:t>
                      </a:r>
                      <a:r>
                        <a:rPr lang="zh-CN" sz="1800" dirty="0">
                          <a:effectLst/>
                          <a:latin typeface="Times New Roman"/>
                          <a:ea typeface="宋体"/>
                        </a:rPr>
                        <a:t>分</a:t>
                      </a:r>
                      <a:r>
                        <a:rPr lang="en-US" sz="1800" dirty="0">
                          <a:effectLst/>
                          <a:latin typeface="Times New Roman"/>
                          <a:ea typeface="宋体"/>
                        </a:rPr>
                        <a:t>9</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005">
                <a:tc>
                  <a:txBody>
                    <a:bodyPr/>
                    <a:lstStyle/>
                    <a:p>
                      <a:pPr algn="ctr">
                        <a:lnSpc>
                          <a:spcPct val="100000"/>
                        </a:lnSpc>
                        <a:spcAft>
                          <a:spcPts val="0"/>
                        </a:spcAft>
                      </a:pPr>
                      <a:r>
                        <a:rPr lang="en-US" sz="1800" dirty="0">
                          <a:effectLst/>
                          <a:latin typeface="Times New Roman"/>
                          <a:ea typeface="宋体"/>
                        </a:rPr>
                        <a:t>B</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300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200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19</a:t>
                      </a:r>
                      <a:r>
                        <a:rPr lang="zh-CN" sz="1800" dirty="0">
                          <a:effectLst/>
                          <a:latin typeface="Times New Roman"/>
                          <a:ea typeface="宋体"/>
                        </a:rPr>
                        <a:t>分</a:t>
                      </a:r>
                      <a:r>
                        <a:rPr lang="en-US" sz="1800" dirty="0">
                          <a:effectLst/>
                          <a:latin typeface="Times New Roman"/>
                          <a:ea typeface="宋体"/>
                        </a:rPr>
                        <a:t>29</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5005">
                <a:tc>
                  <a:txBody>
                    <a:bodyPr/>
                    <a:lstStyle/>
                    <a:p>
                      <a:pPr algn="ctr">
                        <a:lnSpc>
                          <a:spcPct val="100000"/>
                        </a:lnSpc>
                        <a:spcAft>
                          <a:spcPts val="0"/>
                        </a:spcAft>
                      </a:pPr>
                      <a:r>
                        <a:rPr lang="en-US" sz="1800">
                          <a:effectLst/>
                          <a:latin typeface="Times New Roman"/>
                          <a:ea typeface="宋体"/>
                        </a:rPr>
                        <a:t>C</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800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1600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4</a:t>
                      </a:r>
                      <a:r>
                        <a:rPr lang="zh-CN" sz="1800">
                          <a:effectLst/>
                          <a:latin typeface="Times New Roman"/>
                          <a:ea typeface="宋体"/>
                        </a:rPr>
                        <a:t>月</a:t>
                      </a:r>
                      <a:r>
                        <a:rPr lang="en-US" sz="1800">
                          <a:effectLst/>
                          <a:latin typeface="Times New Roman"/>
                          <a:ea typeface="宋体"/>
                        </a:rPr>
                        <a:t>1</a:t>
                      </a:r>
                      <a:r>
                        <a:rPr lang="zh-CN" sz="1800">
                          <a:effectLst/>
                          <a:latin typeface="Times New Roman"/>
                          <a:ea typeface="宋体"/>
                        </a:rPr>
                        <a:t>日</a:t>
                      </a:r>
                      <a:r>
                        <a:rPr lang="en-US" sz="1800">
                          <a:effectLst/>
                          <a:latin typeface="Times New Roman"/>
                          <a:ea typeface="宋体"/>
                        </a:rPr>
                        <a:t>9</a:t>
                      </a:r>
                      <a:r>
                        <a:rPr lang="zh-CN" sz="1800">
                          <a:effectLst/>
                          <a:latin typeface="Times New Roman"/>
                          <a:ea typeface="宋体"/>
                        </a:rPr>
                        <a:t>时</a:t>
                      </a:r>
                      <a:r>
                        <a:rPr lang="en-US" sz="1800">
                          <a:effectLst/>
                          <a:latin typeface="Times New Roman"/>
                          <a:ea typeface="宋体"/>
                        </a:rPr>
                        <a:t>14</a:t>
                      </a:r>
                      <a:r>
                        <a:rPr lang="zh-CN" sz="1800">
                          <a:effectLst/>
                          <a:latin typeface="Times New Roman"/>
                          <a:ea typeface="宋体"/>
                        </a:rPr>
                        <a:t>分</a:t>
                      </a:r>
                      <a:r>
                        <a:rPr lang="en-US" sz="1800">
                          <a:effectLst/>
                          <a:latin typeface="Times New Roman"/>
                          <a:ea typeface="宋体"/>
                        </a:rPr>
                        <a:t>51</a:t>
                      </a:r>
                      <a:r>
                        <a:rPr lang="zh-CN" sz="180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5005">
                <a:tc>
                  <a:txBody>
                    <a:bodyPr/>
                    <a:lstStyle/>
                    <a:p>
                      <a:pPr algn="ctr">
                        <a:lnSpc>
                          <a:spcPct val="100000"/>
                        </a:lnSpc>
                        <a:spcAft>
                          <a:spcPts val="0"/>
                        </a:spcAft>
                      </a:pPr>
                      <a:r>
                        <a:rPr lang="en-US" sz="1800">
                          <a:effectLst/>
                          <a:latin typeface="Times New Roman"/>
                          <a:ea typeface="宋体"/>
                        </a:rPr>
                        <a:t>D</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1400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2200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4</a:t>
                      </a:r>
                      <a:r>
                        <a:rPr lang="zh-CN" sz="1800">
                          <a:effectLst/>
                          <a:latin typeface="Times New Roman"/>
                          <a:ea typeface="宋体"/>
                        </a:rPr>
                        <a:t>月</a:t>
                      </a:r>
                      <a:r>
                        <a:rPr lang="en-US" sz="1800">
                          <a:effectLst/>
                          <a:latin typeface="Times New Roman"/>
                          <a:ea typeface="宋体"/>
                        </a:rPr>
                        <a:t>1</a:t>
                      </a:r>
                      <a:r>
                        <a:rPr lang="zh-CN" sz="1800">
                          <a:effectLst/>
                          <a:latin typeface="Times New Roman"/>
                          <a:ea typeface="宋体"/>
                        </a:rPr>
                        <a:t>日</a:t>
                      </a:r>
                      <a:r>
                        <a:rPr lang="en-US" sz="1800">
                          <a:effectLst/>
                          <a:latin typeface="Times New Roman"/>
                          <a:ea typeface="宋体"/>
                        </a:rPr>
                        <a:t>9</a:t>
                      </a:r>
                      <a:r>
                        <a:rPr lang="zh-CN" sz="1800">
                          <a:effectLst/>
                          <a:latin typeface="Times New Roman"/>
                          <a:ea typeface="宋体"/>
                        </a:rPr>
                        <a:t>时</a:t>
                      </a:r>
                      <a:r>
                        <a:rPr lang="en-US" sz="1800">
                          <a:effectLst/>
                          <a:latin typeface="Times New Roman"/>
                          <a:ea typeface="宋体"/>
                        </a:rPr>
                        <a:t>13</a:t>
                      </a:r>
                      <a:r>
                        <a:rPr lang="zh-CN" sz="1800">
                          <a:effectLst/>
                          <a:latin typeface="Times New Roman"/>
                          <a:ea typeface="宋体"/>
                        </a:rPr>
                        <a:t>分</a:t>
                      </a:r>
                      <a:r>
                        <a:rPr lang="en-US" sz="1800">
                          <a:effectLst/>
                          <a:latin typeface="Times New Roman"/>
                          <a:ea typeface="宋体"/>
                        </a:rPr>
                        <a:t>17</a:t>
                      </a:r>
                      <a:r>
                        <a:rPr lang="zh-CN" sz="180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5005">
                <a:tc>
                  <a:txBody>
                    <a:bodyPr/>
                    <a:lstStyle/>
                    <a:p>
                      <a:pPr algn="ctr">
                        <a:lnSpc>
                          <a:spcPct val="100000"/>
                        </a:lnSpc>
                        <a:spcAft>
                          <a:spcPts val="0"/>
                        </a:spcAft>
                      </a:pPr>
                      <a:r>
                        <a:rPr lang="en-US" sz="1800">
                          <a:effectLst/>
                          <a:latin typeface="Times New Roman"/>
                          <a:ea typeface="宋体"/>
                        </a:rPr>
                        <a:t>E</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1700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700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4</a:t>
                      </a:r>
                      <a:r>
                        <a:rPr lang="zh-CN" sz="1800">
                          <a:effectLst/>
                          <a:latin typeface="Times New Roman"/>
                          <a:ea typeface="宋体"/>
                        </a:rPr>
                        <a:t>月</a:t>
                      </a:r>
                      <a:r>
                        <a:rPr lang="en-US" sz="1800">
                          <a:effectLst/>
                          <a:latin typeface="Times New Roman"/>
                          <a:ea typeface="宋体"/>
                        </a:rPr>
                        <a:t>1</a:t>
                      </a:r>
                      <a:r>
                        <a:rPr lang="zh-CN" sz="1800">
                          <a:effectLst/>
                          <a:latin typeface="Times New Roman"/>
                          <a:ea typeface="宋体"/>
                        </a:rPr>
                        <a:t>日</a:t>
                      </a:r>
                      <a:r>
                        <a:rPr lang="en-US" sz="1800">
                          <a:effectLst/>
                          <a:latin typeface="Times New Roman"/>
                          <a:ea typeface="宋体"/>
                        </a:rPr>
                        <a:t>9</a:t>
                      </a:r>
                      <a:r>
                        <a:rPr lang="zh-CN" sz="1800">
                          <a:effectLst/>
                          <a:latin typeface="Times New Roman"/>
                          <a:ea typeface="宋体"/>
                        </a:rPr>
                        <a:t>时</a:t>
                      </a:r>
                      <a:r>
                        <a:rPr lang="en-US" sz="1800">
                          <a:effectLst/>
                          <a:latin typeface="Times New Roman"/>
                          <a:ea typeface="宋体"/>
                        </a:rPr>
                        <a:t>11</a:t>
                      </a:r>
                      <a:r>
                        <a:rPr lang="zh-CN" sz="1800">
                          <a:effectLst/>
                          <a:latin typeface="Times New Roman"/>
                          <a:ea typeface="宋体"/>
                        </a:rPr>
                        <a:t>分</a:t>
                      </a:r>
                      <a:r>
                        <a:rPr lang="en-US" sz="1800">
                          <a:effectLst/>
                          <a:latin typeface="Times New Roman"/>
                          <a:ea typeface="宋体"/>
                        </a:rPr>
                        <a:t>46</a:t>
                      </a:r>
                      <a:r>
                        <a:rPr lang="zh-CN" sz="180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5005">
                <a:tc>
                  <a:txBody>
                    <a:bodyPr/>
                    <a:lstStyle/>
                    <a:p>
                      <a:pPr algn="ctr">
                        <a:lnSpc>
                          <a:spcPct val="100000"/>
                        </a:lnSpc>
                        <a:spcAft>
                          <a:spcPts val="0"/>
                        </a:spcAft>
                      </a:pPr>
                      <a:r>
                        <a:rPr lang="en-US" sz="1800">
                          <a:effectLst/>
                          <a:latin typeface="Times New Roman"/>
                          <a:ea typeface="宋体"/>
                        </a:rPr>
                        <a:t>F</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2300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2800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14</a:t>
                      </a:r>
                      <a:r>
                        <a:rPr lang="zh-CN" sz="1800" dirty="0">
                          <a:effectLst/>
                          <a:latin typeface="Times New Roman"/>
                          <a:ea typeface="宋体"/>
                        </a:rPr>
                        <a:t>分</a:t>
                      </a:r>
                      <a:r>
                        <a:rPr lang="en-US" sz="1800" dirty="0">
                          <a:effectLst/>
                          <a:latin typeface="Times New Roman"/>
                          <a:ea typeface="宋体"/>
                        </a:rPr>
                        <a:t>47</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5005">
                <a:tc>
                  <a:txBody>
                    <a:bodyPr/>
                    <a:lstStyle/>
                    <a:p>
                      <a:pPr algn="ctr">
                        <a:lnSpc>
                          <a:spcPct val="100000"/>
                        </a:lnSpc>
                        <a:spcAft>
                          <a:spcPts val="0"/>
                        </a:spcAft>
                      </a:pPr>
                      <a:r>
                        <a:rPr lang="en-US" sz="1800">
                          <a:effectLst/>
                          <a:latin typeface="Times New Roman"/>
                          <a:ea typeface="宋体"/>
                        </a:rPr>
                        <a:t>G</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2500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1900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10</a:t>
                      </a:r>
                      <a:r>
                        <a:rPr lang="zh-CN" sz="1800" dirty="0">
                          <a:effectLst/>
                          <a:latin typeface="Times New Roman"/>
                          <a:ea typeface="宋体"/>
                        </a:rPr>
                        <a:t>分</a:t>
                      </a:r>
                      <a:r>
                        <a:rPr lang="en-US" sz="1800" dirty="0">
                          <a:effectLst/>
                          <a:latin typeface="Times New Roman"/>
                          <a:ea typeface="宋体"/>
                        </a:rPr>
                        <a:t>14</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5005">
                <a:tc>
                  <a:txBody>
                    <a:bodyPr/>
                    <a:lstStyle/>
                    <a:p>
                      <a:pPr algn="ctr">
                        <a:lnSpc>
                          <a:spcPct val="100000"/>
                        </a:lnSpc>
                        <a:spcAft>
                          <a:spcPts val="0"/>
                        </a:spcAft>
                      </a:pPr>
                      <a:r>
                        <a:rPr lang="en-US" sz="1800">
                          <a:effectLst/>
                          <a:latin typeface="Times New Roman"/>
                          <a:ea typeface="宋体"/>
                        </a:rPr>
                        <a:t>H</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2900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900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11</a:t>
                      </a:r>
                      <a:r>
                        <a:rPr lang="zh-CN" sz="1800" dirty="0">
                          <a:effectLst/>
                          <a:latin typeface="Times New Roman"/>
                          <a:ea typeface="宋体"/>
                        </a:rPr>
                        <a:t>分</a:t>
                      </a:r>
                      <a:r>
                        <a:rPr lang="en-US" sz="1800" dirty="0">
                          <a:effectLst/>
                          <a:latin typeface="Times New Roman"/>
                          <a:ea typeface="宋体"/>
                        </a:rPr>
                        <a:t>46</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5005">
                <a:tc>
                  <a:txBody>
                    <a:bodyPr/>
                    <a:lstStyle/>
                    <a:p>
                      <a:pPr algn="ctr">
                        <a:lnSpc>
                          <a:spcPct val="100000"/>
                        </a:lnSpc>
                        <a:spcAft>
                          <a:spcPts val="0"/>
                        </a:spcAft>
                      </a:pPr>
                      <a:r>
                        <a:rPr lang="en-US" sz="1800">
                          <a:effectLst/>
                          <a:latin typeface="Times New Roman"/>
                          <a:ea typeface="宋体"/>
                        </a:rPr>
                        <a:t>I</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3200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3100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17</a:t>
                      </a:r>
                      <a:r>
                        <a:rPr lang="zh-CN" sz="1800" dirty="0">
                          <a:effectLst/>
                          <a:latin typeface="Times New Roman"/>
                          <a:ea typeface="宋体"/>
                        </a:rPr>
                        <a:t>分</a:t>
                      </a:r>
                      <a:r>
                        <a:rPr lang="en-US" sz="1800" dirty="0">
                          <a:effectLst/>
                          <a:latin typeface="Times New Roman"/>
                          <a:ea typeface="宋体"/>
                        </a:rPr>
                        <a:t>57</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65005">
                <a:tc>
                  <a:txBody>
                    <a:bodyPr/>
                    <a:lstStyle/>
                    <a:p>
                      <a:pPr algn="ctr">
                        <a:lnSpc>
                          <a:spcPct val="100000"/>
                        </a:lnSpc>
                        <a:spcAft>
                          <a:spcPts val="0"/>
                        </a:spcAft>
                      </a:pPr>
                      <a:r>
                        <a:rPr lang="en-US" sz="1800">
                          <a:effectLst/>
                          <a:latin typeface="Times New Roman"/>
                          <a:ea typeface="宋体"/>
                        </a:rPr>
                        <a:t>J</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3400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100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16</a:t>
                      </a:r>
                      <a:r>
                        <a:rPr lang="zh-CN" sz="1800" dirty="0">
                          <a:effectLst/>
                          <a:latin typeface="Times New Roman"/>
                          <a:ea typeface="宋体"/>
                        </a:rPr>
                        <a:t>分</a:t>
                      </a:r>
                      <a:r>
                        <a:rPr lang="en-US" sz="1800" dirty="0">
                          <a:effectLst/>
                          <a:latin typeface="Times New Roman"/>
                          <a:ea typeface="宋体"/>
                        </a:rPr>
                        <a:t>49</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日期占位符 5">
            <a:extLst>
              <a:ext uri="{FF2B5EF4-FFF2-40B4-BE49-F238E27FC236}">
                <a16:creationId xmlns:a16="http://schemas.microsoft.com/office/drawing/2014/main" id="{5269817D-F863-45F8-B0EA-ED51F2E1914D}"/>
              </a:ext>
            </a:extLst>
          </p:cNvPr>
          <p:cNvSpPr>
            <a:spLocks noGrp="1"/>
          </p:cNvSpPr>
          <p:nvPr>
            <p:ph type="dt" sz="half" idx="2"/>
          </p:nvPr>
        </p:nvSpPr>
        <p:spPr/>
        <p:txBody>
          <a:bodyPr/>
          <a:lstStyle/>
          <a:p>
            <a:pPr>
              <a:defRPr/>
            </a:pPr>
            <a:fld id="{3DAFAB24-EEA5-433D-8E9A-B57F7AAD24E5}"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9294A15B-FF41-4A37-BDFB-2A42FA878EE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235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a:extLst>
              <a:ext uri="{FF2B5EF4-FFF2-40B4-BE49-F238E27FC236}">
                <a16:creationId xmlns:a16="http://schemas.microsoft.com/office/drawing/2014/main" id="{90C3AD48-3BF6-4DE6-82F2-D516F03208CE}"/>
              </a:ext>
            </a:extLst>
          </p:cNvPr>
          <p:cNvSpPr txBox="1">
            <a:spLocks noChangeArrowheads="1"/>
          </p:cNvSpPr>
          <p:nvPr/>
        </p:nvSpPr>
        <p:spPr bwMode="auto">
          <a:xfrm>
            <a:off x="395536" y="879103"/>
            <a:ext cx="547211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模型建立</a:t>
            </a:r>
            <a:endParaRPr kumimoji="1" lang="zh-CN" altLang="en-US" sz="2400" dirty="0">
              <a:solidFill>
                <a:srgbClr val="FF0000"/>
              </a:solidFill>
              <a:latin typeface="微软雅黑" pitchFamily="34" charset="-122"/>
              <a:ea typeface="微软雅黑" pitchFamily="34" charset="-122"/>
            </a:endParaRPr>
          </a:p>
        </p:txBody>
      </p:sp>
      <p:graphicFrame>
        <p:nvGraphicFramePr>
          <p:cNvPr id="5" name="对象 2">
            <a:extLst>
              <a:ext uri="{FF2B5EF4-FFF2-40B4-BE49-F238E27FC236}">
                <a16:creationId xmlns:a16="http://schemas.microsoft.com/office/drawing/2014/main" id="{F8A8AF91-6CD5-4ECE-9085-8CCE486B22B6}"/>
              </a:ext>
            </a:extLst>
          </p:cNvPr>
          <p:cNvGraphicFramePr>
            <a:graphicFrameLocks noChangeAspect="1"/>
          </p:cNvGraphicFramePr>
          <p:nvPr>
            <p:extLst>
              <p:ext uri="{D42A27DB-BD31-4B8C-83A1-F6EECF244321}">
                <p14:modId xmlns:p14="http://schemas.microsoft.com/office/powerpoint/2010/main" val="3974783621"/>
              </p:ext>
            </p:extLst>
          </p:nvPr>
        </p:nvGraphicFramePr>
        <p:xfrm>
          <a:off x="1619672" y="4740919"/>
          <a:ext cx="6106395" cy="848321"/>
        </p:xfrm>
        <a:graphic>
          <a:graphicData uri="http://schemas.openxmlformats.org/presentationml/2006/ole">
            <mc:AlternateContent xmlns:mc="http://schemas.openxmlformats.org/markup-compatibility/2006">
              <mc:Choice xmlns:v="urn:schemas-microsoft-com:vml" Requires="v">
                <p:oleObj name="Equation" r:id="rId2" imgW="3149280" imgH="495000" progId="Equation.DSMT4">
                  <p:embed/>
                </p:oleObj>
              </mc:Choice>
              <mc:Fallback>
                <p:oleObj name="Equation" r:id="rId2" imgW="3149280" imgH="495000" progId="Equation.DSMT4">
                  <p:embed/>
                  <p:pic>
                    <p:nvPicPr>
                      <p:cNvPr id="56324" name="对象 2"/>
                      <p:cNvPicPr>
                        <a:picLocks noChangeAspect="1" noChangeArrowheads="1"/>
                      </p:cNvPicPr>
                      <p:nvPr/>
                    </p:nvPicPr>
                    <p:blipFill>
                      <a:blip r:embed="rId3"/>
                      <a:srcRect/>
                      <a:stretch>
                        <a:fillRect/>
                      </a:stretch>
                    </p:blipFill>
                    <p:spPr bwMode="auto">
                      <a:xfrm>
                        <a:off x="1619672" y="4740919"/>
                        <a:ext cx="6106395" cy="848321"/>
                      </a:xfrm>
                      <a:prstGeom prst="rect">
                        <a:avLst/>
                      </a:prstGeom>
                      <a:noFill/>
                    </p:spPr>
                  </p:pic>
                </p:oleObj>
              </mc:Fallback>
            </mc:AlternateContent>
          </a:graphicData>
        </a:graphic>
      </p:graphicFrame>
      <p:grpSp>
        <p:nvGrpSpPr>
          <p:cNvPr id="7" name="组合 9">
            <a:extLst>
              <a:ext uri="{FF2B5EF4-FFF2-40B4-BE49-F238E27FC236}">
                <a16:creationId xmlns:a16="http://schemas.microsoft.com/office/drawing/2014/main" id="{D0CFB9E9-350B-4060-BC80-8F9F00D97545}"/>
              </a:ext>
            </a:extLst>
          </p:cNvPr>
          <p:cNvGrpSpPr>
            <a:grpSpLocks/>
          </p:cNvGrpSpPr>
          <p:nvPr/>
        </p:nvGrpSpPr>
        <p:grpSpPr bwMode="auto">
          <a:xfrm>
            <a:off x="755576" y="5795969"/>
            <a:ext cx="6230991" cy="430887"/>
            <a:chOff x="685180" y="5991671"/>
            <a:chExt cx="6370519" cy="574147"/>
          </a:xfrm>
        </p:grpSpPr>
        <p:sp>
          <p:nvSpPr>
            <p:cNvPr id="8" name="Text Box 29">
              <a:extLst>
                <a:ext uri="{FF2B5EF4-FFF2-40B4-BE49-F238E27FC236}">
                  <a16:creationId xmlns:a16="http://schemas.microsoft.com/office/drawing/2014/main" id="{E4AB05DE-564C-458D-B1B3-641D93EE81FF}"/>
                </a:ext>
              </a:extLst>
            </p:cNvPr>
            <p:cNvSpPr txBox="1">
              <a:spLocks noChangeArrowheads="1"/>
            </p:cNvSpPr>
            <p:nvPr/>
          </p:nvSpPr>
          <p:spPr bwMode="auto">
            <a:xfrm>
              <a:off x="685180" y="5991671"/>
              <a:ext cx="6370519" cy="57414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200" dirty="0">
                  <a:latin typeface="微软雅黑" pitchFamily="34" charset="-122"/>
                  <a:ea typeface="微软雅黑" pitchFamily="34" charset="-122"/>
                  <a:cs typeface="Times New Roman" pitchFamily="18" charset="0"/>
                </a:rPr>
                <a:t>其中                               为模型参数。</a:t>
              </a:r>
            </a:p>
          </p:txBody>
        </p:sp>
        <p:graphicFrame>
          <p:nvGraphicFramePr>
            <p:cNvPr id="9" name="对象 6">
              <a:extLst>
                <a:ext uri="{FF2B5EF4-FFF2-40B4-BE49-F238E27FC236}">
                  <a16:creationId xmlns:a16="http://schemas.microsoft.com/office/drawing/2014/main" id="{3265027C-273D-42CE-98FE-C6F9C1E26ECD}"/>
                </a:ext>
              </a:extLst>
            </p:cNvPr>
            <p:cNvGraphicFramePr>
              <a:graphicFrameLocks noChangeAspect="1"/>
            </p:cNvGraphicFramePr>
            <p:nvPr>
              <p:extLst>
                <p:ext uri="{D42A27DB-BD31-4B8C-83A1-F6EECF244321}">
                  <p14:modId xmlns:p14="http://schemas.microsoft.com/office/powerpoint/2010/main" val="2234288028"/>
                </p:ext>
              </p:extLst>
            </p:nvPr>
          </p:nvGraphicFramePr>
          <p:xfrm>
            <a:off x="1363840" y="5991671"/>
            <a:ext cx="2583659" cy="574147"/>
          </p:xfrm>
          <a:graphic>
            <a:graphicData uri="http://schemas.openxmlformats.org/presentationml/2006/ole">
              <mc:AlternateContent xmlns:mc="http://schemas.openxmlformats.org/markup-compatibility/2006">
                <mc:Choice xmlns:v="urn:schemas-microsoft-com:vml" Requires="v">
                  <p:oleObj name="Equation" r:id="rId4" imgW="1028700" imgH="228600" progId="">
                    <p:embed/>
                  </p:oleObj>
                </mc:Choice>
                <mc:Fallback>
                  <p:oleObj name="Equation" r:id="rId4" imgW="1028700" imgH="228600" progId="">
                    <p:embed/>
                    <p:pic>
                      <p:nvPicPr>
                        <p:cNvPr id="56329"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840" y="5991671"/>
                          <a:ext cx="2583659" cy="574147"/>
                        </a:xfrm>
                        <a:prstGeom prst="rect">
                          <a:avLst/>
                        </a:prstGeom>
                        <a:noFill/>
                      </p:spPr>
                    </p:pic>
                  </p:oleObj>
                </mc:Fallback>
              </mc:AlternateContent>
            </a:graphicData>
          </a:graphic>
        </p:graphicFrame>
      </p:grpSp>
      <p:grpSp>
        <p:nvGrpSpPr>
          <p:cNvPr id="21" name="组合 20">
            <a:extLst>
              <a:ext uri="{FF2B5EF4-FFF2-40B4-BE49-F238E27FC236}">
                <a16:creationId xmlns:a16="http://schemas.microsoft.com/office/drawing/2014/main" id="{5E0B8534-7866-4DF2-AE4B-6412C2770A8E}"/>
              </a:ext>
            </a:extLst>
          </p:cNvPr>
          <p:cNvGrpSpPr/>
          <p:nvPr/>
        </p:nvGrpSpPr>
        <p:grpSpPr>
          <a:xfrm>
            <a:off x="755576" y="1476784"/>
            <a:ext cx="8064896" cy="3079497"/>
            <a:chOff x="755576" y="1476784"/>
            <a:chExt cx="8064896" cy="3079497"/>
          </a:xfrm>
        </p:grpSpPr>
        <p:sp>
          <p:nvSpPr>
            <p:cNvPr id="10" name="Text Box 29">
              <a:extLst>
                <a:ext uri="{FF2B5EF4-FFF2-40B4-BE49-F238E27FC236}">
                  <a16:creationId xmlns:a16="http://schemas.microsoft.com/office/drawing/2014/main" id="{28BBE08A-678E-4E83-B1D4-A8B83CD2EDC0}"/>
                </a:ext>
              </a:extLst>
            </p:cNvPr>
            <p:cNvSpPr txBox="1">
              <a:spLocks noChangeArrowheads="1"/>
            </p:cNvSpPr>
            <p:nvPr/>
          </p:nvSpPr>
          <p:spPr bwMode="auto">
            <a:xfrm>
              <a:off x="755576" y="1476784"/>
              <a:ext cx="8064896" cy="307949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r>
                <a:rPr lang="zh-CN" altLang="en-US" sz="2200" dirty="0">
                  <a:latin typeface="微软雅黑" pitchFamily="34" charset="-122"/>
                  <a:ea typeface="微软雅黑" pitchFamily="34" charset="-122"/>
                  <a:cs typeface="Times New Roman" pitchFamily="18" charset="0"/>
                </a:rPr>
                <a:t>假设震源三维坐标为               ，这里的    取正值，设地震发生的时间为</a:t>
              </a:r>
              <a:r>
                <a:rPr lang="en-US" altLang="zh-CN" sz="2200" dirty="0">
                  <a:latin typeface="微软雅黑" pitchFamily="34" charset="-122"/>
                  <a:ea typeface="微软雅黑" pitchFamily="34" charset="-122"/>
                  <a:cs typeface="Times New Roman" pitchFamily="18" charset="0"/>
                </a:rPr>
                <a:t>4</a:t>
              </a:r>
              <a:r>
                <a:rPr lang="zh-CN" altLang="en-US" sz="2200" dirty="0">
                  <a:latin typeface="微软雅黑" pitchFamily="34" charset="-122"/>
                  <a:ea typeface="微软雅黑" pitchFamily="34" charset="-122"/>
                  <a:cs typeface="Times New Roman" pitchFamily="18" charset="0"/>
                </a:rPr>
                <a:t>月</a:t>
              </a:r>
              <a:r>
                <a:rPr lang="en-US" altLang="zh-CN" sz="2200" dirty="0">
                  <a:latin typeface="微软雅黑" pitchFamily="34" charset="-122"/>
                  <a:ea typeface="微软雅黑" pitchFamily="34" charset="-122"/>
                  <a:cs typeface="Times New Roman" pitchFamily="18" charset="0"/>
                </a:rPr>
                <a:t>1</a:t>
              </a:r>
              <a:r>
                <a:rPr lang="zh-CN" altLang="en-US" sz="2200" dirty="0">
                  <a:latin typeface="微软雅黑" pitchFamily="34" charset="-122"/>
                  <a:ea typeface="微软雅黑" pitchFamily="34" charset="-122"/>
                  <a:cs typeface="Times New Roman" pitchFamily="18" charset="0"/>
                </a:rPr>
                <a:t>日</a:t>
              </a:r>
              <a:r>
                <a:rPr lang="en-US" altLang="zh-CN" sz="2200" dirty="0">
                  <a:latin typeface="微软雅黑" pitchFamily="34" charset="-122"/>
                  <a:ea typeface="微软雅黑" pitchFamily="34" charset="-122"/>
                  <a:cs typeface="Times New Roman" pitchFamily="18" charset="0"/>
                </a:rPr>
                <a:t>9</a:t>
              </a:r>
              <a:r>
                <a:rPr lang="zh-CN" altLang="en-US" sz="2200" dirty="0">
                  <a:latin typeface="微软雅黑" pitchFamily="34" charset="-122"/>
                  <a:ea typeface="微软雅黑" pitchFamily="34" charset="-122"/>
                  <a:cs typeface="Times New Roman" pitchFamily="18" charset="0"/>
                </a:rPr>
                <a:t>时    分，地震波传播速度为  （单位：</a:t>
              </a:r>
              <a:r>
                <a:rPr lang="en-US" altLang="zh-CN" sz="2200" dirty="0">
                  <a:latin typeface="微软雅黑" pitchFamily="34" charset="-122"/>
                  <a:ea typeface="微软雅黑" pitchFamily="34" charset="-122"/>
                  <a:cs typeface="Times New Roman" pitchFamily="18" charset="0"/>
                </a:rPr>
                <a:t>km/s</a:t>
              </a:r>
              <a:r>
                <a:rPr lang="zh-CN" altLang="en-US" sz="2200" dirty="0">
                  <a:latin typeface="微软雅黑" pitchFamily="34" charset="-122"/>
                  <a:ea typeface="微软雅黑" pitchFamily="34" charset="-122"/>
                  <a:cs typeface="Times New Roman" pitchFamily="18" charset="0"/>
                </a:rPr>
                <a:t>）。用                                        分别表示地震观测站点</a:t>
              </a:r>
              <a:r>
                <a:rPr lang="en-US" altLang="zh-CN" sz="2200" dirty="0">
                  <a:latin typeface="微软雅黑" pitchFamily="34" charset="-122"/>
                  <a:ea typeface="微软雅黑" pitchFamily="34" charset="-122"/>
                  <a:cs typeface="Times New Roman" pitchFamily="18" charset="0"/>
                </a:rPr>
                <a:t>A—J</a:t>
              </a:r>
              <a:r>
                <a:rPr lang="zh-CN" altLang="en-US" sz="2200" dirty="0">
                  <a:latin typeface="微软雅黑" pitchFamily="34" charset="-122"/>
                  <a:ea typeface="微软雅黑" pitchFamily="34" charset="-122"/>
                  <a:cs typeface="Times New Roman" pitchFamily="18" charset="0"/>
                </a:rPr>
                <a:t>的三维坐标，用                            分别表示地震观测站点</a:t>
              </a:r>
              <a:r>
                <a:rPr lang="en-US" altLang="zh-CN" sz="2200" dirty="0">
                  <a:latin typeface="微软雅黑" pitchFamily="34" charset="-122"/>
                  <a:ea typeface="微软雅黑" pitchFamily="34" charset="-122"/>
                  <a:cs typeface="Times New Roman" pitchFamily="18" charset="0"/>
                </a:rPr>
                <a:t>A—J</a:t>
              </a:r>
              <a:r>
                <a:rPr lang="zh-CN" altLang="en-US" sz="2200" dirty="0">
                  <a:latin typeface="微软雅黑" pitchFamily="34" charset="-122"/>
                  <a:ea typeface="微软雅黑" pitchFamily="34" charset="-122"/>
                  <a:cs typeface="Times New Roman" pitchFamily="18" charset="0"/>
                </a:rPr>
                <a:t>接收到地震波的时刻，这里的     表示</a:t>
              </a:r>
              <a:r>
                <a:rPr lang="en-US" altLang="zh-CN" sz="2200" dirty="0">
                  <a:latin typeface="微软雅黑" pitchFamily="34" charset="-122"/>
                  <a:ea typeface="微软雅黑" pitchFamily="34" charset="-122"/>
                  <a:cs typeface="Times New Roman" pitchFamily="18" charset="0"/>
                </a:rPr>
                <a:t>9</a:t>
              </a:r>
              <a:r>
                <a:rPr lang="zh-CN" altLang="en-US" sz="2200" dirty="0">
                  <a:latin typeface="微软雅黑" pitchFamily="34" charset="-122"/>
                  <a:ea typeface="微软雅黑" pitchFamily="34" charset="-122"/>
                  <a:cs typeface="Times New Roman" pitchFamily="18" charset="0"/>
                </a:rPr>
                <a:t>时    分接收到地震波。根据题设条件和以上假设建立变量     关于         的数学模型如下：</a:t>
              </a:r>
              <a:endParaRPr kumimoji="1" lang="zh-CN" altLang="en-US" sz="2200" dirty="0">
                <a:latin typeface="微软雅黑" pitchFamily="34" charset="-122"/>
                <a:ea typeface="微软雅黑" pitchFamily="34" charset="-122"/>
                <a:cs typeface="Times New Roman" pitchFamily="18" charset="0"/>
              </a:endParaRPr>
            </a:p>
          </p:txBody>
        </p:sp>
        <p:graphicFrame>
          <p:nvGraphicFramePr>
            <p:cNvPr id="11" name="对象 2">
              <a:extLst>
                <a:ext uri="{FF2B5EF4-FFF2-40B4-BE49-F238E27FC236}">
                  <a16:creationId xmlns:a16="http://schemas.microsoft.com/office/drawing/2014/main" id="{813AB177-81EA-4A55-BB9D-17CB3F130D52}"/>
                </a:ext>
              </a:extLst>
            </p:cNvPr>
            <p:cNvGraphicFramePr>
              <a:graphicFrameLocks noChangeAspect="1"/>
            </p:cNvGraphicFramePr>
            <p:nvPr>
              <p:extLst>
                <p:ext uri="{D42A27DB-BD31-4B8C-83A1-F6EECF244321}">
                  <p14:modId xmlns:p14="http://schemas.microsoft.com/office/powerpoint/2010/main" val="2878867818"/>
                </p:ext>
              </p:extLst>
            </p:nvPr>
          </p:nvGraphicFramePr>
          <p:xfrm>
            <a:off x="3347864" y="1596122"/>
            <a:ext cx="1296806" cy="361290"/>
          </p:xfrm>
          <a:graphic>
            <a:graphicData uri="http://schemas.openxmlformats.org/presentationml/2006/ole">
              <mc:AlternateContent xmlns:mc="http://schemas.openxmlformats.org/markup-compatibility/2006">
                <mc:Choice xmlns:v="urn:schemas-microsoft-com:vml" Requires="v">
                  <p:oleObj name="Equation" r:id="rId6" imgW="723600" imgH="228600" progId="Equation.DSMT4">
                    <p:embed/>
                  </p:oleObj>
                </mc:Choice>
                <mc:Fallback>
                  <p:oleObj name="Equation" r:id="rId6" imgW="723600" imgH="228600" progId="Equation.DSMT4">
                    <p:embed/>
                    <p:pic>
                      <p:nvPicPr>
                        <p:cNvPr id="5" name="对象 2">
                          <a:extLst>
                            <a:ext uri="{FF2B5EF4-FFF2-40B4-BE49-F238E27FC236}">
                              <a16:creationId xmlns:a16="http://schemas.microsoft.com/office/drawing/2014/main" id="{F8A8AF91-6CD5-4ECE-9085-8CCE486B22B6}"/>
                            </a:ext>
                          </a:extLst>
                        </p:cNvPr>
                        <p:cNvPicPr>
                          <a:picLocks noChangeAspect="1" noChangeArrowheads="1"/>
                        </p:cNvPicPr>
                        <p:nvPr/>
                      </p:nvPicPr>
                      <p:blipFill>
                        <a:blip r:embed="rId7"/>
                        <a:srcRect/>
                        <a:stretch>
                          <a:fillRect/>
                        </a:stretch>
                      </p:blipFill>
                      <p:spPr bwMode="auto">
                        <a:xfrm>
                          <a:off x="3347864" y="1596122"/>
                          <a:ext cx="1296806" cy="361290"/>
                        </a:xfrm>
                        <a:prstGeom prst="rect">
                          <a:avLst/>
                        </a:prstGeom>
                        <a:noFill/>
                      </p:spPr>
                    </p:pic>
                  </p:oleObj>
                </mc:Fallback>
              </mc:AlternateContent>
            </a:graphicData>
          </a:graphic>
        </p:graphicFrame>
        <p:graphicFrame>
          <p:nvGraphicFramePr>
            <p:cNvPr id="12" name="对象 2">
              <a:extLst>
                <a:ext uri="{FF2B5EF4-FFF2-40B4-BE49-F238E27FC236}">
                  <a16:creationId xmlns:a16="http://schemas.microsoft.com/office/drawing/2014/main" id="{368EBBE3-82A5-43DC-A6C5-F6342AF8113A}"/>
                </a:ext>
              </a:extLst>
            </p:cNvPr>
            <p:cNvGraphicFramePr>
              <a:graphicFrameLocks noChangeAspect="1"/>
            </p:cNvGraphicFramePr>
            <p:nvPr>
              <p:extLst>
                <p:ext uri="{D42A27DB-BD31-4B8C-83A1-F6EECF244321}">
                  <p14:modId xmlns:p14="http://schemas.microsoft.com/office/powerpoint/2010/main" val="2363030969"/>
                </p:ext>
              </p:extLst>
            </p:nvPr>
          </p:nvGraphicFramePr>
          <p:xfrm>
            <a:off x="5669782" y="1524540"/>
            <a:ext cx="414386" cy="507013"/>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5" name="对象 2">
                          <a:extLst>
                            <a:ext uri="{FF2B5EF4-FFF2-40B4-BE49-F238E27FC236}">
                              <a16:creationId xmlns:a16="http://schemas.microsoft.com/office/drawing/2014/main" id="{F8A8AF91-6CD5-4ECE-9085-8CCE486B22B6}"/>
                            </a:ext>
                          </a:extLst>
                        </p:cNvPr>
                        <p:cNvPicPr>
                          <a:picLocks noChangeAspect="1" noChangeArrowheads="1"/>
                        </p:cNvPicPr>
                        <p:nvPr/>
                      </p:nvPicPr>
                      <p:blipFill>
                        <a:blip r:embed="rId9"/>
                        <a:srcRect/>
                        <a:stretch>
                          <a:fillRect/>
                        </a:stretch>
                      </p:blipFill>
                      <p:spPr bwMode="auto">
                        <a:xfrm>
                          <a:off x="5669782" y="1524540"/>
                          <a:ext cx="414386" cy="507013"/>
                        </a:xfrm>
                        <a:prstGeom prst="rect">
                          <a:avLst/>
                        </a:prstGeom>
                        <a:noFill/>
                      </p:spPr>
                    </p:pic>
                  </p:oleObj>
                </mc:Fallback>
              </mc:AlternateContent>
            </a:graphicData>
          </a:graphic>
        </p:graphicFrame>
        <p:graphicFrame>
          <p:nvGraphicFramePr>
            <p:cNvPr id="13" name="对象 2">
              <a:extLst>
                <a:ext uri="{FF2B5EF4-FFF2-40B4-BE49-F238E27FC236}">
                  <a16:creationId xmlns:a16="http://schemas.microsoft.com/office/drawing/2014/main" id="{3D4825AB-9815-434F-9FD4-0401B8FB67CA}"/>
                </a:ext>
              </a:extLst>
            </p:cNvPr>
            <p:cNvGraphicFramePr>
              <a:graphicFrameLocks noChangeAspect="1"/>
            </p:cNvGraphicFramePr>
            <p:nvPr>
              <p:extLst>
                <p:ext uri="{D42A27DB-BD31-4B8C-83A1-F6EECF244321}">
                  <p14:modId xmlns:p14="http://schemas.microsoft.com/office/powerpoint/2010/main" val="408596311"/>
                </p:ext>
              </p:extLst>
            </p:nvPr>
          </p:nvGraphicFramePr>
          <p:xfrm>
            <a:off x="3285058" y="2032000"/>
            <a:ext cx="350838" cy="506413"/>
          </p:xfrm>
          <a:graphic>
            <a:graphicData uri="http://schemas.openxmlformats.org/presentationml/2006/ole">
              <mc:AlternateContent xmlns:mc="http://schemas.openxmlformats.org/markup-compatibility/2006">
                <mc:Choice xmlns:v="urn:schemas-microsoft-com:vml" Requires="v">
                  <p:oleObj name="Equation" r:id="rId10" imgW="139680" imgH="228600" progId="Equation.DSMT4">
                    <p:embed/>
                  </p:oleObj>
                </mc:Choice>
                <mc:Fallback>
                  <p:oleObj name="Equation" r:id="rId10" imgW="139680" imgH="228600" progId="Equation.DSMT4">
                    <p:embed/>
                    <p:pic>
                      <p:nvPicPr>
                        <p:cNvPr id="12" name="对象 2">
                          <a:extLst>
                            <a:ext uri="{FF2B5EF4-FFF2-40B4-BE49-F238E27FC236}">
                              <a16:creationId xmlns:a16="http://schemas.microsoft.com/office/drawing/2014/main" id="{368EBBE3-82A5-43DC-A6C5-F6342AF8113A}"/>
                            </a:ext>
                          </a:extLst>
                        </p:cNvPr>
                        <p:cNvPicPr>
                          <a:picLocks noChangeAspect="1" noChangeArrowheads="1"/>
                        </p:cNvPicPr>
                        <p:nvPr/>
                      </p:nvPicPr>
                      <p:blipFill>
                        <a:blip r:embed="rId11"/>
                        <a:srcRect/>
                        <a:stretch>
                          <a:fillRect/>
                        </a:stretch>
                      </p:blipFill>
                      <p:spPr bwMode="auto">
                        <a:xfrm>
                          <a:off x="3285058" y="2032000"/>
                          <a:ext cx="350838" cy="506413"/>
                        </a:xfrm>
                        <a:prstGeom prst="rect">
                          <a:avLst/>
                        </a:prstGeom>
                        <a:noFill/>
                      </p:spPr>
                    </p:pic>
                  </p:oleObj>
                </mc:Fallback>
              </mc:AlternateContent>
            </a:graphicData>
          </a:graphic>
        </p:graphicFrame>
        <p:graphicFrame>
          <p:nvGraphicFramePr>
            <p:cNvPr id="14" name="对象 2">
              <a:extLst>
                <a:ext uri="{FF2B5EF4-FFF2-40B4-BE49-F238E27FC236}">
                  <a16:creationId xmlns:a16="http://schemas.microsoft.com/office/drawing/2014/main" id="{8069A603-FEBE-42A0-8E0B-EBCDFED948B3}"/>
                </a:ext>
              </a:extLst>
            </p:cNvPr>
            <p:cNvGraphicFramePr>
              <a:graphicFrameLocks noChangeAspect="1"/>
            </p:cNvGraphicFramePr>
            <p:nvPr>
              <p:extLst>
                <p:ext uri="{D42A27DB-BD31-4B8C-83A1-F6EECF244321}">
                  <p14:modId xmlns:p14="http://schemas.microsoft.com/office/powerpoint/2010/main" val="1947390140"/>
                </p:ext>
              </p:extLst>
            </p:nvPr>
          </p:nvGraphicFramePr>
          <p:xfrm>
            <a:off x="6427788" y="2032000"/>
            <a:ext cx="382587" cy="506413"/>
          </p:xfrm>
          <a:graphic>
            <a:graphicData uri="http://schemas.openxmlformats.org/presentationml/2006/ole">
              <mc:AlternateContent xmlns:mc="http://schemas.openxmlformats.org/markup-compatibility/2006">
                <mc:Choice xmlns:v="urn:schemas-microsoft-com:vml" Requires="v">
                  <p:oleObj name="Equation" r:id="rId12" imgW="152280" imgH="228600" progId="Equation.DSMT4">
                    <p:embed/>
                  </p:oleObj>
                </mc:Choice>
                <mc:Fallback>
                  <p:oleObj name="Equation" r:id="rId12" imgW="152280" imgH="228600" progId="Equation.DSMT4">
                    <p:embed/>
                    <p:pic>
                      <p:nvPicPr>
                        <p:cNvPr id="13" name="对象 2">
                          <a:extLst>
                            <a:ext uri="{FF2B5EF4-FFF2-40B4-BE49-F238E27FC236}">
                              <a16:creationId xmlns:a16="http://schemas.microsoft.com/office/drawing/2014/main" id="{3D4825AB-9815-434F-9FD4-0401B8FB67CA}"/>
                            </a:ext>
                          </a:extLst>
                        </p:cNvPr>
                        <p:cNvPicPr>
                          <a:picLocks noChangeAspect="1" noChangeArrowheads="1"/>
                        </p:cNvPicPr>
                        <p:nvPr/>
                      </p:nvPicPr>
                      <p:blipFill>
                        <a:blip r:embed="rId13"/>
                        <a:srcRect/>
                        <a:stretch>
                          <a:fillRect/>
                        </a:stretch>
                      </p:blipFill>
                      <p:spPr bwMode="auto">
                        <a:xfrm>
                          <a:off x="6427788" y="2032000"/>
                          <a:ext cx="382587" cy="506413"/>
                        </a:xfrm>
                        <a:prstGeom prst="rect">
                          <a:avLst/>
                        </a:prstGeom>
                        <a:noFill/>
                      </p:spPr>
                    </p:pic>
                  </p:oleObj>
                </mc:Fallback>
              </mc:AlternateContent>
            </a:graphicData>
          </a:graphic>
        </p:graphicFrame>
        <p:graphicFrame>
          <p:nvGraphicFramePr>
            <p:cNvPr id="15" name="对象 2">
              <a:extLst>
                <a:ext uri="{FF2B5EF4-FFF2-40B4-BE49-F238E27FC236}">
                  <a16:creationId xmlns:a16="http://schemas.microsoft.com/office/drawing/2014/main" id="{6926366C-B53A-4B60-90C5-37654BC6A5F0}"/>
                </a:ext>
              </a:extLst>
            </p:cNvPr>
            <p:cNvGraphicFramePr>
              <a:graphicFrameLocks noChangeAspect="1"/>
            </p:cNvGraphicFramePr>
            <p:nvPr>
              <p:extLst>
                <p:ext uri="{D42A27DB-BD31-4B8C-83A1-F6EECF244321}">
                  <p14:modId xmlns:p14="http://schemas.microsoft.com/office/powerpoint/2010/main" val="1882888168"/>
                </p:ext>
              </p:extLst>
            </p:nvPr>
          </p:nvGraphicFramePr>
          <p:xfrm>
            <a:off x="1147391" y="2604660"/>
            <a:ext cx="3265803" cy="423863"/>
          </p:xfrm>
          <a:graphic>
            <a:graphicData uri="http://schemas.openxmlformats.org/presentationml/2006/ole">
              <mc:AlternateContent xmlns:mc="http://schemas.openxmlformats.org/markup-compatibility/2006">
                <mc:Choice xmlns:v="urn:schemas-microsoft-com:vml" Requires="v">
                  <p:oleObj name="Equation" r:id="rId14" imgW="1549080" imgH="228600" progId="Equation.DSMT4">
                    <p:embed/>
                  </p:oleObj>
                </mc:Choice>
                <mc:Fallback>
                  <p:oleObj name="Equation" r:id="rId14" imgW="1549080" imgH="228600" progId="Equation.DSMT4">
                    <p:embed/>
                    <p:pic>
                      <p:nvPicPr>
                        <p:cNvPr id="11" name="对象 2">
                          <a:extLst>
                            <a:ext uri="{FF2B5EF4-FFF2-40B4-BE49-F238E27FC236}">
                              <a16:creationId xmlns:a16="http://schemas.microsoft.com/office/drawing/2014/main" id="{813AB177-81EA-4A55-BB9D-17CB3F130D52}"/>
                            </a:ext>
                          </a:extLst>
                        </p:cNvPr>
                        <p:cNvPicPr>
                          <a:picLocks noChangeAspect="1" noChangeArrowheads="1"/>
                        </p:cNvPicPr>
                        <p:nvPr/>
                      </p:nvPicPr>
                      <p:blipFill>
                        <a:blip r:embed="rId15"/>
                        <a:srcRect/>
                        <a:stretch>
                          <a:fillRect/>
                        </a:stretch>
                      </p:blipFill>
                      <p:spPr bwMode="auto">
                        <a:xfrm>
                          <a:off x="1147391" y="2604660"/>
                          <a:ext cx="3265803" cy="423863"/>
                        </a:xfrm>
                        <a:prstGeom prst="rect">
                          <a:avLst/>
                        </a:prstGeom>
                        <a:noFill/>
                      </p:spPr>
                    </p:pic>
                  </p:oleObj>
                </mc:Fallback>
              </mc:AlternateContent>
            </a:graphicData>
          </a:graphic>
        </p:graphicFrame>
        <p:graphicFrame>
          <p:nvGraphicFramePr>
            <p:cNvPr id="16" name="对象 2">
              <a:extLst>
                <a:ext uri="{FF2B5EF4-FFF2-40B4-BE49-F238E27FC236}">
                  <a16:creationId xmlns:a16="http://schemas.microsoft.com/office/drawing/2014/main" id="{7AF892C4-94AC-48D0-99F4-81A2A373F038}"/>
                </a:ext>
              </a:extLst>
            </p:cNvPr>
            <p:cNvGraphicFramePr>
              <a:graphicFrameLocks noChangeAspect="1"/>
            </p:cNvGraphicFramePr>
            <p:nvPr>
              <p:extLst>
                <p:ext uri="{D42A27DB-BD31-4B8C-83A1-F6EECF244321}">
                  <p14:modId xmlns:p14="http://schemas.microsoft.com/office/powerpoint/2010/main" val="671295987"/>
                </p:ext>
              </p:extLst>
            </p:nvPr>
          </p:nvGraphicFramePr>
          <p:xfrm>
            <a:off x="1996058" y="3108436"/>
            <a:ext cx="2215902" cy="423785"/>
          </p:xfrm>
          <a:graphic>
            <a:graphicData uri="http://schemas.openxmlformats.org/presentationml/2006/ole">
              <mc:AlternateContent xmlns:mc="http://schemas.openxmlformats.org/markup-compatibility/2006">
                <mc:Choice xmlns:v="urn:schemas-microsoft-com:vml" Requires="v">
                  <p:oleObj name="Equation" r:id="rId16" imgW="1054080" imgH="228600" progId="Equation.DSMT4">
                    <p:embed/>
                  </p:oleObj>
                </mc:Choice>
                <mc:Fallback>
                  <p:oleObj name="Equation" r:id="rId16" imgW="1054080" imgH="228600" progId="Equation.DSMT4">
                    <p:embed/>
                    <p:pic>
                      <p:nvPicPr>
                        <p:cNvPr id="13" name="对象 2">
                          <a:extLst>
                            <a:ext uri="{FF2B5EF4-FFF2-40B4-BE49-F238E27FC236}">
                              <a16:creationId xmlns:a16="http://schemas.microsoft.com/office/drawing/2014/main" id="{3D4825AB-9815-434F-9FD4-0401B8FB67CA}"/>
                            </a:ext>
                          </a:extLst>
                        </p:cNvPr>
                        <p:cNvPicPr>
                          <a:picLocks noChangeAspect="1" noChangeArrowheads="1"/>
                        </p:cNvPicPr>
                        <p:nvPr/>
                      </p:nvPicPr>
                      <p:blipFill>
                        <a:blip r:embed="rId17"/>
                        <a:srcRect/>
                        <a:stretch>
                          <a:fillRect/>
                        </a:stretch>
                      </p:blipFill>
                      <p:spPr bwMode="auto">
                        <a:xfrm>
                          <a:off x="1996058" y="3108436"/>
                          <a:ext cx="2215902" cy="423785"/>
                        </a:xfrm>
                        <a:prstGeom prst="rect">
                          <a:avLst/>
                        </a:prstGeom>
                        <a:noFill/>
                      </p:spPr>
                    </p:pic>
                  </p:oleObj>
                </mc:Fallback>
              </mc:AlternateContent>
            </a:graphicData>
          </a:graphic>
        </p:graphicFrame>
        <p:graphicFrame>
          <p:nvGraphicFramePr>
            <p:cNvPr id="17" name="对象 2">
              <a:extLst>
                <a:ext uri="{FF2B5EF4-FFF2-40B4-BE49-F238E27FC236}">
                  <a16:creationId xmlns:a16="http://schemas.microsoft.com/office/drawing/2014/main" id="{A5DCC768-6271-461F-A1C0-74DDD83CDAD4}"/>
                </a:ext>
              </a:extLst>
            </p:cNvPr>
            <p:cNvGraphicFramePr>
              <a:graphicFrameLocks noChangeAspect="1"/>
            </p:cNvGraphicFramePr>
            <p:nvPr>
              <p:extLst>
                <p:ext uri="{D42A27DB-BD31-4B8C-83A1-F6EECF244321}">
                  <p14:modId xmlns:p14="http://schemas.microsoft.com/office/powerpoint/2010/main" val="295783292"/>
                </p:ext>
              </p:extLst>
            </p:nvPr>
          </p:nvGraphicFramePr>
          <p:xfrm>
            <a:off x="3721156" y="3613453"/>
            <a:ext cx="293688" cy="423863"/>
          </p:xfrm>
          <a:graphic>
            <a:graphicData uri="http://schemas.openxmlformats.org/presentationml/2006/ole">
              <mc:AlternateContent xmlns:mc="http://schemas.openxmlformats.org/markup-compatibility/2006">
                <mc:Choice xmlns:v="urn:schemas-microsoft-com:vml" Requires="v">
                  <p:oleObj name="Equation" r:id="rId18" imgW="139680" imgH="228600" progId="Equation.DSMT4">
                    <p:embed/>
                  </p:oleObj>
                </mc:Choice>
                <mc:Fallback>
                  <p:oleObj name="Equation" r:id="rId18" imgW="139680" imgH="228600" progId="Equation.DSMT4">
                    <p:embed/>
                    <p:pic>
                      <p:nvPicPr>
                        <p:cNvPr id="16" name="对象 2">
                          <a:extLst>
                            <a:ext uri="{FF2B5EF4-FFF2-40B4-BE49-F238E27FC236}">
                              <a16:creationId xmlns:a16="http://schemas.microsoft.com/office/drawing/2014/main" id="{7AF892C4-94AC-48D0-99F4-81A2A373F038}"/>
                            </a:ext>
                          </a:extLst>
                        </p:cNvPr>
                        <p:cNvPicPr>
                          <a:picLocks noChangeAspect="1" noChangeArrowheads="1"/>
                        </p:cNvPicPr>
                        <p:nvPr/>
                      </p:nvPicPr>
                      <p:blipFill>
                        <a:blip r:embed="rId19"/>
                        <a:srcRect/>
                        <a:stretch>
                          <a:fillRect/>
                        </a:stretch>
                      </p:blipFill>
                      <p:spPr bwMode="auto">
                        <a:xfrm>
                          <a:off x="3721156" y="3613453"/>
                          <a:ext cx="293688" cy="423863"/>
                        </a:xfrm>
                        <a:prstGeom prst="rect">
                          <a:avLst/>
                        </a:prstGeom>
                        <a:noFill/>
                      </p:spPr>
                    </p:pic>
                  </p:oleObj>
                </mc:Fallback>
              </mc:AlternateContent>
            </a:graphicData>
          </a:graphic>
        </p:graphicFrame>
        <p:graphicFrame>
          <p:nvGraphicFramePr>
            <p:cNvPr id="18" name="对象 2">
              <a:extLst>
                <a:ext uri="{FF2B5EF4-FFF2-40B4-BE49-F238E27FC236}">
                  <a16:creationId xmlns:a16="http://schemas.microsoft.com/office/drawing/2014/main" id="{5B5CB025-2C69-4548-9C1D-9605C0944C59}"/>
                </a:ext>
              </a:extLst>
            </p:cNvPr>
            <p:cNvGraphicFramePr>
              <a:graphicFrameLocks noChangeAspect="1"/>
            </p:cNvGraphicFramePr>
            <p:nvPr>
              <p:extLst>
                <p:ext uri="{D42A27DB-BD31-4B8C-83A1-F6EECF244321}">
                  <p14:modId xmlns:p14="http://schemas.microsoft.com/office/powerpoint/2010/main" val="4245061658"/>
                </p:ext>
              </p:extLst>
            </p:nvPr>
          </p:nvGraphicFramePr>
          <p:xfrm>
            <a:off x="5070400" y="3612772"/>
            <a:ext cx="293688" cy="423863"/>
          </p:xfrm>
          <a:graphic>
            <a:graphicData uri="http://schemas.openxmlformats.org/presentationml/2006/ole">
              <mc:AlternateContent xmlns:mc="http://schemas.openxmlformats.org/markup-compatibility/2006">
                <mc:Choice xmlns:v="urn:schemas-microsoft-com:vml" Requires="v">
                  <p:oleObj name="Equation" r:id="rId20" imgW="139680" imgH="228600" progId="Equation.DSMT4">
                    <p:embed/>
                  </p:oleObj>
                </mc:Choice>
                <mc:Fallback>
                  <p:oleObj name="Equation" r:id="rId20" imgW="139680" imgH="228600" progId="Equation.DSMT4">
                    <p:embed/>
                    <p:pic>
                      <p:nvPicPr>
                        <p:cNvPr id="17" name="对象 2">
                          <a:extLst>
                            <a:ext uri="{FF2B5EF4-FFF2-40B4-BE49-F238E27FC236}">
                              <a16:creationId xmlns:a16="http://schemas.microsoft.com/office/drawing/2014/main" id="{A5DCC768-6271-461F-A1C0-74DDD83CDAD4}"/>
                            </a:ext>
                          </a:extLst>
                        </p:cNvPr>
                        <p:cNvPicPr>
                          <a:picLocks noChangeAspect="1" noChangeArrowheads="1"/>
                        </p:cNvPicPr>
                        <p:nvPr/>
                      </p:nvPicPr>
                      <p:blipFill>
                        <a:blip r:embed="rId21"/>
                        <a:srcRect/>
                        <a:stretch>
                          <a:fillRect/>
                        </a:stretch>
                      </p:blipFill>
                      <p:spPr bwMode="auto">
                        <a:xfrm>
                          <a:off x="5070400" y="3612772"/>
                          <a:ext cx="293688" cy="423863"/>
                        </a:xfrm>
                        <a:prstGeom prst="rect">
                          <a:avLst/>
                        </a:prstGeom>
                        <a:noFill/>
                      </p:spPr>
                    </p:pic>
                  </p:oleObj>
                </mc:Fallback>
              </mc:AlternateContent>
            </a:graphicData>
          </a:graphic>
        </p:graphicFrame>
        <p:graphicFrame>
          <p:nvGraphicFramePr>
            <p:cNvPr id="19" name="对象 2">
              <a:extLst>
                <a:ext uri="{FF2B5EF4-FFF2-40B4-BE49-F238E27FC236}">
                  <a16:creationId xmlns:a16="http://schemas.microsoft.com/office/drawing/2014/main" id="{FD791522-CFDE-4074-87AC-3E7CC9291D11}"/>
                </a:ext>
              </a:extLst>
            </p:cNvPr>
            <p:cNvGraphicFramePr>
              <a:graphicFrameLocks noChangeAspect="1"/>
            </p:cNvGraphicFramePr>
            <p:nvPr>
              <p:extLst>
                <p:ext uri="{D42A27DB-BD31-4B8C-83A1-F6EECF244321}">
                  <p14:modId xmlns:p14="http://schemas.microsoft.com/office/powerpoint/2010/main" val="2040699313"/>
                </p:ext>
              </p:extLst>
            </p:nvPr>
          </p:nvGraphicFramePr>
          <p:xfrm>
            <a:off x="4278312" y="4117509"/>
            <a:ext cx="293688" cy="423863"/>
          </p:xfrm>
          <a:graphic>
            <a:graphicData uri="http://schemas.openxmlformats.org/presentationml/2006/ole">
              <mc:AlternateContent xmlns:mc="http://schemas.openxmlformats.org/markup-compatibility/2006">
                <mc:Choice xmlns:v="urn:schemas-microsoft-com:vml" Requires="v">
                  <p:oleObj name="Equation" r:id="rId22" imgW="139680" imgH="228600" progId="Equation.DSMT4">
                    <p:embed/>
                  </p:oleObj>
                </mc:Choice>
                <mc:Fallback>
                  <p:oleObj name="Equation" r:id="rId22" imgW="139680" imgH="228600" progId="Equation.DSMT4">
                    <p:embed/>
                    <p:pic>
                      <p:nvPicPr>
                        <p:cNvPr id="17" name="对象 2">
                          <a:extLst>
                            <a:ext uri="{FF2B5EF4-FFF2-40B4-BE49-F238E27FC236}">
                              <a16:creationId xmlns:a16="http://schemas.microsoft.com/office/drawing/2014/main" id="{A5DCC768-6271-461F-A1C0-74DDD83CDAD4}"/>
                            </a:ext>
                          </a:extLst>
                        </p:cNvPr>
                        <p:cNvPicPr>
                          <a:picLocks noChangeAspect="1" noChangeArrowheads="1"/>
                        </p:cNvPicPr>
                        <p:nvPr/>
                      </p:nvPicPr>
                      <p:blipFill>
                        <a:blip r:embed="rId21"/>
                        <a:srcRect/>
                        <a:stretch>
                          <a:fillRect/>
                        </a:stretch>
                      </p:blipFill>
                      <p:spPr bwMode="auto">
                        <a:xfrm>
                          <a:off x="4278312" y="4117509"/>
                          <a:ext cx="293688" cy="423863"/>
                        </a:xfrm>
                        <a:prstGeom prst="rect">
                          <a:avLst/>
                        </a:prstGeom>
                        <a:noFill/>
                      </p:spPr>
                    </p:pic>
                  </p:oleObj>
                </mc:Fallback>
              </mc:AlternateContent>
            </a:graphicData>
          </a:graphic>
        </p:graphicFrame>
        <p:graphicFrame>
          <p:nvGraphicFramePr>
            <p:cNvPr id="20" name="对象 2">
              <a:extLst>
                <a:ext uri="{FF2B5EF4-FFF2-40B4-BE49-F238E27FC236}">
                  <a16:creationId xmlns:a16="http://schemas.microsoft.com/office/drawing/2014/main" id="{52024F4B-2675-4368-997B-8CF09D7E0169}"/>
                </a:ext>
              </a:extLst>
            </p:cNvPr>
            <p:cNvGraphicFramePr>
              <a:graphicFrameLocks noChangeAspect="1"/>
            </p:cNvGraphicFramePr>
            <p:nvPr>
              <p:extLst>
                <p:ext uri="{D42A27DB-BD31-4B8C-83A1-F6EECF244321}">
                  <p14:modId xmlns:p14="http://schemas.microsoft.com/office/powerpoint/2010/main" val="3457553252"/>
                </p:ext>
              </p:extLst>
            </p:nvPr>
          </p:nvGraphicFramePr>
          <p:xfrm>
            <a:off x="5174407" y="4084638"/>
            <a:ext cx="693737" cy="423862"/>
          </p:xfrm>
          <a:graphic>
            <a:graphicData uri="http://schemas.openxmlformats.org/presentationml/2006/ole">
              <mc:AlternateContent xmlns:mc="http://schemas.openxmlformats.org/markup-compatibility/2006">
                <mc:Choice xmlns:v="urn:schemas-microsoft-com:vml" Requires="v">
                  <p:oleObj name="Equation" r:id="rId23" imgW="330120" imgH="228600" progId="Equation.DSMT4">
                    <p:embed/>
                  </p:oleObj>
                </mc:Choice>
                <mc:Fallback>
                  <p:oleObj name="Equation" r:id="rId23" imgW="330120" imgH="228600" progId="Equation.DSMT4">
                    <p:embed/>
                    <p:pic>
                      <p:nvPicPr>
                        <p:cNvPr id="19" name="对象 2">
                          <a:extLst>
                            <a:ext uri="{FF2B5EF4-FFF2-40B4-BE49-F238E27FC236}">
                              <a16:creationId xmlns:a16="http://schemas.microsoft.com/office/drawing/2014/main" id="{FD791522-CFDE-4074-87AC-3E7CC9291D11}"/>
                            </a:ext>
                          </a:extLst>
                        </p:cNvPr>
                        <p:cNvPicPr>
                          <a:picLocks noChangeAspect="1" noChangeArrowheads="1"/>
                        </p:cNvPicPr>
                        <p:nvPr/>
                      </p:nvPicPr>
                      <p:blipFill>
                        <a:blip r:embed="rId24"/>
                        <a:srcRect/>
                        <a:stretch>
                          <a:fillRect/>
                        </a:stretch>
                      </p:blipFill>
                      <p:spPr bwMode="auto">
                        <a:xfrm>
                          <a:off x="5174407" y="4084638"/>
                          <a:ext cx="693737" cy="423862"/>
                        </a:xfrm>
                        <a:prstGeom prst="rect">
                          <a:avLst/>
                        </a:prstGeom>
                        <a:noFill/>
                      </p:spPr>
                    </p:pic>
                  </p:oleObj>
                </mc:Fallback>
              </mc:AlternateContent>
            </a:graphicData>
          </a:graphic>
        </p:graphicFrame>
      </p:grpSp>
      <p:sp>
        <p:nvSpPr>
          <p:cNvPr id="6" name="日期占位符 5">
            <a:extLst>
              <a:ext uri="{FF2B5EF4-FFF2-40B4-BE49-F238E27FC236}">
                <a16:creationId xmlns:a16="http://schemas.microsoft.com/office/drawing/2014/main" id="{11E5A547-24B2-4F24-B9AF-0C1C3C35A97D}"/>
              </a:ext>
            </a:extLst>
          </p:cNvPr>
          <p:cNvSpPr>
            <a:spLocks noGrp="1"/>
          </p:cNvSpPr>
          <p:nvPr>
            <p:ph type="dt" sz="half" idx="2"/>
          </p:nvPr>
        </p:nvSpPr>
        <p:spPr/>
        <p:txBody>
          <a:bodyPr/>
          <a:lstStyle/>
          <a:p>
            <a:pPr>
              <a:defRPr/>
            </a:pPr>
            <a:fld id="{21ADF5A9-9A65-45E5-B58D-6D1C09DFACFD}" type="datetime1">
              <a:rPr kumimoji="0" lang="zh-CN" altLang="en-US" smtClean="0">
                <a:latin typeface="Arial" charset="0"/>
              </a:rPr>
              <a:t>2022/11/23</a:t>
            </a:fld>
            <a:endParaRPr kumimoji="0" lang="en-US" altLang="zh-CN" dirty="0">
              <a:latin typeface="Arial" charset="0"/>
            </a:endParaRPr>
          </a:p>
        </p:txBody>
      </p:sp>
      <p:sp>
        <p:nvSpPr>
          <p:cNvPr id="23" name="页脚占位符 22">
            <a:extLst>
              <a:ext uri="{FF2B5EF4-FFF2-40B4-BE49-F238E27FC236}">
                <a16:creationId xmlns:a16="http://schemas.microsoft.com/office/drawing/2014/main" id="{EC7E5A19-52B9-4C54-AC81-3553F8FD7EDB}"/>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628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34F0F486-8200-4D39-96D0-37661C36C760}"/>
              </a:ext>
            </a:extLst>
          </p:cNvPr>
          <p:cNvSpPr txBox="1">
            <a:spLocks noChangeArrowheads="1"/>
          </p:cNvSpPr>
          <p:nvPr/>
        </p:nvSpPr>
        <p:spPr bwMode="auto">
          <a:xfrm>
            <a:off x="357158" y="1302405"/>
            <a:ext cx="8030746"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000" dirty="0">
                <a:solidFill>
                  <a:srgbClr val="0000FF"/>
                </a:solidFill>
                <a:latin typeface="微软雅黑" pitchFamily="34" charset="-122"/>
                <a:ea typeface="微软雅黑" pitchFamily="34" charset="-122"/>
                <a:cs typeface="Times New Roman" pitchFamily="18" charset="0"/>
              </a:rPr>
              <a:t>（</a:t>
            </a:r>
            <a:r>
              <a:rPr lang="en-US" altLang="zh-CN" sz="2000" dirty="0">
                <a:solidFill>
                  <a:srgbClr val="0000FF"/>
                </a:solidFill>
                <a:latin typeface="微软雅黑" pitchFamily="34" charset="-122"/>
                <a:ea typeface="微软雅黑" pitchFamily="34" charset="-122"/>
                <a:cs typeface="Times New Roman" pitchFamily="18" charset="0"/>
              </a:rPr>
              <a:t>1</a:t>
            </a:r>
            <a:r>
              <a:rPr lang="zh-CN" altLang="en-US" sz="2000" dirty="0">
                <a:solidFill>
                  <a:srgbClr val="0000FF"/>
                </a:solidFill>
                <a:latin typeface="微软雅黑" pitchFamily="34" charset="-122"/>
                <a:ea typeface="微软雅黑" pitchFamily="34" charset="-122"/>
                <a:cs typeface="Times New Roman" pitchFamily="18" charset="0"/>
              </a:rPr>
              <a:t>）</a:t>
            </a:r>
            <a:r>
              <a:rPr kumimoji="1" lang="zh-CN" altLang="en-US" sz="2000" dirty="0">
                <a:solidFill>
                  <a:srgbClr val="0000FF"/>
                </a:solidFill>
                <a:latin typeface="微软雅黑" pitchFamily="34" charset="-122"/>
                <a:ea typeface="微软雅黑" pitchFamily="34" charset="-122"/>
                <a:cs typeface="Times New Roman" pitchFamily="18" charset="0"/>
              </a:rPr>
              <a:t>求解代码</a:t>
            </a:r>
          </a:p>
        </p:txBody>
      </p:sp>
      <p:sp>
        <p:nvSpPr>
          <p:cNvPr id="5" name="Text Box 2">
            <a:extLst>
              <a:ext uri="{FF2B5EF4-FFF2-40B4-BE49-F238E27FC236}">
                <a16:creationId xmlns:a16="http://schemas.microsoft.com/office/drawing/2014/main" id="{DF3B3818-E3EE-4805-864C-8B1E123070A0}"/>
              </a:ext>
            </a:extLst>
          </p:cNvPr>
          <p:cNvSpPr txBox="1">
            <a:spLocks noChangeArrowheads="1"/>
          </p:cNvSpPr>
          <p:nvPr/>
        </p:nvSpPr>
        <p:spPr bwMode="auto">
          <a:xfrm>
            <a:off x="376133" y="809131"/>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模型求解</a:t>
            </a:r>
          </a:p>
        </p:txBody>
      </p:sp>
      <p:sp>
        <p:nvSpPr>
          <p:cNvPr id="6" name="Rectangle 56">
            <a:extLst>
              <a:ext uri="{FF2B5EF4-FFF2-40B4-BE49-F238E27FC236}">
                <a16:creationId xmlns:a16="http://schemas.microsoft.com/office/drawing/2014/main" id="{B707A42A-3364-4D65-9B73-D01F30B271C9}"/>
              </a:ext>
            </a:extLst>
          </p:cNvPr>
          <p:cNvSpPr>
            <a:spLocks noChangeArrowheads="1"/>
          </p:cNvSpPr>
          <p:nvPr/>
        </p:nvSpPr>
        <p:spPr bwMode="auto">
          <a:xfrm>
            <a:off x="755576" y="1849186"/>
            <a:ext cx="8208912" cy="431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a:t>
            </a:r>
            <a:r>
              <a:rPr lang="zh-CN" altLang="en-US" sz="1800" dirty="0">
                <a:solidFill>
                  <a:srgbClr val="000000"/>
                </a:solidFill>
                <a:latin typeface="微软雅黑" pitchFamily="34" charset="-122"/>
                <a:ea typeface="微软雅黑" pitchFamily="34" charset="-122"/>
                <a:sym typeface="Wingdings" pitchFamily="2" charset="2"/>
              </a:rPr>
              <a:t>定义地震观测站位置坐标及接收地震波时间数据矩阵</a:t>
            </a:r>
            <a:r>
              <a:rPr lang="en-US" altLang="zh-CN" sz="1800" dirty="0">
                <a:solidFill>
                  <a:srgbClr val="000000"/>
                </a:solidFill>
                <a:latin typeface="微软雅黑" pitchFamily="34" charset="-122"/>
                <a:ea typeface="微软雅黑" pitchFamily="34" charset="-122"/>
                <a:sym typeface="Wingdings" pitchFamily="2" charset="2"/>
              </a:rPr>
              <a:t>[</a:t>
            </a:r>
            <a:r>
              <a:rPr lang="en-US" altLang="zh-CN" sz="1800" dirty="0" err="1">
                <a:solidFill>
                  <a:srgbClr val="000000"/>
                </a:solidFill>
                <a:latin typeface="微软雅黑" pitchFamily="34" charset="-122"/>
                <a:ea typeface="微软雅黑" pitchFamily="34" charset="-122"/>
                <a:sym typeface="Wingdings" pitchFamily="2" charset="2"/>
              </a:rPr>
              <a:t>x,y,Minutes,Seconds</a:t>
            </a:r>
            <a:r>
              <a:rPr lang="en-US" altLang="zh-CN" sz="1800" dirty="0">
                <a:solidFill>
                  <a:srgbClr val="000000"/>
                </a:solidFill>
                <a:latin typeface="微软雅黑" pitchFamily="34" charset="-122"/>
                <a:ea typeface="微软雅黑" pitchFamily="34" charset="-122"/>
                <a:sym typeface="Wingdings" pitchFamily="2" charset="2"/>
              </a:rPr>
              <a:t>]</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a:t>
            </a:r>
            <a:r>
              <a:rPr lang="en-US" altLang="zh-CN" sz="1800" dirty="0" err="1">
                <a:solidFill>
                  <a:srgbClr val="000000"/>
                </a:solidFill>
                <a:latin typeface="微软雅黑" pitchFamily="34" charset="-122"/>
                <a:ea typeface="微软雅黑" pitchFamily="34" charset="-122"/>
                <a:sym typeface="Wingdings" pitchFamily="2" charset="2"/>
              </a:rPr>
              <a:t>xyt</a:t>
            </a:r>
            <a:r>
              <a:rPr lang="en-US" altLang="zh-CN" sz="1800" dirty="0">
                <a:solidFill>
                  <a:srgbClr val="000000"/>
                </a:solidFill>
                <a:latin typeface="微软雅黑" pitchFamily="34" charset="-122"/>
                <a:ea typeface="微软雅黑" pitchFamily="34" charset="-122"/>
                <a:sym typeface="Wingdings" pitchFamily="2" charset="2"/>
              </a:rPr>
              <a:t> = [500    3300    21    9</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300     200    19   29</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800    1600    14   51</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1400    2200    13   17</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1700     700    11   46</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2300    2800    14   47</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2500    1900    10   14</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2900     900    11   46</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3200    3100    17   57</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3400     100    16   49];</a:t>
            </a:r>
          </a:p>
        </p:txBody>
      </p:sp>
      <p:sp>
        <p:nvSpPr>
          <p:cNvPr id="7" name="日期占位符 6">
            <a:extLst>
              <a:ext uri="{FF2B5EF4-FFF2-40B4-BE49-F238E27FC236}">
                <a16:creationId xmlns:a16="http://schemas.microsoft.com/office/drawing/2014/main" id="{3C3BA14D-2116-49BC-8B01-B674CD192DD2}"/>
              </a:ext>
            </a:extLst>
          </p:cNvPr>
          <p:cNvSpPr>
            <a:spLocks noGrp="1"/>
          </p:cNvSpPr>
          <p:nvPr>
            <p:ph type="dt" sz="half" idx="2"/>
          </p:nvPr>
        </p:nvSpPr>
        <p:spPr/>
        <p:txBody>
          <a:bodyPr/>
          <a:lstStyle/>
          <a:p>
            <a:pPr>
              <a:defRPr/>
            </a:pPr>
            <a:fld id="{8AEAE885-6C6D-4338-A740-61FD97E1F7DE}" type="datetime1">
              <a:rPr kumimoji="0" lang="zh-CN" altLang="en-US" smtClean="0">
                <a:latin typeface="Arial" charset="0"/>
              </a:rPr>
              <a:t>2022/11/23</a:t>
            </a:fld>
            <a:endParaRPr kumimoji="0" lang="en-US" altLang="zh-CN" dirty="0">
              <a:latin typeface="Arial" charset="0"/>
            </a:endParaRPr>
          </a:p>
        </p:txBody>
      </p:sp>
      <p:sp>
        <p:nvSpPr>
          <p:cNvPr id="9" name="页脚占位符 8">
            <a:extLst>
              <a:ext uri="{FF2B5EF4-FFF2-40B4-BE49-F238E27FC236}">
                <a16:creationId xmlns:a16="http://schemas.microsoft.com/office/drawing/2014/main" id="{E6987690-0447-421A-AD6E-3DF8B0DE5F4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369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34F0F486-8200-4D39-96D0-37661C36C760}"/>
              </a:ext>
            </a:extLst>
          </p:cNvPr>
          <p:cNvSpPr txBox="1">
            <a:spLocks noChangeArrowheads="1"/>
          </p:cNvSpPr>
          <p:nvPr/>
        </p:nvSpPr>
        <p:spPr bwMode="auto">
          <a:xfrm>
            <a:off x="357158" y="1302405"/>
            <a:ext cx="8030746"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000" dirty="0">
                <a:solidFill>
                  <a:srgbClr val="0000FF"/>
                </a:solidFill>
                <a:latin typeface="微软雅黑" pitchFamily="34" charset="-122"/>
                <a:ea typeface="微软雅黑" pitchFamily="34" charset="-122"/>
                <a:cs typeface="Times New Roman" pitchFamily="18" charset="0"/>
              </a:rPr>
              <a:t>（</a:t>
            </a:r>
            <a:r>
              <a:rPr lang="en-US" altLang="zh-CN" sz="2000" dirty="0">
                <a:solidFill>
                  <a:srgbClr val="0000FF"/>
                </a:solidFill>
                <a:latin typeface="微软雅黑" pitchFamily="34" charset="-122"/>
                <a:ea typeface="微软雅黑" pitchFamily="34" charset="-122"/>
                <a:cs typeface="Times New Roman" pitchFamily="18" charset="0"/>
              </a:rPr>
              <a:t>1</a:t>
            </a:r>
            <a:r>
              <a:rPr lang="zh-CN" altLang="en-US" sz="2000" dirty="0">
                <a:solidFill>
                  <a:srgbClr val="0000FF"/>
                </a:solidFill>
                <a:latin typeface="微软雅黑" pitchFamily="34" charset="-122"/>
                <a:ea typeface="微软雅黑" pitchFamily="34" charset="-122"/>
                <a:cs typeface="Times New Roman" pitchFamily="18" charset="0"/>
              </a:rPr>
              <a:t>）</a:t>
            </a:r>
            <a:r>
              <a:rPr kumimoji="1" lang="zh-CN" altLang="en-US" sz="2000" dirty="0">
                <a:solidFill>
                  <a:srgbClr val="0000FF"/>
                </a:solidFill>
                <a:latin typeface="微软雅黑" pitchFamily="34" charset="-122"/>
                <a:ea typeface="微软雅黑" pitchFamily="34" charset="-122"/>
                <a:cs typeface="Times New Roman" pitchFamily="18" charset="0"/>
              </a:rPr>
              <a:t>求解代码</a:t>
            </a:r>
          </a:p>
        </p:txBody>
      </p:sp>
      <p:sp>
        <p:nvSpPr>
          <p:cNvPr id="5" name="Text Box 2">
            <a:extLst>
              <a:ext uri="{FF2B5EF4-FFF2-40B4-BE49-F238E27FC236}">
                <a16:creationId xmlns:a16="http://schemas.microsoft.com/office/drawing/2014/main" id="{DF3B3818-E3EE-4805-864C-8B1E123070A0}"/>
              </a:ext>
            </a:extLst>
          </p:cNvPr>
          <p:cNvSpPr txBox="1">
            <a:spLocks noChangeArrowheads="1"/>
          </p:cNvSpPr>
          <p:nvPr/>
        </p:nvSpPr>
        <p:spPr bwMode="auto">
          <a:xfrm>
            <a:off x="376133" y="809131"/>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模型求解</a:t>
            </a:r>
          </a:p>
        </p:txBody>
      </p:sp>
      <p:sp>
        <p:nvSpPr>
          <p:cNvPr id="6" name="Rectangle 56">
            <a:extLst>
              <a:ext uri="{FF2B5EF4-FFF2-40B4-BE49-F238E27FC236}">
                <a16:creationId xmlns:a16="http://schemas.microsoft.com/office/drawing/2014/main" id="{B707A42A-3364-4D65-9B73-D01F30B271C9}"/>
              </a:ext>
            </a:extLst>
          </p:cNvPr>
          <p:cNvSpPr>
            <a:spLocks noChangeArrowheads="1"/>
          </p:cNvSpPr>
          <p:nvPr/>
        </p:nvSpPr>
        <p:spPr bwMode="auto">
          <a:xfrm>
            <a:off x="357158" y="1849186"/>
            <a:ext cx="8607330" cy="470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x = </a:t>
            </a:r>
            <a:r>
              <a:rPr lang="en-US" altLang="zh-CN" sz="1800" dirty="0" err="1">
                <a:solidFill>
                  <a:srgbClr val="000000"/>
                </a:solidFill>
                <a:latin typeface="微软雅黑" pitchFamily="34" charset="-122"/>
                <a:ea typeface="微软雅黑" pitchFamily="34" charset="-122"/>
                <a:sym typeface="Wingdings" pitchFamily="2" charset="2"/>
              </a:rPr>
              <a:t>xyt</a:t>
            </a:r>
            <a:r>
              <a:rPr lang="en-US" altLang="zh-CN" sz="1800" dirty="0">
                <a:solidFill>
                  <a:srgbClr val="000000"/>
                </a:solidFill>
                <a:latin typeface="微软雅黑" pitchFamily="34" charset="-122"/>
                <a:ea typeface="微软雅黑" pitchFamily="34" charset="-122"/>
                <a:sym typeface="Wingdings" pitchFamily="2" charset="2"/>
              </a:rPr>
              <a:t>(:,1);                               % </a:t>
            </a:r>
            <a:r>
              <a:rPr lang="zh-CN" altLang="en-US" sz="1800" dirty="0">
                <a:solidFill>
                  <a:srgbClr val="000000"/>
                </a:solidFill>
                <a:latin typeface="微软雅黑" pitchFamily="34" charset="-122"/>
                <a:ea typeface="微软雅黑" pitchFamily="34" charset="-122"/>
                <a:sym typeface="Wingdings" pitchFamily="2" charset="2"/>
              </a:rPr>
              <a:t>地震观测站点的</a:t>
            </a:r>
            <a:r>
              <a:rPr lang="en-US" altLang="zh-CN" sz="1800" dirty="0">
                <a:solidFill>
                  <a:srgbClr val="000000"/>
                </a:solidFill>
                <a:latin typeface="微软雅黑" pitchFamily="34" charset="-122"/>
                <a:ea typeface="微软雅黑" pitchFamily="34" charset="-122"/>
                <a:sym typeface="Wingdings" pitchFamily="2" charset="2"/>
              </a:rPr>
              <a:t>x</a:t>
            </a:r>
            <a:r>
              <a:rPr lang="zh-CN" altLang="en-US" sz="1800" dirty="0">
                <a:solidFill>
                  <a:srgbClr val="000000"/>
                </a:solidFill>
                <a:latin typeface="微软雅黑" pitchFamily="34" charset="-122"/>
                <a:ea typeface="微软雅黑" pitchFamily="34" charset="-122"/>
                <a:sym typeface="Wingdings" pitchFamily="2" charset="2"/>
              </a:rPr>
              <a:t>坐标</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y = </a:t>
            </a:r>
            <a:r>
              <a:rPr lang="en-US" altLang="zh-CN" sz="1800" dirty="0" err="1">
                <a:solidFill>
                  <a:srgbClr val="000000"/>
                </a:solidFill>
                <a:latin typeface="微软雅黑" pitchFamily="34" charset="-122"/>
                <a:ea typeface="微软雅黑" pitchFamily="34" charset="-122"/>
                <a:sym typeface="Wingdings" pitchFamily="2" charset="2"/>
              </a:rPr>
              <a:t>xyt</a:t>
            </a:r>
            <a:r>
              <a:rPr lang="en-US" altLang="zh-CN" sz="1800" dirty="0">
                <a:solidFill>
                  <a:srgbClr val="000000"/>
                </a:solidFill>
                <a:latin typeface="微软雅黑" pitchFamily="34" charset="-122"/>
                <a:ea typeface="微软雅黑" pitchFamily="34" charset="-122"/>
                <a:sym typeface="Wingdings" pitchFamily="2" charset="2"/>
              </a:rPr>
              <a:t>(:,2);                               % </a:t>
            </a:r>
            <a:r>
              <a:rPr lang="zh-CN" altLang="en-US" sz="1800" dirty="0">
                <a:solidFill>
                  <a:srgbClr val="000000"/>
                </a:solidFill>
                <a:latin typeface="微软雅黑" pitchFamily="34" charset="-122"/>
                <a:ea typeface="微软雅黑" pitchFamily="34" charset="-122"/>
                <a:sym typeface="Wingdings" pitchFamily="2" charset="2"/>
              </a:rPr>
              <a:t>地震观测站点的</a:t>
            </a:r>
            <a:r>
              <a:rPr lang="en-US" altLang="zh-CN" sz="1800" dirty="0">
                <a:solidFill>
                  <a:srgbClr val="000000"/>
                </a:solidFill>
                <a:latin typeface="微软雅黑" pitchFamily="34" charset="-122"/>
                <a:ea typeface="微软雅黑" pitchFamily="34" charset="-122"/>
                <a:sym typeface="Wingdings" pitchFamily="2" charset="2"/>
              </a:rPr>
              <a:t>y</a:t>
            </a:r>
            <a:r>
              <a:rPr lang="zh-CN" altLang="en-US" sz="1800" dirty="0">
                <a:solidFill>
                  <a:srgbClr val="000000"/>
                </a:solidFill>
                <a:latin typeface="微软雅黑" pitchFamily="34" charset="-122"/>
                <a:ea typeface="微软雅黑" pitchFamily="34" charset="-122"/>
                <a:sym typeface="Wingdings" pitchFamily="2" charset="2"/>
              </a:rPr>
              <a:t>坐标</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Minutes = </a:t>
            </a:r>
            <a:r>
              <a:rPr lang="en-US" altLang="zh-CN" sz="1800" dirty="0" err="1">
                <a:solidFill>
                  <a:srgbClr val="000000"/>
                </a:solidFill>
                <a:latin typeface="微软雅黑" pitchFamily="34" charset="-122"/>
                <a:ea typeface="微软雅黑" pitchFamily="34" charset="-122"/>
                <a:sym typeface="Wingdings" pitchFamily="2" charset="2"/>
              </a:rPr>
              <a:t>xyt</a:t>
            </a:r>
            <a:r>
              <a:rPr lang="en-US" altLang="zh-CN" sz="1800" dirty="0">
                <a:solidFill>
                  <a:srgbClr val="000000"/>
                </a:solidFill>
                <a:latin typeface="微软雅黑" pitchFamily="34" charset="-122"/>
                <a:ea typeface="微软雅黑" pitchFamily="34" charset="-122"/>
                <a:sym typeface="Wingdings" pitchFamily="2" charset="2"/>
              </a:rPr>
              <a:t>(:,3);                    % </a:t>
            </a:r>
            <a:r>
              <a:rPr lang="zh-CN" altLang="en-US" sz="1800" dirty="0">
                <a:solidFill>
                  <a:srgbClr val="000000"/>
                </a:solidFill>
                <a:latin typeface="微软雅黑" pitchFamily="34" charset="-122"/>
                <a:ea typeface="微软雅黑" pitchFamily="34" charset="-122"/>
                <a:sym typeface="Wingdings" pitchFamily="2" charset="2"/>
              </a:rPr>
              <a:t>接收到地震波的分钟时刻</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Seconds = </a:t>
            </a:r>
            <a:r>
              <a:rPr lang="en-US" altLang="zh-CN" sz="1800" dirty="0" err="1">
                <a:solidFill>
                  <a:srgbClr val="000000"/>
                </a:solidFill>
                <a:latin typeface="微软雅黑" pitchFamily="34" charset="-122"/>
                <a:ea typeface="微软雅黑" pitchFamily="34" charset="-122"/>
                <a:sym typeface="Wingdings" pitchFamily="2" charset="2"/>
              </a:rPr>
              <a:t>xyt</a:t>
            </a:r>
            <a:r>
              <a:rPr lang="en-US" altLang="zh-CN" sz="1800" dirty="0">
                <a:solidFill>
                  <a:srgbClr val="000000"/>
                </a:solidFill>
                <a:latin typeface="微软雅黑" pitchFamily="34" charset="-122"/>
                <a:ea typeface="微软雅黑" pitchFamily="34" charset="-122"/>
                <a:sym typeface="Wingdings" pitchFamily="2" charset="2"/>
              </a:rPr>
              <a:t>(:,4);                   % </a:t>
            </a:r>
            <a:r>
              <a:rPr lang="zh-CN" altLang="en-US" sz="1800" dirty="0">
                <a:solidFill>
                  <a:srgbClr val="000000"/>
                </a:solidFill>
                <a:latin typeface="微软雅黑" pitchFamily="34" charset="-122"/>
                <a:ea typeface="微软雅黑" pitchFamily="34" charset="-122"/>
                <a:sym typeface="Wingdings" pitchFamily="2" charset="2"/>
              </a:rPr>
              <a:t>接收到地震波的秒钟时刻</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T = Minutes + Seconds/60;     % </a:t>
            </a:r>
            <a:r>
              <a:rPr lang="zh-CN" altLang="en-US" sz="1800" dirty="0">
                <a:solidFill>
                  <a:srgbClr val="000000"/>
                </a:solidFill>
                <a:latin typeface="微软雅黑" pitchFamily="34" charset="-122"/>
                <a:ea typeface="微软雅黑" pitchFamily="34" charset="-122"/>
                <a:sym typeface="Wingdings" pitchFamily="2" charset="2"/>
              </a:rPr>
              <a:t>接收到地震波的总时刻（已转化为分）</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a:t>
            </a:r>
            <a:r>
              <a:rPr lang="zh-CN" altLang="en-US" sz="1800" dirty="0">
                <a:solidFill>
                  <a:srgbClr val="000000"/>
                </a:solidFill>
                <a:latin typeface="微软雅黑" pitchFamily="34" charset="-122"/>
                <a:ea typeface="微软雅黑" pitchFamily="34" charset="-122"/>
                <a:sym typeface="Wingdings" pitchFamily="2" charset="2"/>
              </a:rPr>
              <a:t>方程组所对应的目标函数（匿名函数）</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a:t>
            </a:r>
            <a:r>
              <a:rPr lang="en-US" altLang="zh-CN" sz="1800" dirty="0" err="1">
                <a:solidFill>
                  <a:srgbClr val="000000"/>
                </a:solidFill>
                <a:latin typeface="微软雅黑" pitchFamily="34" charset="-122"/>
                <a:ea typeface="微软雅黑" pitchFamily="34" charset="-122"/>
                <a:sym typeface="Wingdings" pitchFamily="2" charset="2"/>
              </a:rPr>
              <a:t>modelfun</a:t>
            </a:r>
            <a:r>
              <a:rPr lang="en-US" altLang="zh-CN" sz="1800" dirty="0">
                <a:solidFill>
                  <a:srgbClr val="000000"/>
                </a:solidFill>
                <a:latin typeface="微软雅黑" pitchFamily="34" charset="-122"/>
                <a:ea typeface="微软雅黑" pitchFamily="34" charset="-122"/>
                <a:sym typeface="Wingdings" pitchFamily="2" charset="2"/>
              </a:rPr>
              <a:t> = @(b) sqrt((x-b(1)).^2+(y-b(2)).^2+b(3).^2)/(60*b(4))+b(5)-T;</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b0 = [1000, 100, 10, 1, 1];        % </a:t>
            </a:r>
            <a:r>
              <a:rPr lang="zh-CN" altLang="en-US" sz="1800" dirty="0">
                <a:solidFill>
                  <a:srgbClr val="000000"/>
                </a:solidFill>
                <a:latin typeface="微软雅黑" pitchFamily="34" charset="-122"/>
                <a:ea typeface="微软雅黑" pitchFamily="34" charset="-122"/>
                <a:sym typeface="Wingdings" pitchFamily="2" charset="2"/>
              </a:rPr>
              <a:t>定义变量初值向量</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a:t>
            </a:r>
            <a:r>
              <a:rPr lang="zh-CN" altLang="en-US" sz="1800" dirty="0">
                <a:solidFill>
                  <a:srgbClr val="000000"/>
                </a:solidFill>
                <a:latin typeface="微软雅黑" pitchFamily="34" charset="-122"/>
                <a:ea typeface="微软雅黑" pitchFamily="34" charset="-122"/>
                <a:sym typeface="Wingdings" pitchFamily="2" charset="2"/>
              </a:rPr>
              <a:t>不显示中间迭代过程，并设置优化算法（</a:t>
            </a:r>
            <a:r>
              <a:rPr lang="en-US" altLang="zh-CN" sz="1800" dirty="0">
                <a:solidFill>
                  <a:srgbClr val="000000"/>
                </a:solidFill>
                <a:latin typeface="微软雅黑" pitchFamily="34" charset="-122"/>
                <a:ea typeface="微软雅黑" pitchFamily="34" charset="-122"/>
                <a:sym typeface="Wingdings" pitchFamily="2" charset="2"/>
              </a:rPr>
              <a:t>Levenberg-Marquardt</a:t>
            </a:r>
            <a:r>
              <a:rPr lang="zh-CN" altLang="en-US" sz="1800" dirty="0">
                <a:solidFill>
                  <a:srgbClr val="000000"/>
                </a:solidFill>
                <a:latin typeface="微软雅黑" pitchFamily="34" charset="-122"/>
                <a:ea typeface="微软雅黑" pitchFamily="34" charset="-122"/>
                <a:sym typeface="Wingdings" pitchFamily="2" charset="2"/>
              </a:rPr>
              <a:t>）</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options = </a:t>
            </a:r>
            <a:r>
              <a:rPr lang="en-US" altLang="zh-CN" sz="1800" dirty="0" err="1">
                <a:solidFill>
                  <a:srgbClr val="000000"/>
                </a:solidFill>
                <a:latin typeface="微软雅黑" pitchFamily="34" charset="-122"/>
                <a:ea typeface="微软雅黑" pitchFamily="34" charset="-122"/>
                <a:sym typeface="Wingdings" pitchFamily="2" charset="2"/>
              </a:rPr>
              <a:t>optimoptions</a:t>
            </a:r>
            <a:r>
              <a:rPr lang="en-US" altLang="zh-CN" sz="1800" dirty="0">
                <a:solidFill>
                  <a:srgbClr val="000000"/>
                </a:solidFill>
                <a:latin typeface="微软雅黑" pitchFamily="34" charset="-122"/>
                <a:ea typeface="微软雅黑" pitchFamily="34" charset="-122"/>
                <a:sym typeface="Wingdings" pitchFamily="2" charset="2"/>
              </a:rPr>
              <a:t>('</a:t>
            </a:r>
            <a:r>
              <a:rPr lang="en-US" altLang="zh-CN" sz="1800" dirty="0" err="1">
                <a:solidFill>
                  <a:srgbClr val="000000"/>
                </a:solidFill>
                <a:latin typeface="微软雅黑" pitchFamily="34" charset="-122"/>
                <a:ea typeface="微软雅黑" pitchFamily="34" charset="-122"/>
                <a:sym typeface="Wingdings" pitchFamily="2" charset="2"/>
              </a:rPr>
              <a:t>fsolve</a:t>
            </a:r>
            <a:r>
              <a:rPr lang="en-US" altLang="zh-CN" sz="1800" dirty="0">
                <a:solidFill>
                  <a:srgbClr val="000000"/>
                </a:solidFill>
                <a:latin typeface="微软雅黑" pitchFamily="34" charset="-122"/>
                <a:ea typeface="微软雅黑" pitchFamily="34" charset="-122"/>
                <a:sym typeface="Wingdings" pitchFamily="2" charset="2"/>
              </a:rPr>
              <a:t>','</a:t>
            </a:r>
            <a:r>
              <a:rPr lang="en-US" altLang="zh-CN" sz="1800" dirty="0" err="1">
                <a:solidFill>
                  <a:srgbClr val="000000"/>
                </a:solidFill>
                <a:latin typeface="微软雅黑" pitchFamily="34" charset="-122"/>
                <a:ea typeface="微软雅黑" pitchFamily="34" charset="-122"/>
                <a:sym typeface="Wingdings" pitchFamily="2" charset="2"/>
              </a:rPr>
              <a:t>Display','none</a:t>
            </a:r>
            <a:r>
              <a:rPr lang="en-US" altLang="zh-CN" sz="1800" dirty="0">
                <a:solidFill>
                  <a:srgbClr val="000000"/>
                </a:solidFill>
                <a:latin typeface="微软雅黑" pitchFamily="34" charset="-122"/>
                <a:ea typeface="微软雅黑" pitchFamily="34" charset="-122"/>
                <a:sym typeface="Wingdings" pitchFamily="2" charset="2"/>
              </a:rPr>
              <a:t>',...</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    '</a:t>
            </a:r>
            <a:r>
              <a:rPr lang="en-US" altLang="zh-CN" sz="1800" dirty="0" err="1">
                <a:solidFill>
                  <a:srgbClr val="000000"/>
                </a:solidFill>
                <a:latin typeface="微软雅黑" pitchFamily="34" charset="-122"/>
                <a:ea typeface="微软雅黑" pitchFamily="34" charset="-122"/>
                <a:sym typeface="Wingdings" pitchFamily="2" charset="2"/>
              </a:rPr>
              <a:t>Algorithm','Levenberg</a:t>
            </a:r>
            <a:r>
              <a:rPr lang="en-US" altLang="zh-CN" sz="1800" dirty="0">
                <a:solidFill>
                  <a:srgbClr val="000000"/>
                </a:solidFill>
                <a:latin typeface="微软雅黑" pitchFamily="34" charset="-122"/>
                <a:ea typeface="微软雅黑" pitchFamily="34" charset="-122"/>
                <a:sym typeface="Wingdings" pitchFamily="2" charset="2"/>
              </a:rPr>
              <a:t>-Marquardt');</a:t>
            </a:r>
          </a:p>
          <a:p>
            <a:pPr>
              <a:lnSpc>
                <a:spcPct val="140000"/>
              </a:lnSpc>
              <a:buClr>
                <a:srgbClr val="0000FF"/>
              </a:buClr>
            </a:pPr>
            <a:r>
              <a:rPr lang="en-US" altLang="zh-CN" sz="1800" dirty="0">
                <a:solidFill>
                  <a:srgbClr val="000000"/>
                </a:solidFill>
                <a:latin typeface="微软雅黑" pitchFamily="34" charset="-122"/>
                <a:ea typeface="微软雅黑" pitchFamily="34" charset="-122"/>
                <a:sym typeface="Wingdings" pitchFamily="2" charset="2"/>
              </a:rPr>
              <a:t>&gt;&gt; [</a:t>
            </a:r>
            <a:r>
              <a:rPr lang="en-US" altLang="zh-CN" sz="1800" dirty="0" err="1">
                <a:solidFill>
                  <a:srgbClr val="000000"/>
                </a:solidFill>
                <a:latin typeface="微软雅黑" pitchFamily="34" charset="-122"/>
                <a:ea typeface="微软雅黑" pitchFamily="34" charset="-122"/>
                <a:sym typeface="Wingdings" pitchFamily="2" charset="2"/>
              </a:rPr>
              <a:t>Bval,Fval</a:t>
            </a:r>
            <a:r>
              <a:rPr lang="en-US" altLang="zh-CN" sz="1800" dirty="0">
                <a:solidFill>
                  <a:srgbClr val="000000"/>
                </a:solidFill>
                <a:latin typeface="微软雅黑" pitchFamily="34" charset="-122"/>
                <a:ea typeface="微软雅黑" pitchFamily="34" charset="-122"/>
                <a:sym typeface="Wingdings" pitchFamily="2" charset="2"/>
              </a:rPr>
              <a:t>] = </a:t>
            </a:r>
            <a:r>
              <a:rPr lang="en-US" altLang="zh-CN" sz="1800" dirty="0" err="1">
                <a:solidFill>
                  <a:srgbClr val="000000"/>
                </a:solidFill>
                <a:latin typeface="微软雅黑" pitchFamily="34" charset="-122"/>
                <a:ea typeface="微软雅黑" pitchFamily="34" charset="-122"/>
                <a:sym typeface="Wingdings" pitchFamily="2" charset="2"/>
              </a:rPr>
              <a:t>fsolve</a:t>
            </a:r>
            <a:r>
              <a:rPr lang="en-US" altLang="zh-CN" sz="1800" dirty="0">
                <a:solidFill>
                  <a:srgbClr val="000000"/>
                </a:solidFill>
                <a:latin typeface="微软雅黑" pitchFamily="34" charset="-122"/>
                <a:ea typeface="微软雅黑" pitchFamily="34" charset="-122"/>
                <a:sym typeface="Wingdings" pitchFamily="2" charset="2"/>
              </a:rPr>
              <a:t>(modelfun,b0,options)   % </a:t>
            </a:r>
            <a:r>
              <a:rPr lang="zh-CN" altLang="en-US" sz="1800" dirty="0">
                <a:solidFill>
                  <a:srgbClr val="000000"/>
                </a:solidFill>
                <a:latin typeface="微软雅黑" pitchFamily="34" charset="-122"/>
                <a:ea typeface="微软雅黑" pitchFamily="34" charset="-122"/>
                <a:sym typeface="Wingdings" pitchFamily="2" charset="2"/>
              </a:rPr>
              <a:t>调用</a:t>
            </a:r>
            <a:r>
              <a:rPr lang="en-US" altLang="zh-CN" sz="1800" dirty="0" err="1">
                <a:solidFill>
                  <a:srgbClr val="000000"/>
                </a:solidFill>
                <a:latin typeface="微软雅黑" pitchFamily="34" charset="-122"/>
                <a:ea typeface="微软雅黑" pitchFamily="34" charset="-122"/>
                <a:sym typeface="Wingdings" pitchFamily="2" charset="2"/>
              </a:rPr>
              <a:t>fsolve</a:t>
            </a:r>
            <a:r>
              <a:rPr lang="zh-CN" altLang="en-US" sz="1800" dirty="0">
                <a:solidFill>
                  <a:srgbClr val="000000"/>
                </a:solidFill>
                <a:latin typeface="微软雅黑" pitchFamily="34" charset="-122"/>
                <a:ea typeface="微软雅黑" pitchFamily="34" charset="-122"/>
                <a:sym typeface="Wingdings" pitchFamily="2" charset="2"/>
              </a:rPr>
              <a:t>函数求解模型</a:t>
            </a:r>
            <a:endParaRPr lang="en-US" altLang="zh-CN" sz="1800" dirty="0">
              <a:solidFill>
                <a:srgbClr val="000000"/>
              </a:solidFill>
              <a:latin typeface="微软雅黑" pitchFamily="34" charset="-122"/>
              <a:ea typeface="微软雅黑" pitchFamily="34" charset="-122"/>
              <a:sym typeface="Wingdings" pitchFamily="2" charset="2"/>
            </a:endParaRPr>
          </a:p>
        </p:txBody>
      </p:sp>
      <p:sp>
        <p:nvSpPr>
          <p:cNvPr id="7" name="日期占位符 6">
            <a:extLst>
              <a:ext uri="{FF2B5EF4-FFF2-40B4-BE49-F238E27FC236}">
                <a16:creationId xmlns:a16="http://schemas.microsoft.com/office/drawing/2014/main" id="{DD080F46-A8AD-4B04-98B8-22C6D61D4376}"/>
              </a:ext>
            </a:extLst>
          </p:cNvPr>
          <p:cNvSpPr>
            <a:spLocks noGrp="1"/>
          </p:cNvSpPr>
          <p:nvPr>
            <p:ph type="dt" sz="half" idx="2"/>
          </p:nvPr>
        </p:nvSpPr>
        <p:spPr/>
        <p:txBody>
          <a:bodyPr/>
          <a:lstStyle/>
          <a:p>
            <a:pPr>
              <a:defRPr/>
            </a:pPr>
            <a:fld id="{A85F2273-B847-4C2C-A668-75A7E1F77441}" type="datetime1">
              <a:rPr kumimoji="0" lang="zh-CN" altLang="en-US" smtClean="0">
                <a:latin typeface="Arial" charset="0"/>
              </a:rPr>
              <a:t>2022/11/23</a:t>
            </a:fld>
            <a:endParaRPr kumimoji="0" lang="en-US" altLang="zh-CN" dirty="0">
              <a:latin typeface="Arial" charset="0"/>
            </a:endParaRPr>
          </a:p>
        </p:txBody>
      </p:sp>
      <p:sp>
        <p:nvSpPr>
          <p:cNvPr id="9" name="页脚占位符 8">
            <a:extLst>
              <a:ext uri="{FF2B5EF4-FFF2-40B4-BE49-F238E27FC236}">
                <a16:creationId xmlns:a16="http://schemas.microsoft.com/office/drawing/2014/main" id="{C6DDBE54-3E69-421F-A98B-95ECA9EE0D9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7821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34F0F486-8200-4D39-96D0-37661C36C760}"/>
              </a:ext>
            </a:extLst>
          </p:cNvPr>
          <p:cNvSpPr txBox="1">
            <a:spLocks noChangeArrowheads="1"/>
          </p:cNvSpPr>
          <p:nvPr/>
        </p:nvSpPr>
        <p:spPr bwMode="auto">
          <a:xfrm>
            <a:off x="357158" y="1302405"/>
            <a:ext cx="8030746"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000" dirty="0">
                <a:solidFill>
                  <a:srgbClr val="0000FF"/>
                </a:solidFill>
                <a:latin typeface="微软雅黑" pitchFamily="34" charset="-122"/>
                <a:ea typeface="微软雅黑" pitchFamily="34" charset="-122"/>
                <a:cs typeface="Times New Roman" pitchFamily="18" charset="0"/>
              </a:rPr>
              <a:t>（</a:t>
            </a:r>
            <a:r>
              <a:rPr lang="en-US" altLang="zh-CN" sz="2000" dirty="0">
                <a:solidFill>
                  <a:srgbClr val="0000FF"/>
                </a:solidFill>
                <a:latin typeface="微软雅黑" pitchFamily="34" charset="-122"/>
                <a:ea typeface="微软雅黑" pitchFamily="34" charset="-122"/>
                <a:cs typeface="Times New Roman" pitchFamily="18" charset="0"/>
              </a:rPr>
              <a:t>2</a:t>
            </a:r>
            <a:r>
              <a:rPr lang="zh-CN" altLang="en-US" sz="2000" dirty="0">
                <a:solidFill>
                  <a:srgbClr val="0000FF"/>
                </a:solidFill>
                <a:latin typeface="微软雅黑" pitchFamily="34" charset="-122"/>
                <a:ea typeface="微软雅黑" pitchFamily="34" charset="-122"/>
                <a:cs typeface="Times New Roman" pitchFamily="18" charset="0"/>
              </a:rPr>
              <a:t>）</a:t>
            </a:r>
            <a:r>
              <a:rPr kumimoji="1" lang="zh-CN" altLang="en-US" sz="2000" dirty="0">
                <a:solidFill>
                  <a:srgbClr val="0000FF"/>
                </a:solidFill>
                <a:latin typeface="微软雅黑" pitchFamily="34" charset="-122"/>
                <a:ea typeface="微软雅黑" pitchFamily="34" charset="-122"/>
                <a:cs typeface="Times New Roman" pitchFamily="18" charset="0"/>
              </a:rPr>
              <a:t>求解结果</a:t>
            </a:r>
          </a:p>
        </p:txBody>
      </p:sp>
      <p:sp>
        <p:nvSpPr>
          <p:cNvPr id="5" name="Text Box 2">
            <a:extLst>
              <a:ext uri="{FF2B5EF4-FFF2-40B4-BE49-F238E27FC236}">
                <a16:creationId xmlns:a16="http://schemas.microsoft.com/office/drawing/2014/main" id="{DF3B3818-E3EE-4805-864C-8B1E123070A0}"/>
              </a:ext>
            </a:extLst>
          </p:cNvPr>
          <p:cNvSpPr txBox="1">
            <a:spLocks noChangeArrowheads="1"/>
          </p:cNvSpPr>
          <p:nvPr/>
        </p:nvSpPr>
        <p:spPr bwMode="auto">
          <a:xfrm>
            <a:off x="376133" y="809131"/>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模型求解</a:t>
            </a:r>
          </a:p>
        </p:txBody>
      </p:sp>
      <p:graphicFrame>
        <p:nvGraphicFramePr>
          <p:cNvPr id="7" name="对象 7">
            <a:extLst>
              <a:ext uri="{FF2B5EF4-FFF2-40B4-BE49-F238E27FC236}">
                <a16:creationId xmlns:a16="http://schemas.microsoft.com/office/drawing/2014/main" id="{99C881EF-6CF6-4CF6-8E8B-5E5502E48C99}"/>
              </a:ext>
            </a:extLst>
          </p:cNvPr>
          <p:cNvGraphicFramePr>
            <a:graphicFrameLocks noChangeAspect="1"/>
          </p:cNvGraphicFramePr>
          <p:nvPr>
            <p:extLst>
              <p:ext uri="{D42A27DB-BD31-4B8C-83A1-F6EECF244321}">
                <p14:modId xmlns:p14="http://schemas.microsoft.com/office/powerpoint/2010/main" val="3597174475"/>
              </p:ext>
            </p:extLst>
          </p:nvPr>
        </p:nvGraphicFramePr>
        <p:xfrm>
          <a:off x="1043608" y="1954391"/>
          <a:ext cx="2539476" cy="2103493"/>
        </p:xfrm>
        <a:graphic>
          <a:graphicData uri="http://schemas.openxmlformats.org/presentationml/2006/ole">
            <mc:AlternateContent xmlns:mc="http://schemas.openxmlformats.org/markup-compatibility/2006">
              <mc:Choice xmlns:v="urn:schemas-microsoft-com:vml" Requires="v">
                <p:oleObj name="Equation" r:id="rId2" imgW="1054080" imgH="1168200" progId="Equation.DSMT4">
                  <p:embed/>
                </p:oleObj>
              </mc:Choice>
              <mc:Fallback>
                <p:oleObj name="Equation" r:id="rId2" imgW="1054080" imgH="1168200" progId="Equation.DSMT4">
                  <p:embed/>
                  <p:pic>
                    <p:nvPicPr>
                      <p:cNvPr id="7" name="对象 7">
                        <a:extLst>
                          <a:ext uri="{FF2B5EF4-FFF2-40B4-BE49-F238E27FC236}">
                            <a16:creationId xmlns:a16="http://schemas.microsoft.com/office/drawing/2014/main" id="{38B0063C-F588-41BC-839B-0E6D453C1E47}"/>
                          </a:ext>
                        </a:extLst>
                      </p:cNvPr>
                      <p:cNvPicPr>
                        <a:picLocks noChangeAspect="1" noChangeArrowheads="1"/>
                      </p:cNvPicPr>
                      <p:nvPr/>
                    </p:nvPicPr>
                    <p:blipFill>
                      <a:blip r:embed="rId3"/>
                      <a:srcRect/>
                      <a:stretch>
                        <a:fillRect/>
                      </a:stretch>
                    </p:blipFill>
                    <p:spPr bwMode="auto">
                      <a:xfrm>
                        <a:off x="1043608" y="1954391"/>
                        <a:ext cx="2539476" cy="2103493"/>
                      </a:xfrm>
                      <a:prstGeom prst="rect">
                        <a:avLst/>
                      </a:prstGeom>
                      <a:noFill/>
                    </p:spPr>
                  </p:pic>
                </p:oleObj>
              </mc:Fallback>
            </mc:AlternateContent>
          </a:graphicData>
        </a:graphic>
      </p:graphicFrame>
      <p:grpSp>
        <p:nvGrpSpPr>
          <p:cNvPr id="8" name="组合 3">
            <a:extLst>
              <a:ext uri="{FF2B5EF4-FFF2-40B4-BE49-F238E27FC236}">
                <a16:creationId xmlns:a16="http://schemas.microsoft.com/office/drawing/2014/main" id="{4E5C4CE5-947A-4514-B058-1F139F3B3079}"/>
              </a:ext>
            </a:extLst>
          </p:cNvPr>
          <p:cNvGrpSpPr>
            <a:grpSpLocks/>
          </p:cNvGrpSpPr>
          <p:nvPr/>
        </p:nvGrpSpPr>
        <p:grpSpPr bwMode="auto">
          <a:xfrm>
            <a:off x="501744" y="4221088"/>
            <a:ext cx="8318728" cy="1008112"/>
            <a:chOff x="539552" y="3467674"/>
            <a:chExt cx="8482011" cy="1343358"/>
          </a:xfrm>
        </p:grpSpPr>
        <p:sp>
          <p:nvSpPr>
            <p:cNvPr id="9" name="Rectangle 3">
              <a:extLst>
                <a:ext uri="{FF2B5EF4-FFF2-40B4-BE49-F238E27FC236}">
                  <a16:creationId xmlns:a16="http://schemas.microsoft.com/office/drawing/2014/main" id="{9A1C65A3-9B2B-4B6D-AA89-8A230F16008E}"/>
                </a:ext>
              </a:extLst>
            </p:cNvPr>
            <p:cNvSpPr>
              <a:spLocks noChangeArrowheads="1"/>
            </p:cNvSpPr>
            <p:nvPr/>
          </p:nvSpPr>
          <p:spPr bwMode="auto">
            <a:xfrm>
              <a:off x="539552" y="3467674"/>
              <a:ext cx="8482011" cy="131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kumimoji="1" lang="zh-CN" altLang="en-US" sz="2200" dirty="0">
                  <a:latin typeface="微软雅黑" pitchFamily="34" charset="-122"/>
                  <a:ea typeface="微软雅黑" pitchFamily="34" charset="-122"/>
                  <a:cs typeface="Times New Roman" panose="02020603050405020304" pitchFamily="18" charset="0"/>
                </a:rPr>
                <a:t>也就是说地震发生的时间为</a:t>
              </a:r>
              <a:r>
                <a:rPr kumimoji="1" lang="en-US" altLang="zh-CN" sz="2200" dirty="0">
                  <a:latin typeface="微软雅黑" pitchFamily="34" charset="-122"/>
                  <a:ea typeface="微软雅黑" pitchFamily="34" charset="-122"/>
                  <a:cs typeface="Times New Roman" panose="02020603050405020304" pitchFamily="18" charset="0"/>
                </a:rPr>
                <a:t>2011</a:t>
              </a:r>
              <a:r>
                <a:rPr kumimoji="1" lang="zh-CN" altLang="en-US" sz="2200" dirty="0">
                  <a:latin typeface="微软雅黑" pitchFamily="34" charset="-122"/>
                  <a:ea typeface="微软雅黑" pitchFamily="34" charset="-122"/>
                  <a:cs typeface="Times New Roman" panose="02020603050405020304" pitchFamily="18" charset="0"/>
                </a:rPr>
                <a:t>年</a:t>
              </a:r>
              <a:r>
                <a:rPr kumimoji="1" lang="en-US" altLang="zh-CN" sz="2200" dirty="0">
                  <a:latin typeface="微软雅黑" pitchFamily="34" charset="-122"/>
                  <a:ea typeface="微软雅黑" pitchFamily="34" charset="-122"/>
                  <a:cs typeface="Times New Roman" panose="02020603050405020304" pitchFamily="18" charset="0"/>
                </a:rPr>
                <a:t>4</a:t>
              </a:r>
              <a:r>
                <a:rPr kumimoji="1" lang="zh-CN" altLang="en-US" sz="2200" dirty="0">
                  <a:latin typeface="微软雅黑" pitchFamily="34" charset="-122"/>
                  <a:ea typeface="微软雅黑" pitchFamily="34" charset="-122"/>
                  <a:cs typeface="Times New Roman" panose="02020603050405020304" pitchFamily="18" charset="0"/>
                </a:rPr>
                <a:t>月</a:t>
              </a:r>
              <a:r>
                <a:rPr kumimoji="1" lang="en-US" altLang="zh-CN" sz="2200" dirty="0">
                  <a:latin typeface="微软雅黑" pitchFamily="34" charset="-122"/>
                  <a:ea typeface="微软雅黑" pitchFamily="34" charset="-122"/>
                  <a:cs typeface="Times New Roman" panose="02020603050405020304" pitchFamily="18" charset="0"/>
                </a:rPr>
                <a:t>1</a:t>
              </a:r>
              <a:r>
                <a:rPr kumimoji="1" lang="zh-CN" altLang="en-US" sz="2200" dirty="0">
                  <a:latin typeface="微软雅黑" pitchFamily="34" charset="-122"/>
                  <a:ea typeface="微软雅黑" pitchFamily="34" charset="-122"/>
                  <a:cs typeface="Times New Roman" panose="02020603050405020304" pitchFamily="18" charset="0"/>
                </a:rPr>
                <a:t>日</a:t>
              </a:r>
              <a:r>
                <a:rPr kumimoji="1" lang="en-US" altLang="zh-CN" sz="2200" dirty="0">
                  <a:latin typeface="微软雅黑" pitchFamily="34" charset="-122"/>
                  <a:ea typeface="微软雅黑" pitchFamily="34" charset="-122"/>
                  <a:cs typeface="Times New Roman" panose="02020603050405020304" pitchFamily="18" charset="0"/>
                </a:rPr>
                <a:t>09</a:t>
              </a:r>
              <a:r>
                <a:rPr kumimoji="1" lang="zh-CN" altLang="en-US" sz="2200" dirty="0">
                  <a:latin typeface="微软雅黑" pitchFamily="34" charset="-122"/>
                  <a:ea typeface="微软雅黑" pitchFamily="34" charset="-122"/>
                  <a:cs typeface="Times New Roman" panose="02020603050405020304" pitchFamily="18" charset="0"/>
                </a:rPr>
                <a:t>时</a:t>
              </a:r>
              <a:r>
                <a:rPr kumimoji="1" lang="en-US" altLang="zh-CN" sz="2200" dirty="0">
                  <a:latin typeface="微软雅黑" pitchFamily="34" charset="-122"/>
                  <a:ea typeface="微软雅黑" pitchFamily="34" charset="-122"/>
                  <a:cs typeface="Times New Roman" panose="02020603050405020304" pitchFamily="18" charset="0"/>
                </a:rPr>
                <a:t>07</a:t>
              </a:r>
              <a:r>
                <a:rPr kumimoji="1" lang="zh-CN" altLang="en-US" sz="2200" dirty="0">
                  <a:latin typeface="微软雅黑" pitchFamily="34" charset="-122"/>
                  <a:ea typeface="微软雅黑" pitchFamily="34" charset="-122"/>
                  <a:cs typeface="Times New Roman" panose="02020603050405020304" pitchFamily="18" charset="0"/>
                </a:rPr>
                <a:t>分，震中位于                                                 </a:t>
              </a:r>
              <a:endParaRPr kumimoji="1" lang="en-US" altLang="zh-CN" sz="2200" dirty="0">
                <a:latin typeface="微软雅黑" pitchFamily="34" charset="-122"/>
                <a:ea typeface="微软雅黑" pitchFamily="34" charset="-122"/>
                <a:cs typeface="Times New Roman" panose="02020603050405020304" pitchFamily="18" charset="0"/>
              </a:endParaRPr>
            </a:p>
            <a:p>
              <a:pPr>
                <a:lnSpc>
                  <a:spcPct val="140000"/>
                </a:lnSpc>
              </a:pPr>
              <a:r>
                <a:rPr lang="en-US" altLang="zh-CN" sz="2200" dirty="0">
                  <a:latin typeface="微软雅黑" pitchFamily="34" charset="-122"/>
                  <a:ea typeface="微软雅黑" pitchFamily="34" charset="-122"/>
                  <a:cs typeface="Times New Roman" panose="02020603050405020304" pitchFamily="18" charset="0"/>
                </a:rPr>
                <a:t>                                          </a:t>
              </a:r>
              <a:r>
                <a:rPr kumimoji="1" lang="zh-CN" altLang="en-US" sz="2200" dirty="0">
                  <a:latin typeface="微软雅黑" pitchFamily="34" charset="-122"/>
                  <a:ea typeface="微软雅黑" pitchFamily="34" charset="-122"/>
                  <a:cs typeface="Times New Roman" panose="02020603050405020304" pitchFamily="18" charset="0"/>
                </a:rPr>
                <a:t>处，震源深度</a:t>
              </a:r>
              <a:r>
                <a:rPr kumimoji="1" lang="en-US" altLang="zh-CN" sz="2200" dirty="0">
                  <a:latin typeface="微软雅黑" pitchFamily="34" charset="-122"/>
                  <a:ea typeface="微软雅黑" pitchFamily="34" charset="-122"/>
                  <a:cs typeface="Times New Roman" panose="02020603050405020304" pitchFamily="18" charset="0"/>
                </a:rPr>
                <a:t>35.1</a:t>
              </a:r>
              <a:r>
                <a:rPr kumimoji="1" lang="zh-CN" altLang="en-US" sz="2200" dirty="0">
                  <a:latin typeface="微软雅黑" pitchFamily="34" charset="-122"/>
                  <a:ea typeface="微软雅黑" pitchFamily="34" charset="-122"/>
                  <a:cs typeface="Times New Roman" panose="02020603050405020304" pitchFamily="18" charset="0"/>
                </a:rPr>
                <a:t>公里。</a:t>
              </a:r>
              <a:endParaRPr kumimoji="1" lang="en-US" altLang="zh-CN" sz="2200" dirty="0">
                <a:latin typeface="微软雅黑" pitchFamily="34" charset="-122"/>
                <a:ea typeface="微软雅黑" pitchFamily="34" charset="-122"/>
                <a:cs typeface="Times New Roman" panose="02020603050405020304" pitchFamily="18" charset="0"/>
              </a:endParaRPr>
            </a:p>
          </p:txBody>
        </p:sp>
        <p:graphicFrame>
          <p:nvGraphicFramePr>
            <p:cNvPr id="10" name="对象 2">
              <a:extLst>
                <a:ext uri="{FF2B5EF4-FFF2-40B4-BE49-F238E27FC236}">
                  <a16:creationId xmlns:a16="http://schemas.microsoft.com/office/drawing/2014/main" id="{C6FE7F74-714E-40B9-8721-6009A315DA5E}"/>
                </a:ext>
              </a:extLst>
            </p:cNvPr>
            <p:cNvGraphicFramePr>
              <a:graphicFrameLocks noChangeAspect="1"/>
            </p:cNvGraphicFramePr>
            <p:nvPr>
              <p:extLst>
                <p:ext uri="{D42A27DB-BD31-4B8C-83A1-F6EECF244321}">
                  <p14:modId xmlns:p14="http://schemas.microsoft.com/office/powerpoint/2010/main" val="263130179"/>
                </p:ext>
              </p:extLst>
            </p:nvPr>
          </p:nvGraphicFramePr>
          <p:xfrm>
            <a:off x="643080" y="4292144"/>
            <a:ext cx="3459249" cy="518888"/>
          </p:xfrm>
          <a:graphic>
            <a:graphicData uri="http://schemas.openxmlformats.org/presentationml/2006/ole">
              <mc:AlternateContent xmlns:mc="http://schemas.openxmlformats.org/markup-compatibility/2006">
                <mc:Choice xmlns:v="urn:schemas-microsoft-com:vml" Requires="v">
                  <p:oleObj name="Equation" r:id="rId4" imgW="1523880" imgH="228600" progId="Equation.DSMT4">
                    <p:embed/>
                  </p:oleObj>
                </mc:Choice>
                <mc:Fallback>
                  <p:oleObj name="Equation" r:id="rId4" imgW="1523880" imgH="228600" progId="Equation.DSMT4">
                    <p:embed/>
                    <p:pic>
                      <p:nvPicPr>
                        <p:cNvPr id="11" name="对象 2">
                          <a:extLst>
                            <a:ext uri="{FF2B5EF4-FFF2-40B4-BE49-F238E27FC236}">
                              <a16:creationId xmlns:a16="http://schemas.microsoft.com/office/drawing/2014/main" id="{DD4553E8-0347-49A3-B1B3-C6142835A7C1}"/>
                            </a:ext>
                          </a:extLst>
                        </p:cNvPr>
                        <p:cNvPicPr>
                          <a:picLocks noChangeAspect="1" noChangeArrowheads="1"/>
                        </p:cNvPicPr>
                        <p:nvPr/>
                      </p:nvPicPr>
                      <p:blipFill>
                        <a:blip r:embed="rId5"/>
                        <a:srcRect/>
                        <a:stretch>
                          <a:fillRect/>
                        </a:stretch>
                      </p:blipFill>
                      <p:spPr bwMode="auto">
                        <a:xfrm>
                          <a:off x="643080" y="4292144"/>
                          <a:ext cx="3459249" cy="518888"/>
                        </a:xfrm>
                        <a:prstGeom prst="rect">
                          <a:avLst/>
                        </a:prstGeom>
                        <a:noFill/>
                      </p:spPr>
                    </p:pic>
                  </p:oleObj>
                </mc:Fallback>
              </mc:AlternateContent>
            </a:graphicData>
          </a:graphic>
        </p:graphicFrame>
      </p:grpSp>
      <p:sp>
        <p:nvSpPr>
          <p:cNvPr id="6" name="日期占位符 5">
            <a:extLst>
              <a:ext uri="{FF2B5EF4-FFF2-40B4-BE49-F238E27FC236}">
                <a16:creationId xmlns:a16="http://schemas.microsoft.com/office/drawing/2014/main" id="{17FE90F9-7228-4AEC-81FA-C197B4E594BA}"/>
              </a:ext>
            </a:extLst>
          </p:cNvPr>
          <p:cNvSpPr>
            <a:spLocks noGrp="1"/>
          </p:cNvSpPr>
          <p:nvPr>
            <p:ph type="dt" sz="half" idx="2"/>
          </p:nvPr>
        </p:nvSpPr>
        <p:spPr/>
        <p:txBody>
          <a:bodyPr/>
          <a:lstStyle/>
          <a:p>
            <a:pPr>
              <a:defRPr/>
            </a:pPr>
            <a:fld id="{8100C047-C430-4C0B-B934-CF05A10AD17D}" type="datetime1">
              <a:rPr kumimoji="0" lang="zh-CN" altLang="en-US" smtClean="0">
                <a:latin typeface="Arial" charset="0"/>
              </a:rPr>
              <a:t>2022/11/23</a:t>
            </a:fld>
            <a:endParaRPr kumimoji="0" lang="en-US" altLang="zh-CN" dirty="0">
              <a:latin typeface="Arial" charset="0"/>
            </a:endParaRPr>
          </a:p>
        </p:txBody>
      </p:sp>
      <p:sp>
        <p:nvSpPr>
          <p:cNvPr id="12" name="页脚占位符 11">
            <a:extLst>
              <a:ext uri="{FF2B5EF4-FFF2-40B4-BE49-F238E27FC236}">
                <a16:creationId xmlns:a16="http://schemas.microsoft.com/office/drawing/2014/main" id="{6BC3BE7A-817F-4C5A-B3BD-267109B6116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3345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a:extLst>
              <a:ext uri="{FF2B5EF4-FFF2-40B4-BE49-F238E27FC236}">
                <a16:creationId xmlns:a16="http://schemas.microsoft.com/office/drawing/2014/main" id="{8C80E346-753B-4BF4-979D-4F9700368291}"/>
              </a:ext>
            </a:extLst>
          </p:cNvPr>
          <p:cNvSpPr txBox="1">
            <a:spLocks noChangeArrowheads="1"/>
          </p:cNvSpPr>
          <p:nvPr/>
        </p:nvSpPr>
        <p:spPr bwMode="auto">
          <a:xfrm>
            <a:off x="323529" y="620688"/>
            <a:ext cx="8031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b="1" dirty="0">
                <a:latin typeface="微软雅黑" pitchFamily="34" charset="-122"/>
                <a:ea typeface="微软雅黑" pitchFamily="34" charset="-122"/>
              </a:rPr>
              <a:t>第三节  常微分方程与方程组的数值解</a:t>
            </a:r>
          </a:p>
        </p:txBody>
      </p:sp>
      <p:sp>
        <p:nvSpPr>
          <p:cNvPr id="15" name="Rectangle 5">
            <a:extLst>
              <a:ext uri="{FF2B5EF4-FFF2-40B4-BE49-F238E27FC236}">
                <a16:creationId xmlns:a16="http://schemas.microsoft.com/office/drawing/2014/main" id="{CC2F605E-7605-4AAE-BE7F-0407B02CDD4C}"/>
              </a:ext>
            </a:extLst>
          </p:cNvPr>
          <p:cNvSpPr>
            <a:spLocks noChangeArrowheads="1"/>
          </p:cNvSpPr>
          <p:nvPr/>
        </p:nvSpPr>
        <p:spPr bwMode="auto">
          <a:xfrm>
            <a:off x="321446" y="1406183"/>
            <a:ext cx="660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800" dirty="0">
                <a:solidFill>
                  <a:srgbClr val="000000"/>
                </a:solidFill>
                <a:latin typeface="微软雅黑" pitchFamily="34" charset="-122"/>
                <a:ea typeface="微软雅黑" pitchFamily="34" charset="-122"/>
              </a:rPr>
              <a:t>一、求解初值问题</a:t>
            </a:r>
          </a:p>
        </p:txBody>
      </p:sp>
      <p:graphicFrame>
        <p:nvGraphicFramePr>
          <p:cNvPr id="11" name="表格 10">
            <a:extLst>
              <a:ext uri="{FF2B5EF4-FFF2-40B4-BE49-F238E27FC236}">
                <a16:creationId xmlns:a16="http://schemas.microsoft.com/office/drawing/2014/main" id="{EE209AF3-2700-479F-81BD-76F4F62B51FF}"/>
              </a:ext>
            </a:extLst>
          </p:cNvPr>
          <p:cNvGraphicFramePr>
            <a:graphicFrameLocks noGrp="1"/>
          </p:cNvGraphicFramePr>
          <p:nvPr>
            <p:extLst>
              <p:ext uri="{D42A27DB-BD31-4B8C-83A1-F6EECF244321}">
                <p14:modId xmlns:p14="http://schemas.microsoft.com/office/powerpoint/2010/main" val="2623003952"/>
              </p:ext>
            </p:extLst>
          </p:nvPr>
        </p:nvGraphicFramePr>
        <p:xfrm>
          <a:off x="467544" y="2060848"/>
          <a:ext cx="8352928" cy="4320477"/>
        </p:xfrm>
        <a:graphic>
          <a:graphicData uri="http://schemas.openxmlformats.org/drawingml/2006/table">
            <a:tbl>
              <a:tblPr firstRow="1" firstCol="1" lastRow="1" lastCol="1" bandRow="1" bandCol="1"/>
              <a:tblGrid>
                <a:gridCol w="1073784">
                  <a:extLst>
                    <a:ext uri="{9D8B030D-6E8A-4147-A177-3AD203B41FA5}">
                      <a16:colId xmlns:a16="http://schemas.microsoft.com/office/drawing/2014/main" val="2257210533"/>
                    </a:ext>
                  </a:extLst>
                </a:gridCol>
                <a:gridCol w="2022560">
                  <a:extLst>
                    <a:ext uri="{9D8B030D-6E8A-4147-A177-3AD203B41FA5}">
                      <a16:colId xmlns:a16="http://schemas.microsoft.com/office/drawing/2014/main" val="2795351059"/>
                    </a:ext>
                  </a:extLst>
                </a:gridCol>
                <a:gridCol w="5256584">
                  <a:extLst>
                    <a:ext uri="{9D8B030D-6E8A-4147-A177-3AD203B41FA5}">
                      <a16:colId xmlns:a16="http://schemas.microsoft.com/office/drawing/2014/main" val="2184955358"/>
                    </a:ext>
                  </a:extLst>
                </a:gridCol>
              </a:tblGrid>
              <a:tr h="479037">
                <a:tc>
                  <a:txBody>
                    <a:bodyPr/>
                    <a:lstStyle/>
                    <a:p>
                      <a:pPr algn="just">
                        <a:lnSpc>
                          <a:spcPct val="1000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b="1">
                          <a:solidFill>
                            <a:srgbClr val="0000FF"/>
                          </a:solidFill>
                          <a:effectLst/>
                          <a:latin typeface="微软雅黑" panose="020B0503020204020204" pitchFamily="34" charset="-122"/>
                          <a:ea typeface="微软雅黑" panose="020B0503020204020204" pitchFamily="34" charset="-122"/>
                        </a:rPr>
                        <a:t>问题类型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统一调用格式及参数说明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0707950"/>
                  </a:ext>
                </a:extLst>
              </a:tr>
              <a:tr h="480180">
                <a:tc>
                  <a:txBody>
                    <a:bodyPr/>
                    <a:lstStyle/>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ode45</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非刚性微分方程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 [T,Y] = solver(odefun,tspan,y0,options)</a:t>
                      </a:r>
                      <a:endParaRPr lang="zh-CN" sz="1800" dirty="0">
                        <a:effectLst/>
                        <a:latin typeface="微软雅黑" panose="020B0503020204020204" pitchFamily="34" charset="-122"/>
                        <a:ea typeface="微软雅黑" panose="020B0503020204020204" pitchFamily="34" charset="-122"/>
                      </a:endParaRPr>
                    </a:p>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sol = solver(</a:t>
                      </a:r>
                      <a:r>
                        <a:rPr lang="en-US" sz="1800" dirty="0" err="1">
                          <a:effectLst/>
                          <a:latin typeface="微软雅黑" panose="020B0503020204020204" pitchFamily="34" charset="-122"/>
                          <a:ea typeface="微软雅黑" panose="020B0503020204020204" pitchFamily="34" charset="-122"/>
                        </a:rPr>
                        <a:t>odefun</a:t>
                      </a:r>
                      <a:r>
                        <a:rPr lang="en-US" sz="1800" dirty="0">
                          <a:effectLst/>
                          <a:latin typeface="微软雅黑" panose="020B0503020204020204" pitchFamily="34" charset="-122"/>
                          <a:ea typeface="微软雅黑" panose="020B0503020204020204" pitchFamily="34" charset="-122"/>
                        </a:rPr>
                        <a:t>,[t0 </a:t>
                      </a:r>
                      <a:r>
                        <a:rPr lang="en-US" sz="1800" dirty="0" err="1">
                          <a:effectLst/>
                          <a:latin typeface="微软雅黑" panose="020B0503020204020204" pitchFamily="34" charset="-122"/>
                          <a:ea typeface="微软雅黑" panose="020B0503020204020204" pitchFamily="34" charset="-122"/>
                        </a:rPr>
                        <a:t>tf</a:t>
                      </a:r>
                      <a:r>
                        <a:rPr lang="en-US" sz="1800" dirty="0">
                          <a:effectLst/>
                          <a:latin typeface="微软雅黑" panose="020B0503020204020204" pitchFamily="34" charset="-122"/>
                          <a:ea typeface="微软雅黑" panose="020B0503020204020204" pitchFamily="34" charset="-122"/>
                        </a:rPr>
                        <a:t>],y0...)</a:t>
                      </a:r>
                      <a:endParaRPr lang="zh-CN" sz="1800" dirty="0">
                        <a:effectLst/>
                        <a:latin typeface="微软雅黑" panose="020B0503020204020204" pitchFamily="34" charset="-122"/>
                        <a:ea typeface="微软雅黑" panose="020B0503020204020204" pitchFamily="34" charset="-122"/>
                      </a:endParaRPr>
                    </a:p>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参数说明：</a:t>
                      </a:r>
                    </a:p>
                    <a:p>
                      <a:pPr algn="just">
                        <a:lnSpc>
                          <a:spcPct val="100000"/>
                        </a:lnSpc>
                        <a:spcAft>
                          <a:spcPts val="0"/>
                        </a:spcAft>
                      </a:pPr>
                      <a:r>
                        <a:rPr lang="en-US" sz="1800" dirty="0" err="1">
                          <a:effectLst/>
                          <a:latin typeface="微软雅黑" panose="020B0503020204020204" pitchFamily="34" charset="-122"/>
                          <a:ea typeface="微软雅黑" panose="020B0503020204020204" pitchFamily="34" charset="-122"/>
                        </a:rPr>
                        <a:t>odefun</a:t>
                      </a:r>
                      <a:r>
                        <a:rPr lang="en-US" sz="1800" dirty="0">
                          <a:effectLst/>
                          <a:latin typeface="微软雅黑" panose="020B0503020204020204" pitchFamily="34" charset="-122"/>
                          <a:ea typeface="微软雅黑" panose="020B0503020204020204" pitchFamily="34" charset="-122"/>
                        </a:rPr>
                        <a:t> </a:t>
                      </a:r>
                      <a:r>
                        <a:rPr lang="zh-CN" sz="1800" dirty="0">
                          <a:effectLst/>
                          <a:latin typeface="微软雅黑" panose="020B0503020204020204" pitchFamily="34" charset="-122"/>
                          <a:ea typeface="微软雅黑" panose="020B0503020204020204" pitchFamily="34" charset="-122"/>
                        </a:rPr>
                        <a:t>：微分方程（组）函数的句柄</a:t>
                      </a:r>
                    </a:p>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tspan </a:t>
                      </a:r>
                      <a:r>
                        <a:rPr lang="zh-CN" sz="1800" dirty="0">
                          <a:effectLst/>
                          <a:latin typeface="微软雅黑" panose="020B0503020204020204" pitchFamily="34" charset="-122"/>
                          <a:ea typeface="微软雅黑" panose="020B0503020204020204" pitchFamily="34" charset="-122"/>
                        </a:rPr>
                        <a:t>：微分方程（组）的求解时间区间</a:t>
                      </a:r>
                      <a:r>
                        <a:rPr lang="en-US" sz="1800" dirty="0">
                          <a:effectLst/>
                          <a:latin typeface="微软雅黑" panose="020B0503020204020204" pitchFamily="34" charset="-122"/>
                          <a:ea typeface="微软雅黑" panose="020B0503020204020204" pitchFamily="34" charset="-122"/>
                        </a:rPr>
                        <a:t>[t0,tf]</a:t>
                      </a:r>
                      <a:r>
                        <a:rPr lang="zh-CN" sz="1800" dirty="0">
                          <a:effectLst/>
                          <a:latin typeface="微软雅黑" panose="020B0503020204020204" pitchFamily="34" charset="-122"/>
                          <a:ea typeface="微软雅黑" panose="020B0503020204020204" pitchFamily="34" charset="-122"/>
                        </a:rPr>
                        <a:t>（或时间点构成的向量）</a:t>
                      </a:r>
                      <a:r>
                        <a:rPr lang="en-US" sz="1800" dirty="0">
                          <a:effectLst/>
                          <a:latin typeface="微软雅黑" panose="020B0503020204020204" pitchFamily="34" charset="-122"/>
                          <a:ea typeface="微软雅黑" panose="020B0503020204020204" pitchFamily="34" charset="-122"/>
                        </a:rPr>
                        <a:t> </a:t>
                      </a:r>
                      <a:endParaRPr lang="zh-CN" sz="1800" dirty="0">
                        <a:effectLst/>
                        <a:latin typeface="微软雅黑" panose="020B0503020204020204" pitchFamily="34" charset="-122"/>
                        <a:ea typeface="微软雅黑" panose="020B0503020204020204" pitchFamily="34" charset="-122"/>
                      </a:endParaRPr>
                    </a:p>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y0 </a:t>
                      </a:r>
                      <a:r>
                        <a:rPr lang="zh-CN" sz="1800" dirty="0">
                          <a:effectLst/>
                          <a:latin typeface="微软雅黑" panose="020B0503020204020204" pitchFamily="34" charset="-122"/>
                          <a:ea typeface="微软雅黑" panose="020B0503020204020204" pitchFamily="34" charset="-122"/>
                        </a:rPr>
                        <a:t>：微分方程（组）的初值，即所有状态变量在</a:t>
                      </a:r>
                      <a:r>
                        <a:rPr lang="en-US" sz="1800" dirty="0">
                          <a:effectLst/>
                          <a:latin typeface="微软雅黑" panose="020B0503020204020204" pitchFamily="34" charset="-122"/>
                          <a:ea typeface="微软雅黑" panose="020B0503020204020204" pitchFamily="34" charset="-122"/>
                        </a:rPr>
                        <a:t>t0</a:t>
                      </a:r>
                      <a:r>
                        <a:rPr lang="zh-CN" sz="1800" dirty="0">
                          <a:effectLst/>
                          <a:latin typeface="微软雅黑" panose="020B0503020204020204" pitchFamily="34" charset="-122"/>
                          <a:ea typeface="微软雅黑" panose="020B0503020204020204" pitchFamily="34" charset="-122"/>
                        </a:rPr>
                        <a:t>时刻的值。</a:t>
                      </a:r>
                    </a:p>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options</a:t>
                      </a:r>
                      <a:r>
                        <a:rPr lang="zh-CN" sz="1800" dirty="0">
                          <a:effectLst/>
                          <a:latin typeface="微软雅黑" panose="020B0503020204020204" pitchFamily="34" charset="-122"/>
                          <a:ea typeface="微软雅黑" panose="020B0503020204020204" pitchFamily="34" charset="-122"/>
                        </a:rPr>
                        <a:t>：一个结构体数组，用来设置求解参数</a:t>
                      </a:r>
                    </a:p>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T</a:t>
                      </a:r>
                      <a:r>
                        <a:rPr lang="zh-CN" sz="1800" dirty="0">
                          <a:effectLst/>
                          <a:latin typeface="微软雅黑" panose="020B0503020204020204" pitchFamily="34" charset="-122"/>
                          <a:ea typeface="微软雅黑" panose="020B0503020204020204" pitchFamily="34" charset="-122"/>
                        </a:rPr>
                        <a:t>：时间点组成的列向量</a:t>
                      </a:r>
                    </a:p>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Y</a:t>
                      </a:r>
                      <a:r>
                        <a:rPr lang="zh-CN" sz="1800" dirty="0">
                          <a:effectLst/>
                          <a:latin typeface="微软雅黑" panose="020B0503020204020204" pitchFamily="34" charset="-122"/>
                          <a:ea typeface="微软雅黑" panose="020B0503020204020204" pitchFamily="34" charset="-122"/>
                        </a:rPr>
                        <a:t>：解矩阵，每一行对应</a:t>
                      </a:r>
                      <a:r>
                        <a:rPr lang="en-US" sz="1800" dirty="0">
                          <a:effectLst/>
                          <a:latin typeface="微软雅黑" panose="020B0503020204020204" pitchFamily="34" charset="-122"/>
                          <a:ea typeface="微软雅黑" panose="020B0503020204020204" pitchFamily="34" charset="-122"/>
                        </a:rPr>
                        <a:t>T</a:t>
                      </a:r>
                      <a:r>
                        <a:rPr lang="zh-CN" sz="1800" dirty="0">
                          <a:effectLst/>
                          <a:latin typeface="微软雅黑" panose="020B0503020204020204" pitchFamily="34" charset="-122"/>
                          <a:ea typeface="微软雅黑" panose="020B0503020204020204" pitchFamily="34" charset="-122"/>
                        </a:rPr>
                        <a:t>中相应时间点的微分方程（组）的解</a:t>
                      </a:r>
                    </a:p>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sol</a:t>
                      </a:r>
                      <a:r>
                        <a:rPr lang="zh-CN" sz="1800" dirty="0">
                          <a:effectLst/>
                          <a:latin typeface="微软雅黑" panose="020B0503020204020204" pitchFamily="34" charset="-122"/>
                          <a:ea typeface="微软雅黑" panose="020B0503020204020204" pitchFamily="34" charset="-122"/>
                        </a:rPr>
                        <a:t>：以结构体的形式返回解</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631673"/>
                  </a:ext>
                </a:extLst>
              </a:tr>
              <a:tr h="480180">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ode23</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非刚性微分方程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2683548411"/>
                  </a:ext>
                </a:extLst>
              </a:tr>
              <a:tr h="480180">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ode113</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非刚性微分方程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715180527"/>
                  </a:ext>
                </a:extLst>
              </a:tr>
              <a:tr h="480180">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ode15s</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刚性微分方程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975183432"/>
                  </a:ext>
                </a:extLst>
              </a:tr>
              <a:tr h="480180">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ode23s</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刚性微分方程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2643253142"/>
                  </a:ext>
                </a:extLst>
              </a:tr>
              <a:tr h="480180">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ode23t</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适度刚性微分方程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860802089"/>
                  </a:ext>
                </a:extLst>
              </a:tr>
              <a:tr h="480180">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ode23tb</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刚性微分方程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418953295"/>
                  </a:ext>
                </a:extLst>
              </a:tr>
              <a:tr h="480180">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ode15i</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800" dirty="0">
                          <a:effectLst/>
                          <a:latin typeface="微软雅黑" panose="020B0503020204020204" pitchFamily="34" charset="-122"/>
                          <a:ea typeface="微软雅黑" panose="020B0503020204020204" pitchFamily="34" charset="-122"/>
                        </a:rPr>
                        <a:t>隐式微分方程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327798520"/>
                  </a:ext>
                </a:extLst>
              </a:tr>
            </a:tbl>
          </a:graphicData>
        </a:graphic>
      </p:graphicFrame>
      <p:sp>
        <p:nvSpPr>
          <p:cNvPr id="2" name="日期占位符 1">
            <a:extLst>
              <a:ext uri="{FF2B5EF4-FFF2-40B4-BE49-F238E27FC236}">
                <a16:creationId xmlns:a16="http://schemas.microsoft.com/office/drawing/2014/main" id="{A4C94112-002D-4143-BE2C-73282BB9C706}"/>
              </a:ext>
            </a:extLst>
          </p:cNvPr>
          <p:cNvSpPr>
            <a:spLocks noGrp="1"/>
          </p:cNvSpPr>
          <p:nvPr>
            <p:ph type="dt" sz="half" idx="2"/>
          </p:nvPr>
        </p:nvSpPr>
        <p:spPr/>
        <p:txBody>
          <a:bodyPr/>
          <a:lstStyle/>
          <a:p>
            <a:pPr>
              <a:defRPr/>
            </a:pPr>
            <a:fld id="{89C861CE-0B3B-43BB-BC6B-B8F8EB167961}"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87EF9E3B-A705-40BD-BBBC-08368B3B07A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2585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78DDF-0F04-4869-8FD4-48196041FDBF}"/>
              </a:ext>
            </a:extLst>
          </p:cNvPr>
          <p:cNvSpPr>
            <a:spLocks noChangeArrowheads="1"/>
          </p:cNvSpPr>
          <p:nvPr/>
        </p:nvSpPr>
        <p:spPr bwMode="auto">
          <a:xfrm>
            <a:off x="467544" y="908720"/>
            <a:ext cx="7992888" cy="399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800" dirty="0">
                <a:solidFill>
                  <a:srgbClr val="FF0000"/>
                </a:solidFill>
                <a:latin typeface="微软雅黑" pitchFamily="34" charset="-122"/>
                <a:ea typeface="微软雅黑" pitchFamily="34" charset="-122"/>
              </a:rPr>
              <a:t>刚性与非刚性：</a:t>
            </a:r>
            <a:endParaRPr lang="en-US" altLang="zh-CN" sz="2800" dirty="0">
              <a:solidFill>
                <a:srgbClr val="FF0000"/>
              </a:solidFill>
              <a:latin typeface="微软雅黑" pitchFamily="34" charset="-122"/>
              <a:ea typeface="微软雅黑" pitchFamily="34" charset="-122"/>
            </a:endParaRPr>
          </a:p>
          <a:p>
            <a:pPr>
              <a:lnSpc>
                <a:spcPct val="150000"/>
              </a:lnSpc>
            </a:pPr>
            <a:r>
              <a:rPr lang="zh-CN" altLang="en-US" sz="2400" dirty="0">
                <a:solidFill>
                  <a:srgbClr val="000000"/>
                </a:solidFill>
                <a:latin typeface="微软雅黑" pitchFamily="34" charset="-122"/>
                <a:ea typeface="微软雅黑" pitchFamily="34" charset="-122"/>
              </a:rPr>
              <a:t>所谓刚性、非刚性问题最直观的判别方法就是从解在某段时间区间内的变化来看。非刚性问题的解变化相对缓慢，而刚性问题则不然，其解只有在时间间隔很小时才会稳定，只要时间间隔略大，其解就会不稳定。对于刚性问题不适合用</a:t>
            </a:r>
            <a:r>
              <a:rPr lang="en-US" altLang="zh-CN" sz="2400" dirty="0">
                <a:solidFill>
                  <a:srgbClr val="000000"/>
                </a:solidFill>
                <a:latin typeface="微软雅黑" pitchFamily="34" charset="-122"/>
                <a:ea typeface="微软雅黑" pitchFamily="34" charset="-122"/>
              </a:rPr>
              <a:t>ode45</a:t>
            </a:r>
            <a:r>
              <a:rPr lang="zh-CN" altLang="en-US" sz="2400" dirty="0">
                <a:solidFill>
                  <a:srgbClr val="000000"/>
                </a:solidFill>
                <a:latin typeface="微软雅黑" pitchFamily="34" charset="-122"/>
                <a:ea typeface="微软雅黑" pitchFamily="34" charset="-122"/>
              </a:rPr>
              <a:t>来求解，如果硬要用</a:t>
            </a:r>
            <a:r>
              <a:rPr lang="en-US" altLang="zh-CN" sz="2400" dirty="0">
                <a:solidFill>
                  <a:srgbClr val="000000"/>
                </a:solidFill>
                <a:latin typeface="微软雅黑" pitchFamily="34" charset="-122"/>
                <a:ea typeface="微软雅黑" pitchFamily="34" charset="-122"/>
              </a:rPr>
              <a:t>ode45</a:t>
            </a:r>
            <a:r>
              <a:rPr lang="zh-CN" altLang="en-US" sz="2400" dirty="0">
                <a:solidFill>
                  <a:srgbClr val="000000"/>
                </a:solidFill>
                <a:latin typeface="微软雅黑" pitchFamily="34" charset="-122"/>
                <a:ea typeface="微软雅黑" pitchFamily="34" charset="-122"/>
              </a:rPr>
              <a:t>来求解的话，达到指定精度所耗费的时间往往会非常长。</a:t>
            </a:r>
          </a:p>
        </p:txBody>
      </p:sp>
      <p:sp>
        <p:nvSpPr>
          <p:cNvPr id="5" name="日期占位符 4">
            <a:extLst>
              <a:ext uri="{FF2B5EF4-FFF2-40B4-BE49-F238E27FC236}">
                <a16:creationId xmlns:a16="http://schemas.microsoft.com/office/drawing/2014/main" id="{8D5A3764-F07A-4318-B542-F460ED2621CC}"/>
              </a:ext>
            </a:extLst>
          </p:cNvPr>
          <p:cNvSpPr>
            <a:spLocks noGrp="1"/>
          </p:cNvSpPr>
          <p:nvPr>
            <p:ph type="dt" sz="half" idx="2"/>
          </p:nvPr>
        </p:nvSpPr>
        <p:spPr/>
        <p:txBody>
          <a:bodyPr/>
          <a:lstStyle/>
          <a:p>
            <a:pPr>
              <a:defRPr/>
            </a:pPr>
            <a:fld id="{2811042A-EFDF-4894-B135-70223CC10005}"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C212643C-8998-4F0F-B675-05CCD91246E9}"/>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3349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467544" y="372720"/>
            <a:ext cx="7992888"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3-1</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猫追老鼠问题</a:t>
            </a:r>
            <a:endParaRPr lang="en-US" altLang="zh-CN" sz="2400" dirty="0">
              <a:solidFill>
                <a:srgbClr val="000000"/>
              </a:solidFill>
              <a:latin typeface="微软雅黑" pitchFamily="34" charset="-122"/>
              <a:ea typeface="微软雅黑" pitchFamily="34" charset="-122"/>
            </a:endParaRPr>
          </a:p>
          <a:p>
            <a:pPr>
              <a:lnSpc>
                <a:spcPct val="150000"/>
              </a:lnSpc>
            </a:pPr>
            <a:r>
              <a:rPr lang="zh-CN" altLang="en-US" sz="2400" dirty="0">
                <a:solidFill>
                  <a:srgbClr val="000000"/>
                </a:solidFill>
                <a:latin typeface="微软雅黑" pitchFamily="34" charset="-122"/>
                <a:ea typeface="微软雅黑" pitchFamily="34" charset="-122"/>
              </a:rPr>
              <a:t>一只猫咪凭着敏锐的视觉发现其正东方向 </a:t>
            </a:r>
            <a:r>
              <a:rPr lang="en-US" altLang="zh-CN" sz="2400" dirty="0">
                <a:solidFill>
                  <a:srgbClr val="000000"/>
                </a:solidFill>
                <a:latin typeface="微软雅黑" pitchFamily="34" charset="-122"/>
                <a:ea typeface="微软雅黑" pitchFamily="34" charset="-122"/>
              </a:rPr>
              <a:t>c (10)</a:t>
            </a:r>
            <a:r>
              <a:rPr lang="zh-CN" altLang="en-US" sz="2400" dirty="0">
                <a:solidFill>
                  <a:srgbClr val="000000"/>
                </a:solidFill>
                <a:latin typeface="微软雅黑" pitchFamily="34" charset="-122"/>
                <a:ea typeface="微软雅黑" pitchFamily="34" charset="-122"/>
              </a:rPr>
              <a:t>米处有一只老鼠，该老鼠正沿着墙根以 </a:t>
            </a:r>
            <a:r>
              <a:rPr lang="en-US" altLang="zh-CN" sz="2400" dirty="0">
                <a:solidFill>
                  <a:srgbClr val="000000"/>
                </a:solidFill>
                <a:latin typeface="微软雅黑" pitchFamily="34" charset="-122"/>
                <a:ea typeface="微软雅黑" pitchFamily="34" charset="-122"/>
              </a:rPr>
              <a:t>b(8) </a:t>
            </a:r>
            <a:r>
              <a:rPr lang="zh-CN" altLang="en-US" sz="2400" dirty="0">
                <a:solidFill>
                  <a:srgbClr val="000000"/>
                </a:solidFill>
                <a:latin typeface="微软雅黑" pitchFamily="34" charset="-122"/>
                <a:ea typeface="微软雅黑" pitchFamily="34" charset="-122"/>
              </a:rPr>
              <a:t>米每秒的速度向正北方向奔跑，猫咪立即以最大速度 </a:t>
            </a:r>
            <a:r>
              <a:rPr lang="en-US" altLang="zh-CN" sz="2400" dirty="0">
                <a:solidFill>
                  <a:srgbClr val="000000"/>
                </a:solidFill>
                <a:latin typeface="微软雅黑" pitchFamily="34" charset="-122"/>
                <a:ea typeface="微软雅黑" pitchFamily="34" charset="-122"/>
              </a:rPr>
              <a:t>a (14)</a:t>
            </a:r>
            <a:r>
              <a:rPr lang="zh-CN" altLang="en-US" sz="2400" dirty="0">
                <a:solidFill>
                  <a:srgbClr val="000000"/>
                </a:solidFill>
                <a:latin typeface="微软雅黑" pitchFamily="34" charset="-122"/>
                <a:ea typeface="微软雅黑" pitchFamily="34" charset="-122"/>
              </a:rPr>
              <a:t>米每秒前往追捕。在猫咪追捕老鼠的过程中，猫咪前进的速度方向始终保持指向老鼠。求猫咪的运动轨迹。</a:t>
            </a:r>
          </a:p>
        </p:txBody>
      </p:sp>
      <p:sp>
        <p:nvSpPr>
          <p:cNvPr id="2" name="日期占位符 1">
            <a:extLst>
              <a:ext uri="{FF2B5EF4-FFF2-40B4-BE49-F238E27FC236}">
                <a16:creationId xmlns:a16="http://schemas.microsoft.com/office/drawing/2014/main" id="{6C32007A-7666-48F4-BED3-FCA8248EB9DF}"/>
              </a:ext>
            </a:extLst>
          </p:cNvPr>
          <p:cNvSpPr>
            <a:spLocks noGrp="1"/>
          </p:cNvSpPr>
          <p:nvPr>
            <p:ph type="dt" sz="half" idx="2"/>
          </p:nvPr>
        </p:nvSpPr>
        <p:spPr/>
        <p:txBody>
          <a:bodyPr/>
          <a:lstStyle/>
          <a:p>
            <a:pPr>
              <a:defRPr/>
            </a:pPr>
            <a:fld id="{283AAD10-57FC-4CD1-8036-95DFD70E4D82}"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77486AE1-B8CF-4F05-89D9-C4708419DFC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D14D3F11-E6A2-45C5-852C-5E62FBD6F621}"/>
              </a:ext>
            </a:extLst>
          </p:cNvPr>
          <p:cNvGrpSpPr/>
          <p:nvPr/>
        </p:nvGrpSpPr>
        <p:grpSpPr>
          <a:xfrm>
            <a:off x="4788024" y="3344150"/>
            <a:ext cx="3888432" cy="3037178"/>
            <a:chOff x="5076056" y="2984110"/>
            <a:chExt cx="3888432" cy="3037178"/>
          </a:xfrm>
        </p:grpSpPr>
        <p:grpSp>
          <p:nvGrpSpPr>
            <p:cNvPr id="20" name="组合 19">
              <a:extLst>
                <a:ext uri="{FF2B5EF4-FFF2-40B4-BE49-F238E27FC236}">
                  <a16:creationId xmlns:a16="http://schemas.microsoft.com/office/drawing/2014/main" id="{9C34C0E5-D364-455D-82B8-13005A099D95}"/>
                </a:ext>
              </a:extLst>
            </p:cNvPr>
            <p:cNvGrpSpPr/>
            <p:nvPr/>
          </p:nvGrpSpPr>
          <p:grpSpPr>
            <a:xfrm>
              <a:off x="5076056" y="2984110"/>
              <a:ext cx="3379054" cy="3037178"/>
              <a:chOff x="5122402" y="2845087"/>
              <a:chExt cx="3379054" cy="3037178"/>
            </a:xfrm>
          </p:grpSpPr>
          <p:pic>
            <p:nvPicPr>
              <p:cNvPr id="23" name="图片 22">
                <a:extLst>
                  <a:ext uri="{FF2B5EF4-FFF2-40B4-BE49-F238E27FC236}">
                    <a16:creationId xmlns:a16="http://schemas.microsoft.com/office/drawing/2014/main" id="{7C801C07-B6DE-4E61-9FBC-3C63EBF17B8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750"/>
              <a:stretch/>
            </p:blipFill>
            <p:spPr>
              <a:xfrm>
                <a:off x="5122402" y="4433602"/>
                <a:ext cx="889758" cy="865284"/>
              </a:xfrm>
              <a:prstGeom prst="rect">
                <a:avLst/>
              </a:prstGeom>
            </p:spPr>
          </p:pic>
          <p:pic>
            <p:nvPicPr>
              <p:cNvPr id="24" name="Picture 2">
                <a:extLst>
                  <a:ext uri="{FF2B5EF4-FFF2-40B4-BE49-F238E27FC236}">
                    <a16:creationId xmlns:a16="http://schemas.microsoft.com/office/drawing/2014/main" id="{A749A586-195D-41D2-A1F6-4E9B675C08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01"/>
              <a:stretch/>
            </p:blipFill>
            <p:spPr bwMode="auto">
              <a:xfrm>
                <a:off x="7792814" y="4623074"/>
                <a:ext cx="564632" cy="75012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箭头连接符 24">
                <a:extLst>
                  <a:ext uri="{FF2B5EF4-FFF2-40B4-BE49-F238E27FC236}">
                    <a16:creationId xmlns:a16="http://schemas.microsoft.com/office/drawing/2014/main" id="{AFD367CA-EB9F-4063-A2CC-10D6EC66C3B4}"/>
                  </a:ext>
                </a:extLst>
              </p:cNvPr>
              <p:cNvCxnSpPr/>
              <p:nvPr/>
            </p:nvCxnSpPr>
            <p:spPr bwMode="auto">
              <a:xfrm>
                <a:off x="5652120" y="5373216"/>
                <a:ext cx="2705327" cy="0"/>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26" name="矩形 25">
                <a:extLst>
                  <a:ext uri="{FF2B5EF4-FFF2-40B4-BE49-F238E27FC236}">
                    <a16:creationId xmlns:a16="http://schemas.microsoft.com/office/drawing/2014/main" id="{F7351FE7-3641-4EF1-A094-9BAB949896A0}"/>
                  </a:ext>
                </a:extLst>
              </p:cNvPr>
              <p:cNvSpPr/>
              <p:nvPr/>
            </p:nvSpPr>
            <p:spPr bwMode="auto">
              <a:xfrm>
                <a:off x="8316415" y="2845087"/>
                <a:ext cx="185041" cy="2528113"/>
              </a:xfrm>
              <a:prstGeom prst="rect">
                <a:avLst/>
              </a:prstGeom>
              <a:pattFill prst="horzBrick">
                <a:fgClr>
                  <a:srgbClr val="FFFFFF"/>
                </a:fgClr>
                <a:bgClr>
                  <a:srgbClr val="FFCAAA">
                    <a:lumMod val="50000"/>
                  </a:srgbClr>
                </a:bgClr>
              </a:patt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27" name="Rectangle 56">
                <a:extLst>
                  <a:ext uri="{FF2B5EF4-FFF2-40B4-BE49-F238E27FC236}">
                    <a16:creationId xmlns:a16="http://schemas.microsoft.com/office/drawing/2014/main" id="{9EE53A11-3E28-4F0D-B05C-4E18CE54651C}"/>
                  </a:ext>
                </a:extLst>
              </p:cNvPr>
              <p:cNvSpPr>
                <a:spLocks noChangeArrowheads="1"/>
              </p:cNvSpPr>
              <p:nvPr/>
            </p:nvSpPr>
            <p:spPr bwMode="auto">
              <a:xfrm>
                <a:off x="7884368" y="3640031"/>
                <a:ext cx="50405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50000"/>
                  </a:lnSpc>
                  <a:spcBef>
                    <a:spcPts val="0"/>
                  </a:spcBef>
                  <a:spcAft>
                    <a:spcPts val="0"/>
                  </a:spcAft>
                  <a:buClr>
                    <a:srgbClr val="0000FF"/>
                  </a:buClr>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b</a:t>
                </a:r>
                <a:endPar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cxnSp>
            <p:nvCxnSpPr>
              <p:cNvPr id="28" name="直接箭头连接符 27">
                <a:extLst>
                  <a:ext uri="{FF2B5EF4-FFF2-40B4-BE49-F238E27FC236}">
                    <a16:creationId xmlns:a16="http://schemas.microsoft.com/office/drawing/2014/main" id="{E6E0B66D-AC1C-4CF7-BB03-76D04CFE39BE}"/>
                  </a:ext>
                </a:extLst>
              </p:cNvPr>
              <p:cNvCxnSpPr/>
              <p:nvPr/>
            </p:nvCxnSpPr>
            <p:spPr bwMode="auto">
              <a:xfrm flipV="1">
                <a:off x="8075130" y="4153152"/>
                <a:ext cx="0" cy="319496"/>
              </a:xfrm>
              <a:prstGeom prst="straightConnector1">
                <a:avLst/>
              </a:prstGeom>
              <a:solidFill>
                <a:srgbClr val="FFFFFF"/>
              </a:solidFill>
              <a:ln w="25400" cap="flat" cmpd="sng" algn="ctr">
                <a:solidFill>
                  <a:srgbClr val="000000"/>
                </a:solidFill>
                <a:prstDash val="solid"/>
                <a:round/>
                <a:headEnd type="none" w="med" len="med"/>
                <a:tailEnd type="arrow"/>
              </a:ln>
              <a:effectLst/>
            </p:spPr>
          </p:cxnSp>
          <p:sp>
            <p:nvSpPr>
              <p:cNvPr id="29" name="Rectangle 56">
                <a:extLst>
                  <a:ext uri="{FF2B5EF4-FFF2-40B4-BE49-F238E27FC236}">
                    <a16:creationId xmlns:a16="http://schemas.microsoft.com/office/drawing/2014/main" id="{9FEC7DD9-2478-4BED-9BEA-3EB3A6140D9D}"/>
                  </a:ext>
                </a:extLst>
              </p:cNvPr>
              <p:cNvSpPr>
                <a:spLocks noChangeArrowheads="1"/>
              </p:cNvSpPr>
              <p:nvPr/>
            </p:nvSpPr>
            <p:spPr bwMode="auto">
              <a:xfrm>
                <a:off x="6948264" y="5301208"/>
                <a:ext cx="50405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50000"/>
                  </a:lnSpc>
                  <a:spcBef>
                    <a:spcPts val="0"/>
                  </a:spcBef>
                  <a:spcAft>
                    <a:spcPts val="0"/>
                  </a:spcAft>
                  <a:buClr>
                    <a:srgbClr val="0000FF"/>
                  </a:buClr>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c</a:t>
                </a:r>
                <a:endPar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cxnSp>
            <p:nvCxnSpPr>
              <p:cNvPr id="30" name="直接箭头连接符 29">
                <a:extLst>
                  <a:ext uri="{FF2B5EF4-FFF2-40B4-BE49-F238E27FC236}">
                    <a16:creationId xmlns:a16="http://schemas.microsoft.com/office/drawing/2014/main" id="{83711802-21CD-40C7-B79D-399AC0F00535}"/>
                  </a:ext>
                </a:extLst>
              </p:cNvPr>
              <p:cNvCxnSpPr/>
              <p:nvPr/>
            </p:nvCxnSpPr>
            <p:spPr bwMode="auto">
              <a:xfrm>
                <a:off x="5796136" y="4998138"/>
                <a:ext cx="576064" cy="0"/>
              </a:xfrm>
              <a:prstGeom prst="straightConnector1">
                <a:avLst/>
              </a:prstGeom>
              <a:solidFill>
                <a:srgbClr val="FFFFFF"/>
              </a:solidFill>
              <a:ln w="25400" cap="flat" cmpd="sng" algn="ctr">
                <a:solidFill>
                  <a:srgbClr val="000000"/>
                </a:solidFill>
                <a:prstDash val="solid"/>
                <a:round/>
                <a:headEnd type="none" w="med" len="med"/>
                <a:tailEnd type="arrow"/>
              </a:ln>
              <a:effectLst/>
            </p:spPr>
          </p:cxnSp>
          <p:sp>
            <p:nvSpPr>
              <p:cNvPr id="31" name="Rectangle 56">
                <a:extLst>
                  <a:ext uri="{FF2B5EF4-FFF2-40B4-BE49-F238E27FC236}">
                    <a16:creationId xmlns:a16="http://schemas.microsoft.com/office/drawing/2014/main" id="{75B01274-C342-4CBD-B02A-2F117357E06F}"/>
                  </a:ext>
                </a:extLst>
              </p:cNvPr>
              <p:cNvSpPr>
                <a:spLocks noChangeArrowheads="1"/>
              </p:cNvSpPr>
              <p:nvPr/>
            </p:nvSpPr>
            <p:spPr bwMode="auto">
              <a:xfrm>
                <a:off x="6156176" y="4360111"/>
                <a:ext cx="50405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50000"/>
                  </a:lnSpc>
                  <a:spcBef>
                    <a:spcPts val="0"/>
                  </a:spcBef>
                  <a:spcAft>
                    <a:spcPts val="0"/>
                  </a:spcAft>
                  <a:buClr>
                    <a:srgbClr val="0000FF"/>
                  </a:buClr>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a:t>
                </a:r>
                <a:endPar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sp>
          <p:nvSpPr>
            <p:cNvPr id="21" name="Rectangle 56">
              <a:extLst>
                <a:ext uri="{FF2B5EF4-FFF2-40B4-BE49-F238E27FC236}">
                  <a16:creationId xmlns:a16="http://schemas.microsoft.com/office/drawing/2014/main" id="{5F7CEB90-D5D0-407F-ABE4-A3648401ACED}"/>
                </a:ext>
              </a:extLst>
            </p:cNvPr>
            <p:cNvSpPr>
              <a:spLocks noChangeArrowheads="1"/>
            </p:cNvSpPr>
            <p:nvPr/>
          </p:nvSpPr>
          <p:spPr bwMode="auto">
            <a:xfrm>
              <a:off x="8460432" y="3789040"/>
              <a:ext cx="50405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50000"/>
                </a:lnSpc>
                <a:spcBef>
                  <a:spcPts val="0"/>
                </a:spcBef>
                <a:spcAft>
                  <a:spcPts val="0"/>
                </a:spcAft>
                <a:buClr>
                  <a:srgbClr val="0000FF"/>
                </a:buClr>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墙</a:t>
              </a:r>
            </a:p>
          </p:txBody>
        </p:sp>
        <p:pic>
          <p:nvPicPr>
            <p:cNvPr id="22" name="图片 21">
              <a:extLst>
                <a:ext uri="{FF2B5EF4-FFF2-40B4-BE49-F238E27FC236}">
                  <a16:creationId xmlns:a16="http://schemas.microsoft.com/office/drawing/2014/main" id="{1DD95ABE-5AB0-49A6-9B3D-9F70D8D713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448"/>
            <a:stretch/>
          </p:blipFill>
          <p:spPr>
            <a:xfrm>
              <a:off x="5652120" y="3018263"/>
              <a:ext cx="592832" cy="986801"/>
            </a:xfrm>
            <a:prstGeom prst="rect">
              <a:avLst/>
            </a:prstGeom>
          </p:spPr>
        </p:pic>
      </p:grpSp>
    </p:spTree>
    <p:extLst>
      <p:ext uri="{BB962C8B-B14F-4D97-AF65-F5344CB8AC3E}">
        <p14:creationId xmlns:p14="http://schemas.microsoft.com/office/powerpoint/2010/main" val="104551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61682" y="980728"/>
            <a:ext cx="759460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altLang="zh-CN" sz="2400" dirty="0">
                <a:latin typeface="微软雅黑" pitchFamily="34" charset="-122"/>
                <a:ea typeface="微软雅黑" pitchFamily="34" charset="-122"/>
              </a:rPr>
              <a:t>1. </a:t>
            </a:r>
            <a:r>
              <a:rPr lang="zh-CN" altLang="en-US" sz="2400" dirty="0">
                <a:latin typeface="微软雅黑" pitchFamily="34" charset="-122"/>
                <a:ea typeface="微软雅黑" pitchFamily="34" charset="-122"/>
              </a:rPr>
              <a:t> 建立数学模型</a:t>
            </a:r>
          </a:p>
        </p:txBody>
      </p:sp>
      <p:sp>
        <p:nvSpPr>
          <p:cNvPr id="9" name="Text Box 4"/>
          <p:cNvSpPr txBox="1">
            <a:spLocks noChangeArrowheads="1"/>
          </p:cNvSpPr>
          <p:nvPr/>
        </p:nvSpPr>
        <p:spPr bwMode="auto">
          <a:xfrm>
            <a:off x="683676" y="1556845"/>
            <a:ext cx="806478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以猫的初始位置为原点，以猫和老鼠的初值位置的连线为 </a:t>
            </a:r>
            <a:r>
              <a:rPr lang="en-US" altLang="zh-CN" sz="2400" dirty="0">
                <a:solidFill>
                  <a:srgbClr val="000000"/>
                </a:solidFill>
                <a:latin typeface="微软雅黑" panose="020B0503020204020204" pitchFamily="34" charset="-122"/>
                <a:ea typeface="微软雅黑" panose="020B0503020204020204" pitchFamily="34" charset="-122"/>
              </a:rPr>
              <a:t>x </a:t>
            </a:r>
            <a:r>
              <a:rPr lang="zh-CN" altLang="en-US" sz="2400" dirty="0">
                <a:solidFill>
                  <a:srgbClr val="000000"/>
                </a:solidFill>
                <a:latin typeface="微软雅黑" panose="020B0503020204020204" pitchFamily="34" charset="-122"/>
                <a:ea typeface="微软雅黑" panose="020B0503020204020204" pitchFamily="34" charset="-122"/>
              </a:rPr>
              <a:t>轴建立平面直角坐标系。设 </a:t>
            </a:r>
            <a:r>
              <a:rPr lang="en-US" altLang="zh-CN" sz="2400" dirty="0">
                <a:solidFill>
                  <a:srgbClr val="000000"/>
                </a:solidFill>
                <a:latin typeface="微软雅黑" panose="020B0503020204020204" pitchFamily="34" charset="-122"/>
                <a:ea typeface="微软雅黑" panose="020B0503020204020204" pitchFamily="34" charset="-122"/>
              </a:rPr>
              <a:t>t </a:t>
            </a:r>
            <a:r>
              <a:rPr lang="zh-CN" altLang="en-US" sz="2400" dirty="0">
                <a:solidFill>
                  <a:srgbClr val="000000"/>
                </a:solidFill>
                <a:latin typeface="微软雅黑" panose="020B0503020204020204" pitchFamily="34" charset="-122"/>
                <a:ea typeface="微软雅黑" panose="020B0503020204020204" pitchFamily="34" charset="-122"/>
              </a:rPr>
              <a:t>时刻猫的位置为</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zh-CN" sz="2400" dirty="0" err="1">
                <a:solidFill>
                  <a:srgbClr val="000000"/>
                </a:solidFill>
                <a:latin typeface="微软雅黑" panose="020B0503020204020204" pitchFamily="34" charset="-122"/>
                <a:ea typeface="微软雅黑" panose="020B0503020204020204" pitchFamily="34" charset="-122"/>
              </a:rPr>
              <a:t>x,y</a:t>
            </a:r>
            <a:r>
              <a:rPr lang="en-US" altLang="zh-CN" sz="2400" dirty="0">
                <a:solidFill>
                  <a:srgbClr val="000000"/>
                </a:solidFill>
                <a:latin typeface="微软雅黑" panose="020B0503020204020204" pitchFamily="34" charset="-122"/>
                <a:ea typeface="微软雅黑" panose="020B0503020204020204" pitchFamily="34" charset="-122"/>
              </a:rPr>
              <a:t>)</a:t>
            </a:r>
          </a:p>
        </p:txBody>
      </p:sp>
      <p:pic>
        <p:nvPicPr>
          <p:cNvPr id="6"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664" y="2874325"/>
            <a:ext cx="4104342" cy="300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156367924"/>
              </p:ext>
            </p:extLst>
          </p:nvPr>
        </p:nvGraphicFramePr>
        <p:xfrm>
          <a:off x="4644007" y="3836496"/>
          <a:ext cx="4215927" cy="1853293"/>
        </p:xfrm>
        <a:graphic>
          <a:graphicData uri="http://schemas.openxmlformats.org/presentationml/2006/ole">
            <mc:AlternateContent xmlns:mc="http://schemas.openxmlformats.org/markup-compatibility/2006">
              <mc:Choice xmlns:v="urn:schemas-microsoft-com:vml" Requires="v">
                <p:oleObj name="Equation" r:id="rId3" imgW="2247840" imgH="990360" progId="Equation.DSMT4">
                  <p:embed/>
                </p:oleObj>
              </mc:Choice>
              <mc:Fallback>
                <p:oleObj name="Equation" r:id="rId3" imgW="2247840" imgH="990360" progId="Equation.DSMT4">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7" y="3836496"/>
                        <a:ext cx="4215927" cy="1853293"/>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3FCFE538-5499-4895-966B-0729607E7035}"/>
              </a:ext>
            </a:extLst>
          </p:cNvPr>
          <p:cNvSpPr>
            <a:spLocks noGrp="1"/>
          </p:cNvSpPr>
          <p:nvPr>
            <p:ph type="dt" sz="half" idx="2"/>
          </p:nvPr>
        </p:nvSpPr>
        <p:spPr/>
        <p:txBody>
          <a:bodyPr/>
          <a:lstStyle/>
          <a:p>
            <a:pPr>
              <a:defRPr/>
            </a:pPr>
            <a:fld id="{69F84DDA-50B2-4192-BD7C-8D12DD4D70FC}"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DDE2EE86-0EFC-4CBE-9B8A-5E4F9065A74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7399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subTitle" idx="1"/>
          </p:nvPr>
        </p:nvSpPr>
        <p:spPr>
          <a:xfrm>
            <a:off x="582936" y="980729"/>
            <a:ext cx="3629025" cy="444103"/>
          </a:xfrm>
        </p:spPr>
        <p:txBody>
          <a:bodyPr/>
          <a:lstStyle/>
          <a:p>
            <a:pPr algn="l" eaLnBrk="1" hangingPunct="1">
              <a:lnSpc>
                <a:spcPct val="90000"/>
              </a:lnSpc>
            </a:pPr>
            <a:r>
              <a:rPr lang="zh-CN" altLang="en-US" sz="2800" b="1" dirty="0">
                <a:solidFill>
                  <a:srgbClr val="0000FF"/>
                </a:solidFill>
                <a:latin typeface="微软雅黑" pitchFamily="34" charset="-122"/>
                <a:ea typeface="微软雅黑" pitchFamily="34" charset="-122"/>
              </a:rPr>
              <a:t>主要内容</a:t>
            </a:r>
          </a:p>
        </p:txBody>
      </p:sp>
      <p:sp>
        <p:nvSpPr>
          <p:cNvPr id="3075" name="Rectangle 2"/>
          <p:cNvSpPr>
            <a:spLocks noChangeArrowheads="1"/>
          </p:cNvSpPr>
          <p:nvPr/>
        </p:nvSpPr>
        <p:spPr bwMode="auto">
          <a:xfrm>
            <a:off x="500034" y="1643051"/>
            <a:ext cx="5904086" cy="262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微积分问题的数值解</a:t>
            </a:r>
          </a:p>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代数方程与方程组的数值解</a:t>
            </a:r>
          </a:p>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常微分方程与方程组的数值解</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偏微分方程与方程组的数值解</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建模案例选讲</a:t>
            </a:r>
            <a:endParaRPr lang="en-US" altLang="zh-CN" sz="24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F23CD3F2-B076-4EE8-9BAE-14041D0933A9}"/>
              </a:ext>
            </a:extLst>
          </p:cNvPr>
          <p:cNvSpPr>
            <a:spLocks noGrp="1"/>
          </p:cNvSpPr>
          <p:nvPr>
            <p:ph type="dt" sz="half" idx="2"/>
          </p:nvPr>
        </p:nvSpPr>
        <p:spPr/>
        <p:txBody>
          <a:bodyPr/>
          <a:lstStyle/>
          <a:p>
            <a:pPr>
              <a:defRPr/>
            </a:pPr>
            <a:fld id="{0371E522-E1AE-493E-ADEE-C7A3231CA2CF}"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D5E721DA-605D-49BA-B710-9E91B1E9481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3528" y="1144016"/>
            <a:ext cx="8496622" cy="280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solidFill>
                  <a:srgbClr val="000000"/>
                </a:solidFill>
                <a:latin typeface="微软雅黑" pitchFamily="34" charset="-122"/>
                <a:ea typeface="微软雅黑" pitchFamily="34" charset="-122"/>
              </a:rPr>
              <a:t>&gt;&gt; a = 14;b = 8;c = 10;</a:t>
            </a:r>
          </a:p>
          <a:p>
            <a:pPr>
              <a:lnSpc>
                <a:spcPct val="150000"/>
              </a:lnSpc>
            </a:pPr>
            <a:r>
              <a:rPr lang="en-US" altLang="zh-CN" sz="2000" dirty="0">
                <a:solidFill>
                  <a:srgbClr val="000000"/>
                </a:solidFill>
                <a:latin typeface="微软雅黑" pitchFamily="34" charset="-122"/>
                <a:ea typeface="微软雅黑" pitchFamily="34" charset="-122"/>
              </a:rPr>
              <a:t>&gt;&gt; f = @(</a:t>
            </a:r>
            <a:r>
              <a:rPr lang="en-US" altLang="zh-CN" sz="2000" dirty="0" err="1">
                <a:solidFill>
                  <a:srgbClr val="000000"/>
                </a:solidFill>
                <a:latin typeface="微软雅黑" pitchFamily="34" charset="-122"/>
                <a:ea typeface="微软雅黑" pitchFamily="34" charset="-122"/>
              </a:rPr>
              <a:t>t,x</a:t>
            </a:r>
            <a:r>
              <a:rPr lang="en-US" altLang="zh-CN" sz="2000" dirty="0">
                <a:solidFill>
                  <a:srgbClr val="000000"/>
                </a:solidFill>
                <a:latin typeface="微软雅黑" pitchFamily="34" charset="-122"/>
                <a:ea typeface="微软雅黑" pitchFamily="34" charset="-122"/>
              </a:rPr>
              <a:t>)</a:t>
            </a:r>
            <a:r>
              <a:rPr lang="en-US" altLang="zh-CN" sz="2000" dirty="0" err="1">
                <a:solidFill>
                  <a:srgbClr val="000000"/>
                </a:solidFill>
                <a:latin typeface="微软雅黑" pitchFamily="34" charset="-122"/>
                <a:ea typeface="微软雅黑" pitchFamily="34" charset="-122"/>
              </a:rPr>
              <a:t>sqrt</a:t>
            </a:r>
            <a:r>
              <a:rPr lang="en-US" altLang="zh-CN" sz="2000" dirty="0">
                <a:solidFill>
                  <a:srgbClr val="000000"/>
                </a:solidFill>
                <a:latin typeface="微软雅黑" pitchFamily="34" charset="-122"/>
                <a:ea typeface="微软雅黑" pitchFamily="34" charset="-122"/>
              </a:rPr>
              <a:t>((c-x(1))^2+(b*t-x(2))^2); </a:t>
            </a:r>
          </a:p>
          <a:p>
            <a:pPr>
              <a:lnSpc>
                <a:spcPct val="150000"/>
              </a:lnSpc>
            </a:pPr>
            <a:r>
              <a:rPr lang="en-US" altLang="zh-CN" sz="2000" dirty="0">
                <a:solidFill>
                  <a:srgbClr val="000000"/>
                </a:solidFill>
                <a:latin typeface="微软雅黑" pitchFamily="34" charset="-122"/>
                <a:ea typeface="微软雅黑" pitchFamily="34" charset="-122"/>
              </a:rPr>
              <a:t>&gt;&gt; fun = @(</a:t>
            </a:r>
            <a:r>
              <a:rPr lang="en-US" altLang="zh-CN" sz="2000" dirty="0" err="1">
                <a:solidFill>
                  <a:srgbClr val="000000"/>
                </a:solidFill>
                <a:latin typeface="微软雅黑" pitchFamily="34" charset="-122"/>
                <a:ea typeface="微软雅黑" pitchFamily="34" charset="-122"/>
              </a:rPr>
              <a:t>t,x</a:t>
            </a:r>
            <a:r>
              <a:rPr lang="en-US" altLang="zh-CN" sz="2000" dirty="0">
                <a:solidFill>
                  <a:srgbClr val="000000"/>
                </a:solidFill>
                <a:latin typeface="微软雅黑" pitchFamily="34" charset="-122"/>
                <a:ea typeface="微软雅黑" pitchFamily="34" charset="-122"/>
              </a:rPr>
              <a:t>)[a*(c-x(1))/f(</a:t>
            </a:r>
            <a:r>
              <a:rPr lang="en-US" altLang="zh-CN" sz="2000" dirty="0" err="1">
                <a:solidFill>
                  <a:srgbClr val="000000"/>
                </a:solidFill>
                <a:latin typeface="微软雅黑" pitchFamily="34" charset="-122"/>
                <a:ea typeface="微软雅黑" pitchFamily="34" charset="-122"/>
              </a:rPr>
              <a:t>t,x</a:t>
            </a:r>
            <a:r>
              <a:rPr lang="en-US" altLang="zh-CN" sz="2000" dirty="0">
                <a:solidFill>
                  <a:srgbClr val="000000"/>
                </a:solidFill>
                <a:latin typeface="微软雅黑" pitchFamily="34" charset="-122"/>
                <a:ea typeface="微软雅黑" pitchFamily="34" charset="-122"/>
              </a:rPr>
              <a:t>);a*(b*t-x(2))/f(</a:t>
            </a:r>
            <a:r>
              <a:rPr lang="en-US" altLang="zh-CN" sz="2000" dirty="0" err="1">
                <a:solidFill>
                  <a:srgbClr val="000000"/>
                </a:solidFill>
                <a:latin typeface="微软雅黑" pitchFamily="34" charset="-122"/>
                <a:ea typeface="微软雅黑" pitchFamily="34" charset="-122"/>
              </a:rPr>
              <a:t>t,x</a:t>
            </a:r>
            <a:r>
              <a:rPr lang="en-US" altLang="zh-CN" sz="2000" dirty="0">
                <a:solidFill>
                  <a:srgbClr val="000000"/>
                </a:solidFill>
                <a:latin typeface="微软雅黑" pitchFamily="34" charset="-122"/>
                <a:ea typeface="微软雅黑" pitchFamily="34" charset="-122"/>
              </a:rPr>
              <a:t>)];</a:t>
            </a:r>
          </a:p>
          <a:p>
            <a:pPr>
              <a:lnSpc>
                <a:spcPct val="150000"/>
              </a:lnSpc>
            </a:pPr>
            <a:r>
              <a:rPr lang="en-US" altLang="zh-CN" sz="2000" dirty="0">
                <a:solidFill>
                  <a:srgbClr val="000000"/>
                </a:solidFill>
                <a:latin typeface="微软雅黑" pitchFamily="34" charset="-122"/>
                <a:ea typeface="微软雅黑" pitchFamily="34" charset="-122"/>
              </a:rPr>
              <a:t>&gt;&gt; tspan = </a:t>
            </a:r>
            <a:r>
              <a:rPr lang="en-US" altLang="zh-CN" sz="2000" dirty="0" err="1">
                <a:solidFill>
                  <a:srgbClr val="000000"/>
                </a:solidFill>
                <a:latin typeface="微软雅黑" pitchFamily="34" charset="-122"/>
                <a:ea typeface="微软雅黑" pitchFamily="34" charset="-122"/>
              </a:rPr>
              <a:t>linspace</a:t>
            </a:r>
            <a:r>
              <a:rPr lang="en-US" altLang="zh-CN" sz="2000" dirty="0">
                <a:solidFill>
                  <a:srgbClr val="000000"/>
                </a:solidFill>
                <a:latin typeface="微软雅黑" pitchFamily="34" charset="-122"/>
                <a:ea typeface="微软雅黑" pitchFamily="34" charset="-122"/>
              </a:rPr>
              <a:t>(0,1.06,100);</a:t>
            </a:r>
          </a:p>
          <a:p>
            <a:pPr>
              <a:lnSpc>
                <a:spcPct val="150000"/>
              </a:lnSpc>
            </a:pPr>
            <a:r>
              <a:rPr lang="en-US" altLang="zh-CN" sz="2000" dirty="0">
                <a:solidFill>
                  <a:srgbClr val="000000"/>
                </a:solidFill>
                <a:latin typeface="微软雅黑" pitchFamily="34" charset="-122"/>
                <a:ea typeface="微软雅黑" pitchFamily="34" charset="-122"/>
              </a:rPr>
              <a:t>&gt;&gt; x0 = [0;0];</a:t>
            </a:r>
          </a:p>
          <a:p>
            <a:pPr>
              <a:lnSpc>
                <a:spcPct val="15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t,x</a:t>
            </a:r>
            <a:r>
              <a:rPr lang="en-US" altLang="zh-CN" sz="2000" dirty="0">
                <a:solidFill>
                  <a:srgbClr val="000000"/>
                </a:solidFill>
                <a:latin typeface="微软雅黑" pitchFamily="34" charset="-122"/>
                <a:ea typeface="微软雅黑" pitchFamily="34" charset="-122"/>
              </a:rPr>
              <a:t>] = ode45(fun,tspan,x0);</a:t>
            </a:r>
          </a:p>
        </p:txBody>
      </p:sp>
      <p:sp>
        <p:nvSpPr>
          <p:cNvPr id="3" name="Rectangle 5"/>
          <p:cNvSpPr>
            <a:spLocks noChangeArrowheads="1"/>
          </p:cNvSpPr>
          <p:nvPr/>
        </p:nvSpPr>
        <p:spPr bwMode="auto">
          <a:xfrm>
            <a:off x="361682" y="594320"/>
            <a:ext cx="759460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altLang="zh-CN" sz="2400" dirty="0">
                <a:latin typeface="微软雅黑" pitchFamily="34" charset="-122"/>
                <a:ea typeface="微软雅黑" pitchFamily="34" charset="-122"/>
              </a:rPr>
              <a:t>2. </a:t>
            </a:r>
            <a:r>
              <a:rPr lang="zh-CN" altLang="en-US" sz="2400" dirty="0">
                <a:latin typeface="微软雅黑" pitchFamily="34" charset="-122"/>
                <a:ea typeface="微软雅黑" pitchFamily="34" charset="-122"/>
              </a:rPr>
              <a:t> 模型求解</a:t>
            </a:r>
          </a:p>
        </p:txBody>
      </p:sp>
      <p:sp>
        <p:nvSpPr>
          <p:cNvPr id="2" name="日期占位符 1">
            <a:extLst>
              <a:ext uri="{FF2B5EF4-FFF2-40B4-BE49-F238E27FC236}">
                <a16:creationId xmlns:a16="http://schemas.microsoft.com/office/drawing/2014/main" id="{FE3E970E-6304-4E71-8D49-C6FF9C7F9B6D}"/>
              </a:ext>
            </a:extLst>
          </p:cNvPr>
          <p:cNvSpPr>
            <a:spLocks noGrp="1"/>
          </p:cNvSpPr>
          <p:nvPr>
            <p:ph type="dt" sz="half" idx="2"/>
          </p:nvPr>
        </p:nvSpPr>
        <p:spPr/>
        <p:txBody>
          <a:bodyPr/>
          <a:lstStyle/>
          <a:p>
            <a:pPr>
              <a:defRPr/>
            </a:pPr>
            <a:fld id="{10710614-E509-4520-8179-477573D2CB99}"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7EDB76D8-542E-41BC-A4E3-83B3662BCD4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11CF6876-ACC2-4234-A5BB-150B42A436E9}"/>
              </a:ext>
            </a:extLst>
          </p:cNvPr>
          <p:cNvGraphicFramePr>
            <a:graphicFrameLocks noChangeAspect="1"/>
          </p:cNvGraphicFramePr>
          <p:nvPr>
            <p:extLst>
              <p:ext uri="{D42A27DB-BD31-4B8C-83A1-F6EECF244321}">
                <p14:modId xmlns:p14="http://schemas.microsoft.com/office/powerpoint/2010/main" val="3015720432"/>
              </p:ext>
            </p:extLst>
          </p:nvPr>
        </p:nvGraphicFramePr>
        <p:xfrm>
          <a:off x="755576" y="4095987"/>
          <a:ext cx="4215927" cy="1853293"/>
        </p:xfrm>
        <a:graphic>
          <a:graphicData uri="http://schemas.openxmlformats.org/presentationml/2006/ole">
            <mc:AlternateContent xmlns:mc="http://schemas.openxmlformats.org/markup-compatibility/2006">
              <mc:Choice xmlns:v="urn:schemas-microsoft-com:vml" Requires="v">
                <p:oleObj name="Equation" r:id="rId2" imgW="2247840" imgH="990360" progId="Equation.DSMT4">
                  <p:embed/>
                </p:oleObj>
              </mc:Choice>
              <mc:Fallback>
                <p:oleObj name="Equation" r:id="rId2" imgW="2247840" imgH="990360" progId="Equation.DSMT4">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095987"/>
                        <a:ext cx="4215927" cy="185329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3150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3528" y="1623420"/>
            <a:ext cx="8496622" cy="46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800" dirty="0">
                <a:solidFill>
                  <a:srgbClr val="000000"/>
                </a:solidFill>
                <a:latin typeface="微软雅黑" pitchFamily="34" charset="-122"/>
                <a:ea typeface="微软雅黑" pitchFamily="34" charset="-122"/>
              </a:rPr>
              <a:t>&gt;&gt; hpoint1 = line(0,0,'Color',[0 0 1],'Marker',...   % </a:t>
            </a:r>
            <a:r>
              <a:rPr lang="zh-CN" altLang="en-US" sz="1800" dirty="0">
                <a:solidFill>
                  <a:srgbClr val="000000"/>
                </a:solidFill>
                <a:latin typeface="微软雅黑" pitchFamily="34" charset="-122"/>
                <a:ea typeface="微软雅黑" pitchFamily="34" charset="-122"/>
              </a:rPr>
              <a:t>猫的初始位置（实心蓝点）</a:t>
            </a:r>
          </a:p>
          <a:p>
            <a:pPr>
              <a:lnSpc>
                <a:spcPct val="150000"/>
              </a:lnSpc>
            </a:pPr>
            <a:r>
              <a:rPr lang="zh-CN" altLang="en-US" sz="1800" dirty="0">
                <a:solidFill>
                  <a:srgbClr val="000000"/>
                </a:solidFill>
                <a:latin typeface="微软雅黑" pitchFamily="34" charset="-122"/>
                <a:ea typeface="微软雅黑" pitchFamily="34" charset="-122"/>
              </a:rPr>
              <a:t>    </a:t>
            </a:r>
            <a:r>
              <a:rPr lang="en-US" altLang="zh-CN" sz="1800" dirty="0">
                <a:solidFill>
                  <a:srgbClr val="000000"/>
                </a:solidFill>
                <a:latin typeface="微软雅黑" pitchFamily="34" charset="-122"/>
                <a:ea typeface="微软雅黑" pitchFamily="34" charset="-122"/>
              </a:rPr>
              <a:t>'.','MarkerSize',40);</a:t>
            </a:r>
          </a:p>
          <a:p>
            <a:pPr>
              <a:lnSpc>
                <a:spcPct val="150000"/>
              </a:lnSpc>
            </a:pPr>
            <a:r>
              <a:rPr lang="en-US" altLang="zh-CN" sz="1800" dirty="0">
                <a:solidFill>
                  <a:srgbClr val="000000"/>
                </a:solidFill>
                <a:latin typeface="微软雅黑" pitchFamily="34" charset="-122"/>
                <a:ea typeface="微软雅黑" pitchFamily="34" charset="-122"/>
              </a:rPr>
              <a:t>% </a:t>
            </a:r>
            <a:r>
              <a:rPr lang="zh-CN" altLang="en-US" sz="1800" dirty="0">
                <a:solidFill>
                  <a:srgbClr val="000000"/>
                </a:solidFill>
                <a:latin typeface="微软雅黑" pitchFamily="34" charset="-122"/>
                <a:ea typeface="微软雅黑" pitchFamily="34" charset="-122"/>
              </a:rPr>
              <a:t>老鼠的初始位置（绿色五角星）</a:t>
            </a:r>
            <a:endParaRPr lang="en-US" altLang="zh-CN" sz="1800" dirty="0">
              <a:solidFill>
                <a:srgbClr val="000000"/>
              </a:solidFill>
              <a:latin typeface="微软雅黑" pitchFamily="34" charset="-122"/>
              <a:ea typeface="微软雅黑" pitchFamily="34" charset="-122"/>
            </a:endParaRPr>
          </a:p>
          <a:p>
            <a:pPr>
              <a:lnSpc>
                <a:spcPct val="150000"/>
              </a:lnSpc>
            </a:pPr>
            <a:r>
              <a:rPr lang="en-US" altLang="zh-CN" sz="1800" dirty="0">
                <a:solidFill>
                  <a:srgbClr val="000000"/>
                </a:solidFill>
                <a:latin typeface="微软雅黑" pitchFamily="34" charset="-122"/>
                <a:ea typeface="微软雅黑" pitchFamily="34" charset="-122"/>
              </a:rPr>
              <a:t>&gt;&gt; hpoint2 = line(c,0,'MarkerFaceColor',[0 1 0],... </a:t>
            </a:r>
            <a:endParaRPr lang="zh-CN" altLang="en-US" sz="1800" dirty="0">
              <a:solidFill>
                <a:srgbClr val="000000"/>
              </a:solidFill>
              <a:latin typeface="微软雅黑" pitchFamily="34" charset="-122"/>
              <a:ea typeface="微软雅黑" pitchFamily="34" charset="-122"/>
            </a:endParaRPr>
          </a:p>
          <a:p>
            <a:pPr>
              <a:lnSpc>
                <a:spcPct val="150000"/>
              </a:lnSpc>
            </a:pPr>
            <a:r>
              <a:rPr lang="zh-CN" altLang="en-US" sz="1800" dirty="0">
                <a:solidFill>
                  <a:srgbClr val="000000"/>
                </a:solidFill>
                <a:latin typeface="微软雅黑" pitchFamily="34" charset="-122"/>
                <a:ea typeface="微软雅黑" pitchFamily="34" charset="-122"/>
              </a:rPr>
              <a:t>    </a:t>
            </a:r>
            <a:r>
              <a:rPr lang="en-US" altLang="zh-CN" sz="1800" dirty="0">
                <a:solidFill>
                  <a:srgbClr val="000000"/>
                </a:solidFill>
                <a:latin typeface="微软雅黑" pitchFamily="34" charset="-122"/>
                <a:ea typeface="微软雅黑" pitchFamily="34" charset="-122"/>
              </a:rPr>
              <a:t>'Marker','p','MarkerSize',15);</a:t>
            </a:r>
          </a:p>
          <a:p>
            <a:pPr>
              <a:lnSpc>
                <a:spcPct val="150000"/>
              </a:lnSpc>
            </a:pPr>
            <a:r>
              <a:rPr lang="en-US" altLang="zh-CN" sz="1800" dirty="0">
                <a:solidFill>
                  <a:srgbClr val="000000"/>
                </a:solidFill>
                <a:latin typeface="微软雅黑" pitchFamily="34" charset="-122"/>
                <a:ea typeface="微软雅黑" pitchFamily="34" charset="-122"/>
              </a:rPr>
              <a:t>&gt;&gt; </a:t>
            </a:r>
            <a:r>
              <a:rPr lang="en-US" altLang="zh-CN" sz="1800" dirty="0" err="1">
                <a:solidFill>
                  <a:srgbClr val="000000"/>
                </a:solidFill>
                <a:latin typeface="微软雅黑" pitchFamily="34" charset="-122"/>
                <a:ea typeface="微软雅黑" pitchFamily="34" charset="-122"/>
              </a:rPr>
              <a:t>hline</a:t>
            </a:r>
            <a:r>
              <a:rPr lang="en-US" altLang="zh-CN" sz="1800" dirty="0">
                <a:solidFill>
                  <a:srgbClr val="000000"/>
                </a:solidFill>
                <a:latin typeface="微软雅黑" pitchFamily="34" charset="-122"/>
                <a:ea typeface="微软雅黑" pitchFamily="34" charset="-122"/>
              </a:rPr>
              <a:t> = line(0,0,'Color',[1 0 0],'linewidth',2);   % </a:t>
            </a:r>
            <a:r>
              <a:rPr lang="zh-CN" altLang="en-US" sz="1800" dirty="0">
                <a:solidFill>
                  <a:srgbClr val="000000"/>
                </a:solidFill>
                <a:latin typeface="微软雅黑" pitchFamily="34" charset="-122"/>
                <a:ea typeface="微软雅黑" pitchFamily="34" charset="-122"/>
              </a:rPr>
              <a:t>猫的运动轨迹线</a:t>
            </a:r>
          </a:p>
          <a:p>
            <a:pPr>
              <a:lnSpc>
                <a:spcPct val="150000"/>
              </a:lnSpc>
            </a:pPr>
            <a:r>
              <a:rPr lang="en-US" altLang="zh-CN" sz="1800" dirty="0">
                <a:solidFill>
                  <a:srgbClr val="000000"/>
                </a:solidFill>
                <a:latin typeface="微软雅黑" pitchFamily="34" charset="-122"/>
                <a:ea typeface="微软雅黑" pitchFamily="34" charset="-122"/>
              </a:rPr>
              <a:t>&gt;&gt; line([c c],[0 c],'LineWidth',2);                          % </a:t>
            </a:r>
            <a:r>
              <a:rPr lang="zh-CN" altLang="en-US" sz="1800" dirty="0">
                <a:solidFill>
                  <a:srgbClr val="000000"/>
                </a:solidFill>
                <a:latin typeface="微软雅黑" pitchFamily="34" charset="-122"/>
                <a:ea typeface="微软雅黑" pitchFamily="34" charset="-122"/>
              </a:rPr>
              <a:t>墙所对应直线</a:t>
            </a:r>
          </a:p>
          <a:p>
            <a:pPr>
              <a:lnSpc>
                <a:spcPct val="150000"/>
              </a:lnSpc>
            </a:pPr>
            <a:r>
              <a:rPr lang="en-US" altLang="zh-CN" sz="1800" dirty="0">
                <a:solidFill>
                  <a:srgbClr val="000000"/>
                </a:solidFill>
                <a:latin typeface="微软雅黑" pitchFamily="34" charset="-122"/>
                <a:ea typeface="微软雅黑" pitchFamily="34" charset="-122"/>
              </a:rPr>
              <a:t>&gt;&gt; </a:t>
            </a:r>
            <a:r>
              <a:rPr lang="en-US" altLang="zh-CN" sz="1800" dirty="0" err="1">
                <a:solidFill>
                  <a:srgbClr val="000000"/>
                </a:solidFill>
                <a:latin typeface="微软雅黑" pitchFamily="34" charset="-122"/>
                <a:ea typeface="微软雅黑" pitchFamily="34" charset="-122"/>
              </a:rPr>
              <a:t>hcat</a:t>
            </a:r>
            <a:r>
              <a:rPr lang="en-US" altLang="zh-CN" sz="1800" dirty="0">
                <a:solidFill>
                  <a:srgbClr val="000000"/>
                </a:solidFill>
                <a:latin typeface="微软雅黑" pitchFamily="34" charset="-122"/>
                <a:ea typeface="微软雅黑" pitchFamily="34" charset="-122"/>
              </a:rPr>
              <a:t> = text(-0.8,0,'</a:t>
            </a:r>
            <a:r>
              <a:rPr lang="zh-CN" altLang="en-US" sz="1800" dirty="0">
                <a:solidFill>
                  <a:srgbClr val="000000"/>
                </a:solidFill>
                <a:latin typeface="微软雅黑" pitchFamily="34" charset="-122"/>
                <a:ea typeface="微软雅黑" pitchFamily="34" charset="-122"/>
              </a:rPr>
              <a:t>猫</a:t>
            </a:r>
            <a:r>
              <a:rPr lang="en-US" altLang="zh-CN" sz="1800" dirty="0">
                <a:solidFill>
                  <a:srgbClr val="000000"/>
                </a:solidFill>
                <a:latin typeface="微软雅黑" pitchFamily="34" charset="-122"/>
                <a:ea typeface="微软雅黑" pitchFamily="34" charset="-122"/>
              </a:rPr>
              <a:t>','FontSize',12);               % </a:t>
            </a:r>
            <a:r>
              <a:rPr lang="zh-CN" altLang="en-US" sz="1800" dirty="0">
                <a:solidFill>
                  <a:srgbClr val="000000"/>
                </a:solidFill>
                <a:latin typeface="微软雅黑" pitchFamily="34" charset="-122"/>
                <a:ea typeface="微软雅黑" pitchFamily="34" charset="-122"/>
              </a:rPr>
              <a:t>用文本字符标记猫的位置</a:t>
            </a:r>
          </a:p>
          <a:p>
            <a:pPr>
              <a:lnSpc>
                <a:spcPct val="150000"/>
              </a:lnSpc>
            </a:pPr>
            <a:r>
              <a:rPr lang="en-US" altLang="zh-CN" sz="1800" dirty="0">
                <a:solidFill>
                  <a:srgbClr val="000000"/>
                </a:solidFill>
                <a:latin typeface="微软雅黑" pitchFamily="34" charset="-122"/>
                <a:ea typeface="微软雅黑" pitchFamily="34" charset="-122"/>
              </a:rPr>
              <a:t>&gt;&gt; </a:t>
            </a:r>
            <a:r>
              <a:rPr lang="en-US" altLang="zh-CN" sz="1800" dirty="0" err="1">
                <a:solidFill>
                  <a:srgbClr val="000000"/>
                </a:solidFill>
                <a:latin typeface="微软雅黑" pitchFamily="34" charset="-122"/>
                <a:ea typeface="微软雅黑" pitchFamily="34" charset="-122"/>
              </a:rPr>
              <a:t>hmouse</a:t>
            </a:r>
            <a:r>
              <a:rPr lang="en-US" altLang="zh-CN" sz="1800" dirty="0">
                <a:solidFill>
                  <a:srgbClr val="000000"/>
                </a:solidFill>
                <a:latin typeface="微软雅黑" pitchFamily="34" charset="-122"/>
                <a:ea typeface="微软雅黑" pitchFamily="34" charset="-122"/>
              </a:rPr>
              <a:t> = text(c+0.3,0,'</a:t>
            </a:r>
            <a:r>
              <a:rPr lang="zh-CN" altLang="en-US" sz="1800" dirty="0">
                <a:solidFill>
                  <a:srgbClr val="000000"/>
                </a:solidFill>
                <a:latin typeface="微软雅黑" pitchFamily="34" charset="-122"/>
                <a:ea typeface="微软雅黑" pitchFamily="34" charset="-122"/>
              </a:rPr>
              <a:t>鼠</a:t>
            </a:r>
            <a:r>
              <a:rPr lang="en-US" altLang="zh-CN" sz="1800" dirty="0">
                <a:solidFill>
                  <a:srgbClr val="000000"/>
                </a:solidFill>
                <a:latin typeface="微软雅黑" pitchFamily="34" charset="-122"/>
                <a:ea typeface="微软雅黑" pitchFamily="34" charset="-122"/>
              </a:rPr>
              <a:t>','FontSize',12);      % </a:t>
            </a:r>
            <a:r>
              <a:rPr lang="zh-CN" altLang="en-US" sz="1800" dirty="0">
                <a:solidFill>
                  <a:srgbClr val="000000"/>
                </a:solidFill>
                <a:latin typeface="微软雅黑" pitchFamily="34" charset="-122"/>
                <a:ea typeface="微软雅黑" pitchFamily="34" charset="-122"/>
              </a:rPr>
              <a:t>用文本字符标记老鼠的位置</a:t>
            </a:r>
          </a:p>
          <a:p>
            <a:pPr>
              <a:lnSpc>
                <a:spcPct val="150000"/>
              </a:lnSpc>
            </a:pPr>
            <a:r>
              <a:rPr lang="en-US" altLang="zh-CN" sz="1800" dirty="0">
                <a:solidFill>
                  <a:srgbClr val="000000"/>
                </a:solidFill>
                <a:latin typeface="微软雅黑" pitchFamily="34" charset="-122"/>
                <a:ea typeface="微软雅黑" pitchFamily="34" charset="-122"/>
              </a:rPr>
              <a:t>&gt;&gt; </a:t>
            </a:r>
            <a:r>
              <a:rPr lang="en-US" altLang="zh-CN" sz="1800" dirty="0" err="1">
                <a:solidFill>
                  <a:srgbClr val="000000"/>
                </a:solidFill>
                <a:latin typeface="微软雅黑" pitchFamily="34" charset="-122"/>
                <a:ea typeface="微软雅黑" pitchFamily="34" charset="-122"/>
              </a:rPr>
              <a:t>xlabel</a:t>
            </a:r>
            <a:r>
              <a:rPr lang="en-US" altLang="zh-CN" sz="1800" dirty="0">
                <a:solidFill>
                  <a:srgbClr val="000000"/>
                </a:solidFill>
                <a:latin typeface="微软雅黑" pitchFamily="34" charset="-122"/>
                <a:ea typeface="微软雅黑" pitchFamily="34" charset="-122"/>
              </a:rPr>
              <a:t>('X'); </a:t>
            </a:r>
            <a:r>
              <a:rPr lang="en-US" altLang="zh-CN" sz="1800" dirty="0" err="1">
                <a:solidFill>
                  <a:srgbClr val="000000"/>
                </a:solidFill>
                <a:latin typeface="微软雅黑" pitchFamily="34" charset="-122"/>
                <a:ea typeface="微软雅黑" pitchFamily="34" charset="-122"/>
              </a:rPr>
              <a:t>ylabel</a:t>
            </a:r>
            <a:r>
              <a:rPr lang="en-US" altLang="zh-CN" sz="1800" dirty="0">
                <a:solidFill>
                  <a:srgbClr val="000000"/>
                </a:solidFill>
                <a:latin typeface="微软雅黑" pitchFamily="34" charset="-122"/>
                <a:ea typeface="微软雅黑" pitchFamily="34" charset="-122"/>
              </a:rPr>
              <a:t>('Y');                                     % </a:t>
            </a:r>
            <a:r>
              <a:rPr lang="zh-CN" altLang="en-US" sz="1800" dirty="0">
                <a:solidFill>
                  <a:srgbClr val="000000"/>
                </a:solidFill>
                <a:latin typeface="微软雅黑" pitchFamily="34" charset="-122"/>
                <a:ea typeface="微软雅黑" pitchFamily="34" charset="-122"/>
              </a:rPr>
              <a:t>添加坐标轴标签</a:t>
            </a:r>
          </a:p>
          <a:p>
            <a:pPr>
              <a:lnSpc>
                <a:spcPct val="150000"/>
              </a:lnSpc>
            </a:pPr>
            <a:r>
              <a:rPr lang="en-US" altLang="zh-CN" sz="1800" dirty="0">
                <a:solidFill>
                  <a:srgbClr val="000000"/>
                </a:solidFill>
                <a:latin typeface="微软雅黑" pitchFamily="34" charset="-122"/>
                <a:ea typeface="微软雅黑" pitchFamily="34" charset="-122"/>
              </a:rPr>
              <a:t>&gt;&gt; axis([0 c+1 0 9.5]);                                         % </a:t>
            </a:r>
            <a:r>
              <a:rPr lang="zh-CN" altLang="en-US" sz="1800" dirty="0">
                <a:solidFill>
                  <a:srgbClr val="000000"/>
                </a:solidFill>
                <a:latin typeface="微软雅黑" pitchFamily="34" charset="-122"/>
                <a:ea typeface="微软雅黑" pitchFamily="34" charset="-122"/>
              </a:rPr>
              <a:t>设置坐标轴显示范围</a:t>
            </a:r>
          </a:p>
        </p:txBody>
      </p:sp>
      <p:sp>
        <p:nvSpPr>
          <p:cNvPr id="3" name="Rectangle 5"/>
          <p:cNvSpPr>
            <a:spLocks noChangeArrowheads="1"/>
          </p:cNvSpPr>
          <p:nvPr/>
        </p:nvSpPr>
        <p:spPr bwMode="auto">
          <a:xfrm>
            <a:off x="361682" y="1047356"/>
            <a:ext cx="759460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altLang="zh-CN" sz="2400" dirty="0">
                <a:latin typeface="微软雅黑" pitchFamily="34" charset="-122"/>
                <a:ea typeface="微软雅黑" pitchFamily="34" charset="-122"/>
              </a:rPr>
              <a:t>3. </a:t>
            </a:r>
            <a:r>
              <a:rPr lang="zh-CN" altLang="en-US" sz="2400" dirty="0">
                <a:latin typeface="微软雅黑" pitchFamily="34" charset="-122"/>
                <a:ea typeface="微软雅黑" pitchFamily="34" charset="-122"/>
              </a:rPr>
              <a:t> 结果可视化</a:t>
            </a:r>
          </a:p>
        </p:txBody>
      </p:sp>
      <p:sp>
        <p:nvSpPr>
          <p:cNvPr id="2" name="日期占位符 1">
            <a:extLst>
              <a:ext uri="{FF2B5EF4-FFF2-40B4-BE49-F238E27FC236}">
                <a16:creationId xmlns:a16="http://schemas.microsoft.com/office/drawing/2014/main" id="{70816118-601F-4F43-BB32-66268D3F11EA}"/>
              </a:ext>
            </a:extLst>
          </p:cNvPr>
          <p:cNvSpPr>
            <a:spLocks noGrp="1"/>
          </p:cNvSpPr>
          <p:nvPr>
            <p:ph type="dt" sz="half" idx="2"/>
          </p:nvPr>
        </p:nvSpPr>
        <p:spPr/>
        <p:txBody>
          <a:bodyPr/>
          <a:lstStyle/>
          <a:p>
            <a:pPr>
              <a:defRPr/>
            </a:pPr>
            <a:fld id="{5BCB595F-F9DE-4A54-8C54-EDF3F5073D25}"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0BDA50DA-786C-4918-B397-37BC4443F1E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1172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3528" y="1623420"/>
            <a:ext cx="8496622" cy="46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800" dirty="0">
                <a:solidFill>
                  <a:srgbClr val="000000"/>
                </a:solidFill>
                <a:latin typeface="微软雅黑" pitchFamily="34" charset="-122"/>
                <a:ea typeface="微软雅黑" pitchFamily="34" charset="-122"/>
              </a:rPr>
              <a:t>% </a:t>
            </a:r>
            <a:r>
              <a:rPr lang="zh-CN" altLang="en-US" sz="1800" dirty="0">
                <a:solidFill>
                  <a:srgbClr val="000000"/>
                </a:solidFill>
                <a:latin typeface="微软雅黑" pitchFamily="34" charset="-122"/>
                <a:ea typeface="微软雅黑" pitchFamily="34" charset="-122"/>
              </a:rPr>
              <a:t>猫追老鼠的动画演示</a:t>
            </a:r>
          </a:p>
          <a:p>
            <a:pPr>
              <a:lnSpc>
                <a:spcPct val="150000"/>
              </a:lnSpc>
            </a:pPr>
            <a:r>
              <a:rPr lang="en-US" altLang="zh-CN" sz="1800" dirty="0">
                <a:solidFill>
                  <a:srgbClr val="000000"/>
                </a:solidFill>
                <a:latin typeface="微软雅黑" pitchFamily="34" charset="-122"/>
                <a:ea typeface="微软雅黑" pitchFamily="34" charset="-122"/>
              </a:rPr>
              <a:t>&gt;&gt; for </a:t>
            </a:r>
            <a:r>
              <a:rPr lang="en-US" altLang="zh-CN" sz="1800" dirty="0" err="1">
                <a:solidFill>
                  <a:srgbClr val="000000"/>
                </a:solidFill>
                <a:latin typeface="微软雅黑" pitchFamily="34" charset="-122"/>
                <a:ea typeface="微软雅黑" pitchFamily="34" charset="-122"/>
              </a:rPr>
              <a:t>i</a:t>
            </a:r>
            <a:r>
              <a:rPr lang="en-US" altLang="zh-CN" sz="1800" dirty="0">
                <a:solidFill>
                  <a:srgbClr val="000000"/>
                </a:solidFill>
                <a:latin typeface="微软雅黑" pitchFamily="34" charset="-122"/>
                <a:ea typeface="微软雅黑" pitchFamily="34" charset="-122"/>
              </a:rPr>
              <a:t> = 1:size(x,1)</a:t>
            </a:r>
          </a:p>
          <a:p>
            <a:pPr>
              <a:lnSpc>
                <a:spcPct val="150000"/>
              </a:lnSpc>
            </a:pPr>
            <a:r>
              <a:rPr lang="en-US" altLang="zh-CN" sz="1800" dirty="0">
                <a:solidFill>
                  <a:srgbClr val="000000"/>
                </a:solidFill>
                <a:latin typeface="微软雅黑" pitchFamily="34" charset="-122"/>
                <a:ea typeface="微软雅黑" pitchFamily="34" charset="-122"/>
              </a:rPr>
              <a:t>    </a:t>
            </a:r>
            <a:r>
              <a:rPr lang="en-US" altLang="zh-CN" sz="1800" dirty="0" err="1">
                <a:solidFill>
                  <a:srgbClr val="000000"/>
                </a:solidFill>
                <a:latin typeface="微软雅黑" pitchFamily="34" charset="-122"/>
                <a:ea typeface="微软雅黑" pitchFamily="34" charset="-122"/>
              </a:rPr>
              <a:t>ymouse</a:t>
            </a:r>
            <a:r>
              <a:rPr lang="en-US" altLang="zh-CN" sz="1800" dirty="0">
                <a:solidFill>
                  <a:srgbClr val="000000"/>
                </a:solidFill>
                <a:latin typeface="微软雅黑" pitchFamily="34" charset="-122"/>
                <a:ea typeface="微软雅黑" pitchFamily="34" charset="-122"/>
              </a:rPr>
              <a:t> = t(</a:t>
            </a:r>
            <a:r>
              <a:rPr lang="en-US" altLang="zh-CN" sz="1800" dirty="0" err="1">
                <a:solidFill>
                  <a:srgbClr val="000000"/>
                </a:solidFill>
                <a:latin typeface="微软雅黑" pitchFamily="34" charset="-122"/>
                <a:ea typeface="微软雅黑" pitchFamily="34" charset="-122"/>
              </a:rPr>
              <a:t>i</a:t>
            </a:r>
            <a:r>
              <a:rPr lang="en-US" altLang="zh-CN" sz="1800" dirty="0">
                <a:solidFill>
                  <a:srgbClr val="000000"/>
                </a:solidFill>
                <a:latin typeface="微软雅黑" pitchFamily="34" charset="-122"/>
                <a:ea typeface="微软雅黑" pitchFamily="34" charset="-122"/>
              </a:rPr>
              <a:t>)*b;                                      % t(</a:t>
            </a:r>
            <a:r>
              <a:rPr lang="en-US" altLang="zh-CN" sz="1800" dirty="0" err="1">
                <a:solidFill>
                  <a:srgbClr val="000000"/>
                </a:solidFill>
                <a:latin typeface="微软雅黑" pitchFamily="34" charset="-122"/>
                <a:ea typeface="微软雅黑" pitchFamily="34" charset="-122"/>
              </a:rPr>
              <a:t>i</a:t>
            </a:r>
            <a:r>
              <a:rPr lang="en-US" altLang="zh-CN" sz="1800" dirty="0">
                <a:solidFill>
                  <a:srgbClr val="000000"/>
                </a:solidFill>
                <a:latin typeface="微软雅黑" pitchFamily="34" charset="-122"/>
                <a:ea typeface="微软雅黑" pitchFamily="34" charset="-122"/>
              </a:rPr>
              <a:t>)</a:t>
            </a:r>
            <a:r>
              <a:rPr lang="zh-CN" altLang="en-US" sz="1800" dirty="0">
                <a:solidFill>
                  <a:srgbClr val="000000"/>
                </a:solidFill>
                <a:latin typeface="微软雅黑" pitchFamily="34" charset="-122"/>
                <a:ea typeface="微软雅黑" pitchFamily="34" charset="-122"/>
              </a:rPr>
              <a:t>时刻老鼠的</a:t>
            </a:r>
            <a:r>
              <a:rPr lang="en-US" altLang="zh-CN" sz="1800" dirty="0">
                <a:solidFill>
                  <a:srgbClr val="000000"/>
                </a:solidFill>
                <a:latin typeface="微软雅黑" pitchFamily="34" charset="-122"/>
                <a:ea typeface="微软雅黑" pitchFamily="34" charset="-122"/>
              </a:rPr>
              <a:t>y</a:t>
            </a:r>
            <a:r>
              <a:rPr lang="zh-CN" altLang="en-US" sz="1800" dirty="0">
                <a:solidFill>
                  <a:srgbClr val="000000"/>
                </a:solidFill>
                <a:latin typeface="微软雅黑" pitchFamily="34" charset="-122"/>
                <a:ea typeface="微软雅黑" pitchFamily="34" charset="-122"/>
              </a:rPr>
              <a:t>坐标</a:t>
            </a:r>
          </a:p>
          <a:p>
            <a:pPr>
              <a:lnSpc>
                <a:spcPct val="150000"/>
              </a:lnSpc>
            </a:pPr>
            <a:r>
              <a:rPr lang="zh-CN" altLang="en-US" sz="1800" dirty="0">
                <a:solidFill>
                  <a:srgbClr val="000000"/>
                </a:solidFill>
                <a:latin typeface="微软雅黑" pitchFamily="34" charset="-122"/>
                <a:ea typeface="微软雅黑" pitchFamily="34" charset="-122"/>
              </a:rPr>
              <a:t>    </a:t>
            </a:r>
            <a:r>
              <a:rPr lang="en-US" altLang="zh-CN" sz="1800" dirty="0">
                <a:solidFill>
                  <a:srgbClr val="000000"/>
                </a:solidFill>
                <a:latin typeface="微软雅黑" pitchFamily="34" charset="-122"/>
                <a:ea typeface="微软雅黑" pitchFamily="34" charset="-122"/>
              </a:rPr>
              <a:t>set(hpoint1,'xdata',x(i,1),'</a:t>
            </a:r>
            <a:r>
              <a:rPr lang="en-US" altLang="zh-CN" sz="1800" dirty="0" err="1">
                <a:solidFill>
                  <a:srgbClr val="000000"/>
                </a:solidFill>
                <a:latin typeface="微软雅黑" pitchFamily="34" charset="-122"/>
                <a:ea typeface="微软雅黑" pitchFamily="34" charset="-122"/>
              </a:rPr>
              <a:t>ydata</a:t>
            </a:r>
            <a:r>
              <a:rPr lang="en-US" altLang="zh-CN" sz="1800" dirty="0">
                <a:solidFill>
                  <a:srgbClr val="000000"/>
                </a:solidFill>
                <a:latin typeface="微软雅黑" pitchFamily="34" charset="-122"/>
                <a:ea typeface="微软雅黑" pitchFamily="34" charset="-122"/>
              </a:rPr>
              <a:t>',x(i,2));    % </a:t>
            </a:r>
            <a:r>
              <a:rPr lang="zh-CN" altLang="en-US" sz="1800" dirty="0">
                <a:solidFill>
                  <a:srgbClr val="000000"/>
                </a:solidFill>
                <a:latin typeface="微软雅黑" pitchFamily="34" charset="-122"/>
                <a:ea typeface="微软雅黑" pitchFamily="34" charset="-122"/>
              </a:rPr>
              <a:t>更新猫的位置</a:t>
            </a:r>
          </a:p>
          <a:p>
            <a:pPr>
              <a:lnSpc>
                <a:spcPct val="150000"/>
              </a:lnSpc>
            </a:pPr>
            <a:r>
              <a:rPr lang="zh-CN" altLang="en-US" sz="1800" dirty="0">
                <a:solidFill>
                  <a:srgbClr val="000000"/>
                </a:solidFill>
                <a:latin typeface="微软雅黑" pitchFamily="34" charset="-122"/>
                <a:ea typeface="微软雅黑" pitchFamily="34" charset="-122"/>
              </a:rPr>
              <a:t>    </a:t>
            </a:r>
            <a:r>
              <a:rPr lang="en-US" altLang="zh-CN" sz="1800" dirty="0">
                <a:solidFill>
                  <a:srgbClr val="000000"/>
                </a:solidFill>
                <a:latin typeface="微软雅黑" pitchFamily="34" charset="-122"/>
                <a:ea typeface="微软雅黑" pitchFamily="34" charset="-122"/>
              </a:rPr>
              <a:t>set(hpoint2,'xdata',c,'ydata',ymouse);     % </a:t>
            </a:r>
            <a:r>
              <a:rPr lang="zh-CN" altLang="en-US" sz="1800" dirty="0">
                <a:solidFill>
                  <a:srgbClr val="000000"/>
                </a:solidFill>
                <a:latin typeface="微软雅黑" pitchFamily="34" charset="-122"/>
                <a:ea typeface="微软雅黑" pitchFamily="34" charset="-122"/>
              </a:rPr>
              <a:t>更新老鼠的位置</a:t>
            </a:r>
          </a:p>
          <a:p>
            <a:pPr>
              <a:lnSpc>
                <a:spcPct val="150000"/>
              </a:lnSpc>
            </a:pPr>
            <a:r>
              <a:rPr lang="zh-CN" altLang="en-US" sz="1800" dirty="0">
                <a:solidFill>
                  <a:srgbClr val="000000"/>
                </a:solidFill>
                <a:latin typeface="微软雅黑" pitchFamily="34" charset="-122"/>
                <a:ea typeface="微软雅黑" pitchFamily="34" charset="-122"/>
              </a:rPr>
              <a:t>    </a:t>
            </a:r>
            <a:r>
              <a:rPr lang="en-US" altLang="zh-CN" sz="1800" dirty="0">
                <a:solidFill>
                  <a:srgbClr val="000000"/>
                </a:solidFill>
                <a:latin typeface="微软雅黑" pitchFamily="34" charset="-122"/>
                <a:ea typeface="微软雅黑" pitchFamily="34" charset="-122"/>
              </a:rPr>
              <a:t>set(</a:t>
            </a:r>
            <a:r>
              <a:rPr lang="en-US" altLang="zh-CN" sz="1800" dirty="0" err="1">
                <a:solidFill>
                  <a:srgbClr val="000000"/>
                </a:solidFill>
                <a:latin typeface="微软雅黑" pitchFamily="34" charset="-122"/>
                <a:ea typeface="微软雅黑" pitchFamily="34" charset="-122"/>
              </a:rPr>
              <a:t>hline</a:t>
            </a:r>
            <a:r>
              <a:rPr lang="en-US" altLang="zh-CN" sz="1800" dirty="0">
                <a:solidFill>
                  <a:srgbClr val="000000"/>
                </a:solidFill>
                <a:latin typeface="微软雅黑" pitchFamily="34" charset="-122"/>
                <a:ea typeface="微软雅黑" pitchFamily="34" charset="-122"/>
              </a:rPr>
              <a:t>,'</a:t>
            </a:r>
            <a:r>
              <a:rPr lang="en-US" altLang="zh-CN" sz="1800" dirty="0" err="1">
                <a:solidFill>
                  <a:srgbClr val="000000"/>
                </a:solidFill>
                <a:latin typeface="微软雅黑" pitchFamily="34" charset="-122"/>
                <a:ea typeface="微软雅黑" pitchFamily="34" charset="-122"/>
              </a:rPr>
              <a:t>xdata</a:t>
            </a:r>
            <a:r>
              <a:rPr lang="en-US" altLang="zh-CN" sz="1800" dirty="0">
                <a:solidFill>
                  <a:srgbClr val="000000"/>
                </a:solidFill>
                <a:latin typeface="微软雅黑" pitchFamily="34" charset="-122"/>
                <a:ea typeface="微软雅黑" pitchFamily="34" charset="-122"/>
              </a:rPr>
              <a:t>',x(1:i,1),'</a:t>
            </a:r>
            <a:r>
              <a:rPr lang="en-US" altLang="zh-CN" sz="1800" dirty="0" err="1">
                <a:solidFill>
                  <a:srgbClr val="000000"/>
                </a:solidFill>
                <a:latin typeface="微软雅黑" pitchFamily="34" charset="-122"/>
                <a:ea typeface="微软雅黑" pitchFamily="34" charset="-122"/>
              </a:rPr>
              <a:t>ydata</a:t>
            </a:r>
            <a:r>
              <a:rPr lang="en-US" altLang="zh-CN" sz="1800" dirty="0">
                <a:solidFill>
                  <a:srgbClr val="000000"/>
                </a:solidFill>
                <a:latin typeface="微软雅黑" pitchFamily="34" charset="-122"/>
                <a:ea typeface="微软雅黑" pitchFamily="34" charset="-122"/>
              </a:rPr>
              <a:t>',x(1:i,2));   % </a:t>
            </a:r>
            <a:r>
              <a:rPr lang="zh-CN" altLang="en-US" sz="1800" dirty="0">
                <a:solidFill>
                  <a:srgbClr val="000000"/>
                </a:solidFill>
                <a:latin typeface="微软雅黑" pitchFamily="34" charset="-122"/>
                <a:ea typeface="微软雅黑" pitchFamily="34" charset="-122"/>
              </a:rPr>
              <a:t>更新猫的运动轨迹线</a:t>
            </a:r>
          </a:p>
          <a:p>
            <a:pPr>
              <a:lnSpc>
                <a:spcPct val="150000"/>
              </a:lnSpc>
            </a:pPr>
            <a:r>
              <a:rPr lang="zh-CN" altLang="en-US" sz="1800" dirty="0">
                <a:solidFill>
                  <a:srgbClr val="000000"/>
                </a:solidFill>
                <a:latin typeface="微软雅黑" pitchFamily="34" charset="-122"/>
                <a:ea typeface="微软雅黑" pitchFamily="34" charset="-122"/>
              </a:rPr>
              <a:t>    </a:t>
            </a:r>
            <a:r>
              <a:rPr lang="en-US" altLang="zh-CN" sz="1800" dirty="0">
                <a:solidFill>
                  <a:srgbClr val="000000"/>
                </a:solidFill>
                <a:latin typeface="微软雅黑" pitchFamily="34" charset="-122"/>
                <a:ea typeface="微软雅黑" pitchFamily="34" charset="-122"/>
              </a:rPr>
              <a:t>set(</a:t>
            </a:r>
            <a:r>
              <a:rPr lang="en-US" altLang="zh-CN" sz="1800" dirty="0" err="1">
                <a:solidFill>
                  <a:srgbClr val="000000"/>
                </a:solidFill>
                <a:latin typeface="微软雅黑" pitchFamily="34" charset="-122"/>
                <a:ea typeface="微软雅黑" pitchFamily="34" charset="-122"/>
              </a:rPr>
              <a:t>hcat</a:t>
            </a:r>
            <a:r>
              <a:rPr lang="en-US" altLang="zh-CN" sz="1800" dirty="0">
                <a:solidFill>
                  <a:srgbClr val="000000"/>
                </a:solidFill>
                <a:latin typeface="微软雅黑" pitchFamily="34" charset="-122"/>
                <a:ea typeface="微软雅黑" pitchFamily="34" charset="-122"/>
              </a:rPr>
              <a:t>,'Position',[x(i,1)-0.8,x(i,2),0]);      % </a:t>
            </a:r>
            <a:r>
              <a:rPr lang="zh-CN" altLang="en-US" sz="1800" dirty="0">
                <a:solidFill>
                  <a:srgbClr val="000000"/>
                </a:solidFill>
                <a:latin typeface="微软雅黑" pitchFamily="34" charset="-122"/>
                <a:ea typeface="微软雅黑" pitchFamily="34" charset="-122"/>
              </a:rPr>
              <a:t>更新猫的标记字符位置</a:t>
            </a:r>
          </a:p>
          <a:p>
            <a:pPr>
              <a:lnSpc>
                <a:spcPct val="150000"/>
              </a:lnSpc>
            </a:pPr>
            <a:r>
              <a:rPr lang="zh-CN" altLang="en-US" sz="1800" dirty="0">
                <a:solidFill>
                  <a:srgbClr val="000000"/>
                </a:solidFill>
                <a:latin typeface="微软雅黑" pitchFamily="34" charset="-122"/>
                <a:ea typeface="微软雅黑" pitchFamily="34" charset="-122"/>
              </a:rPr>
              <a:t>    </a:t>
            </a:r>
            <a:r>
              <a:rPr lang="en-US" altLang="zh-CN" sz="1800" dirty="0">
                <a:solidFill>
                  <a:srgbClr val="000000"/>
                </a:solidFill>
                <a:latin typeface="微软雅黑" pitchFamily="34" charset="-122"/>
                <a:ea typeface="微软雅黑" pitchFamily="34" charset="-122"/>
              </a:rPr>
              <a:t>set(</a:t>
            </a:r>
            <a:r>
              <a:rPr lang="en-US" altLang="zh-CN" sz="1800" dirty="0" err="1">
                <a:solidFill>
                  <a:srgbClr val="000000"/>
                </a:solidFill>
                <a:latin typeface="微软雅黑" pitchFamily="34" charset="-122"/>
                <a:ea typeface="微软雅黑" pitchFamily="34" charset="-122"/>
              </a:rPr>
              <a:t>hmouse</a:t>
            </a:r>
            <a:r>
              <a:rPr lang="en-US" altLang="zh-CN" sz="1800" dirty="0">
                <a:solidFill>
                  <a:srgbClr val="000000"/>
                </a:solidFill>
                <a:latin typeface="微软雅黑" pitchFamily="34" charset="-122"/>
                <a:ea typeface="微软雅黑" pitchFamily="34" charset="-122"/>
              </a:rPr>
              <a:t>,'Position',[c+0.3,ymouse,0]); % </a:t>
            </a:r>
            <a:r>
              <a:rPr lang="zh-CN" altLang="en-US" sz="1800" dirty="0">
                <a:solidFill>
                  <a:srgbClr val="000000"/>
                </a:solidFill>
                <a:latin typeface="微软雅黑" pitchFamily="34" charset="-122"/>
                <a:ea typeface="微软雅黑" pitchFamily="34" charset="-122"/>
              </a:rPr>
              <a:t>更新老鼠的标记字符位置</a:t>
            </a:r>
          </a:p>
          <a:p>
            <a:pPr>
              <a:lnSpc>
                <a:spcPct val="150000"/>
              </a:lnSpc>
            </a:pPr>
            <a:r>
              <a:rPr lang="zh-CN" altLang="en-US" sz="1800" dirty="0">
                <a:solidFill>
                  <a:srgbClr val="000000"/>
                </a:solidFill>
                <a:latin typeface="微软雅黑" pitchFamily="34" charset="-122"/>
                <a:ea typeface="微软雅黑" pitchFamily="34" charset="-122"/>
              </a:rPr>
              <a:t>    </a:t>
            </a:r>
            <a:r>
              <a:rPr lang="en-US" altLang="zh-CN" sz="1800" dirty="0">
                <a:solidFill>
                  <a:srgbClr val="000000"/>
                </a:solidFill>
                <a:latin typeface="微软雅黑" pitchFamily="34" charset="-122"/>
                <a:ea typeface="微软雅黑" pitchFamily="34" charset="-122"/>
              </a:rPr>
              <a:t>pause(0.1);                                              % </a:t>
            </a:r>
            <a:r>
              <a:rPr lang="zh-CN" altLang="en-US" sz="1800" dirty="0">
                <a:solidFill>
                  <a:srgbClr val="000000"/>
                </a:solidFill>
                <a:latin typeface="微软雅黑" pitchFamily="34" charset="-122"/>
                <a:ea typeface="微软雅黑" pitchFamily="34" charset="-122"/>
              </a:rPr>
              <a:t>暂停</a:t>
            </a:r>
            <a:r>
              <a:rPr lang="en-US" altLang="zh-CN" sz="1800" dirty="0">
                <a:solidFill>
                  <a:srgbClr val="000000"/>
                </a:solidFill>
                <a:latin typeface="微软雅黑" pitchFamily="34" charset="-122"/>
                <a:ea typeface="微软雅黑" pitchFamily="34" charset="-122"/>
              </a:rPr>
              <a:t>0.1</a:t>
            </a:r>
            <a:r>
              <a:rPr lang="zh-CN" altLang="en-US" sz="1800" dirty="0">
                <a:solidFill>
                  <a:srgbClr val="000000"/>
                </a:solidFill>
                <a:latin typeface="微软雅黑" pitchFamily="34" charset="-122"/>
                <a:ea typeface="微软雅黑" pitchFamily="34" charset="-122"/>
              </a:rPr>
              <a:t>秒</a:t>
            </a:r>
          </a:p>
          <a:p>
            <a:pPr>
              <a:lnSpc>
                <a:spcPct val="150000"/>
              </a:lnSpc>
            </a:pPr>
            <a:r>
              <a:rPr lang="zh-CN" altLang="en-US" sz="1800" dirty="0">
                <a:solidFill>
                  <a:srgbClr val="000000"/>
                </a:solidFill>
                <a:latin typeface="微软雅黑" pitchFamily="34" charset="-122"/>
                <a:ea typeface="微软雅黑" pitchFamily="34" charset="-122"/>
              </a:rPr>
              <a:t>    </a:t>
            </a:r>
            <a:r>
              <a:rPr lang="en-US" altLang="zh-CN" sz="1800" dirty="0" err="1">
                <a:solidFill>
                  <a:srgbClr val="000000"/>
                </a:solidFill>
                <a:latin typeface="微软雅黑" pitchFamily="34" charset="-122"/>
                <a:ea typeface="微软雅黑" pitchFamily="34" charset="-122"/>
              </a:rPr>
              <a:t>drawnow</a:t>
            </a:r>
            <a:r>
              <a:rPr lang="en-US" altLang="zh-CN" sz="1800" dirty="0">
                <a:solidFill>
                  <a:srgbClr val="000000"/>
                </a:solidFill>
                <a:latin typeface="微软雅黑" pitchFamily="34" charset="-122"/>
                <a:ea typeface="微软雅黑" pitchFamily="34" charset="-122"/>
              </a:rPr>
              <a:t>;                                                % </a:t>
            </a:r>
            <a:r>
              <a:rPr lang="zh-CN" altLang="en-US" sz="1800" dirty="0">
                <a:solidFill>
                  <a:srgbClr val="000000"/>
                </a:solidFill>
                <a:latin typeface="微软雅黑" pitchFamily="34" charset="-122"/>
                <a:ea typeface="微软雅黑" pitchFamily="34" charset="-122"/>
              </a:rPr>
              <a:t>刷新绘图</a:t>
            </a:r>
          </a:p>
          <a:p>
            <a:pPr>
              <a:lnSpc>
                <a:spcPct val="150000"/>
              </a:lnSpc>
            </a:pPr>
            <a:r>
              <a:rPr lang="en-US" altLang="zh-CN" sz="1800" dirty="0">
                <a:solidFill>
                  <a:srgbClr val="000000"/>
                </a:solidFill>
                <a:latin typeface="微软雅黑" pitchFamily="34" charset="-122"/>
                <a:ea typeface="微软雅黑" pitchFamily="34" charset="-122"/>
              </a:rPr>
              <a:t>end</a:t>
            </a:r>
          </a:p>
        </p:txBody>
      </p:sp>
      <p:sp>
        <p:nvSpPr>
          <p:cNvPr id="6" name="Rectangle 5">
            <a:extLst>
              <a:ext uri="{FF2B5EF4-FFF2-40B4-BE49-F238E27FC236}">
                <a16:creationId xmlns:a16="http://schemas.microsoft.com/office/drawing/2014/main" id="{03023973-681B-422A-B236-E29F30E146AD}"/>
              </a:ext>
            </a:extLst>
          </p:cNvPr>
          <p:cNvSpPr>
            <a:spLocks noChangeArrowheads="1"/>
          </p:cNvSpPr>
          <p:nvPr/>
        </p:nvSpPr>
        <p:spPr bwMode="auto">
          <a:xfrm>
            <a:off x="361682" y="1047356"/>
            <a:ext cx="759460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altLang="zh-CN" sz="2400" dirty="0">
                <a:latin typeface="微软雅黑" pitchFamily="34" charset="-122"/>
                <a:ea typeface="微软雅黑" pitchFamily="34" charset="-122"/>
              </a:rPr>
              <a:t>3. </a:t>
            </a:r>
            <a:r>
              <a:rPr lang="zh-CN" altLang="en-US" sz="2400" dirty="0">
                <a:latin typeface="微软雅黑" pitchFamily="34" charset="-122"/>
                <a:ea typeface="微软雅黑" pitchFamily="34" charset="-122"/>
              </a:rPr>
              <a:t> 结果可视化</a:t>
            </a:r>
          </a:p>
        </p:txBody>
      </p:sp>
      <p:sp>
        <p:nvSpPr>
          <p:cNvPr id="2" name="日期占位符 1">
            <a:extLst>
              <a:ext uri="{FF2B5EF4-FFF2-40B4-BE49-F238E27FC236}">
                <a16:creationId xmlns:a16="http://schemas.microsoft.com/office/drawing/2014/main" id="{AFB030C6-B7A1-40ED-94EE-73928684A0AA}"/>
              </a:ext>
            </a:extLst>
          </p:cNvPr>
          <p:cNvSpPr>
            <a:spLocks noGrp="1"/>
          </p:cNvSpPr>
          <p:nvPr>
            <p:ph type="dt" sz="half" idx="2"/>
          </p:nvPr>
        </p:nvSpPr>
        <p:spPr/>
        <p:txBody>
          <a:bodyPr/>
          <a:lstStyle/>
          <a:p>
            <a:pPr>
              <a:defRPr/>
            </a:pPr>
            <a:fld id="{20CBAE8E-81D1-4DAA-ACE0-92CA491345E1}"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8B9E65D0-599D-4FC6-B55A-107CA7BEEC1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989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171A1D-4A74-4CDB-9FE1-D581562D1319}"/>
              </a:ext>
            </a:extLst>
          </p:cNvPr>
          <p:cNvPicPr>
            <a:picLocks noChangeAspect="1" noChangeArrowheads="1"/>
          </p:cNvPicPr>
          <p:nvPr/>
        </p:nvPicPr>
        <p:blipFill>
          <a:blip r:embed="rId2">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179512" y="332656"/>
            <a:ext cx="4320000" cy="326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F51E53F-519D-4F15-89EF-4506619CCBEB}"/>
              </a:ext>
            </a:extLst>
          </p:cNvPr>
          <p:cNvPicPr>
            <a:picLocks noChangeAspect="1" noChangeArrowheads="1"/>
          </p:cNvPicPr>
          <p:nvPr/>
        </p:nvPicPr>
        <p:blipFill>
          <a:blip r:embed="rId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4724048" y="332656"/>
            <a:ext cx="4320000" cy="325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0358803-781F-4584-B606-6751B45F9337}"/>
              </a:ext>
            </a:extLst>
          </p:cNvPr>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179512" y="3410986"/>
            <a:ext cx="4320000" cy="325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171245D-D15C-423E-8624-90CDE50AD89A}"/>
              </a:ext>
            </a:extLst>
          </p:cNvPr>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4716016" y="3410986"/>
            <a:ext cx="4320000" cy="325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7">
            <a:extLst>
              <a:ext uri="{FF2B5EF4-FFF2-40B4-BE49-F238E27FC236}">
                <a16:creationId xmlns:a16="http://schemas.microsoft.com/office/drawing/2014/main" id="{BCFBCDF7-8A8F-4CF3-9007-29F2557CEB09}"/>
              </a:ext>
            </a:extLst>
          </p:cNvPr>
          <p:cNvSpPr>
            <a:spLocks noGrp="1"/>
          </p:cNvSpPr>
          <p:nvPr>
            <p:ph type="dt" sz="half" idx="2"/>
          </p:nvPr>
        </p:nvSpPr>
        <p:spPr/>
        <p:txBody>
          <a:bodyPr/>
          <a:lstStyle/>
          <a:p>
            <a:pPr>
              <a:defRPr/>
            </a:pPr>
            <a:fld id="{EAAC642F-353B-485F-B24A-548CFB056447}" type="datetime1">
              <a:rPr kumimoji="0" lang="zh-CN" altLang="en-US" smtClean="0">
                <a:latin typeface="Arial" charset="0"/>
              </a:rPr>
              <a:t>2022/11/23</a:t>
            </a:fld>
            <a:endParaRPr kumimoji="0" lang="en-US" altLang="zh-CN" dirty="0">
              <a:latin typeface="Arial" charset="0"/>
            </a:endParaRPr>
          </a:p>
        </p:txBody>
      </p:sp>
      <p:sp>
        <p:nvSpPr>
          <p:cNvPr id="10" name="页脚占位符 9">
            <a:extLst>
              <a:ext uri="{FF2B5EF4-FFF2-40B4-BE49-F238E27FC236}">
                <a16:creationId xmlns:a16="http://schemas.microsoft.com/office/drawing/2014/main" id="{283214B2-9AE3-45B5-BE2F-6B2D35118EDE}"/>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2486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4DC08B6-5832-4188-B7CD-24A039191B3F}"/>
              </a:ext>
            </a:extLst>
          </p:cNvPr>
          <p:cNvGrpSpPr/>
          <p:nvPr/>
        </p:nvGrpSpPr>
        <p:grpSpPr>
          <a:xfrm>
            <a:off x="411098" y="3645024"/>
            <a:ext cx="8496622" cy="695325"/>
            <a:chOff x="411098" y="3645024"/>
            <a:chExt cx="8496622" cy="695325"/>
          </a:xfrm>
        </p:grpSpPr>
        <p:sp>
          <p:nvSpPr>
            <p:cNvPr id="9" name="Rectangle 2"/>
            <p:cNvSpPr>
              <a:spLocks noChangeArrowheads="1"/>
            </p:cNvSpPr>
            <p:nvPr/>
          </p:nvSpPr>
          <p:spPr bwMode="auto">
            <a:xfrm>
              <a:off x="411098" y="3734356"/>
              <a:ext cx="849662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400" dirty="0">
                  <a:solidFill>
                    <a:srgbClr val="000000"/>
                  </a:solidFill>
                  <a:latin typeface="微软雅黑" pitchFamily="34" charset="-122"/>
                  <a:ea typeface="微软雅黑" pitchFamily="34" charset="-122"/>
                </a:rPr>
                <a:t>解：令                         ，则原方程化为如下方程组</a:t>
              </a:r>
              <a:endParaRPr lang="es-ES" altLang="zh-CN" sz="2400" dirty="0">
                <a:solidFill>
                  <a:srgbClr val="000000"/>
                </a:solidFill>
                <a:latin typeface="微软雅黑" pitchFamily="34" charset="-122"/>
                <a:ea typeface="微软雅黑"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152462310"/>
                </p:ext>
              </p:extLst>
            </p:nvPr>
          </p:nvGraphicFramePr>
          <p:xfrm>
            <a:off x="1475656" y="3645024"/>
            <a:ext cx="2189163" cy="695325"/>
          </p:xfrm>
          <a:graphic>
            <a:graphicData uri="http://schemas.openxmlformats.org/presentationml/2006/ole">
              <mc:AlternateContent xmlns:mc="http://schemas.openxmlformats.org/markup-compatibility/2006">
                <mc:Choice xmlns:v="urn:schemas-microsoft-com:vml" Requires="v">
                  <p:oleObj name="Equation" r:id="rId2" imgW="927000" imgH="393480" progId="Equation.DSMT4">
                    <p:embed/>
                  </p:oleObj>
                </mc:Choice>
                <mc:Fallback>
                  <p:oleObj name="Equation" r:id="rId2" imgW="927000" imgH="393480" progId="Equation.DSMT4">
                    <p:embed/>
                    <p:pic>
                      <p:nvPicPr>
                        <p:cNvPr id="0" name=""/>
                        <p:cNvPicPr>
                          <a:picLocks noChangeAspect="1" noChangeArrowheads="1"/>
                        </p:cNvPicPr>
                        <p:nvPr/>
                      </p:nvPicPr>
                      <p:blipFill>
                        <a:blip r:embed="rId3"/>
                        <a:srcRect/>
                        <a:stretch>
                          <a:fillRect/>
                        </a:stretch>
                      </p:blipFill>
                      <p:spPr bwMode="auto">
                        <a:xfrm>
                          <a:off x="1475656" y="3645024"/>
                          <a:ext cx="21891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 name="对象 6"/>
          <p:cNvGraphicFramePr>
            <a:graphicFrameLocks noChangeAspect="1"/>
          </p:cNvGraphicFramePr>
          <p:nvPr>
            <p:extLst>
              <p:ext uri="{D42A27DB-BD31-4B8C-83A1-F6EECF244321}">
                <p14:modId xmlns:p14="http://schemas.microsoft.com/office/powerpoint/2010/main" val="1384015988"/>
              </p:ext>
            </p:extLst>
          </p:nvPr>
        </p:nvGraphicFramePr>
        <p:xfrm>
          <a:off x="1113804" y="4305300"/>
          <a:ext cx="6986588" cy="1481138"/>
        </p:xfrm>
        <a:graphic>
          <a:graphicData uri="http://schemas.openxmlformats.org/presentationml/2006/ole">
            <mc:AlternateContent xmlns:mc="http://schemas.openxmlformats.org/markup-compatibility/2006">
              <mc:Choice xmlns:v="urn:schemas-microsoft-com:vml" Requires="v">
                <p:oleObj name="Equation" r:id="rId4" imgW="2958840" imgH="838080" progId="Equation.DSMT4">
                  <p:embed/>
                </p:oleObj>
              </mc:Choice>
              <mc:Fallback>
                <p:oleObj name="Equation" r:id="rId4" imgW="2958840" imgH="838080" progId="Equation.DSMT4">
                  <p:embed/>
                  <p:pic>
                    <p:nvPicPr>
                      <p:cNvPr id="0" name=""/>
                      <p:cNvPicPr>
                        <a:picLocks noChangeAspect="1" noChangeArrowheads="1"/>
                      </p:cNvPicPr>
                      <p:nvPr/>
                    </p:nvPicPr>
                    <p:blipFill>
                      <a:blip r:embed="rId5"/>
                      <a:srcRect/>
                      <a:stretch>
                        <a:fillRect/>
                      </a:stretch>
                    </p:blipFill>
                    <p:spPr bwMode="auto">
                      <a:xfrm>
                        <a:off x="1113804" y="4305300"/>
                        <a:ext cx="6986588"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2"/>
          <p:cNvSpPr>
            <a:spLocks noChangeArrowheads="1"/>
          </p:cNvSpPr>
          <p:nvPr/>
        </p:nvSpPr>
        <p:spPr bwMode="auto">
          <a:xfrm>
            <a:off x="986840" y="5948602"/>
            <a:ext cx="711355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400" dirty="0">
                <a:solidFill>
                  <a:srgbClr val="000000"/>
                </a:solidFill>
                <a:latin typeface="微软雅黑" pitchFamily="34" charset="-122"/>
                <a:ea typeface="微软雅黑" pitchFamily="34" charset="-122"/>
              </a:rPr>
              <a:t>编程如下：</a:t>
            </a:r>
            <a:endParaRPr lang="es-ES" altLang="zh-CN" sz="2400" dirty="0">
              <a:solidFill>
                <a:srgbClr val="000000"/>
              </a:solidFill>
              <a:latin typeface="微软雅黑" pitchFamily="34" charset="-122"/>
              <a:ea typeface="微软雅黑" pitchFamily="34" charset="-122"/>
            </a:endParaRPr>
          </a:p>
        </p:txBody>
      </p:sp>
      <p:grpSp>
        <p:nvGrpSpPr>
          <p:cNvPr id="3" name="组合 2">
            <a:extLst>
              <a:ext uri="{FF2B5EF4-FFF2-40B4-BE49-F238E27FC236}">
                <a16:creationId xmlns:a16="http://schemas.microsoft.com/office/drawing/2014/main" id="{5C2332D8-D6F0-44E3-B074-002F8D4C293D}"/>
              </a:ext>
            </a:extLst>
          </p:cNvPr>
          <p:cNvGrpSpPr/>
          <p:nvPr/>
        </p:nvGrpSpPr>
        <p:grpSpPr>
          <a:xfrm>
            <a:off x="251520" y="971110"/>
            <a:ext cx="8296160" cy="2601906"/>
            <a:chOff x="251520" y="971110"/>
            <a:chExt cx="8296160" cy="2601906"/>
          </a:xfrm>
        </p:grpSpPr>
        <p:sp>
          <p:nvSpPr>
            <p:cNvPr id="10" name="Rectangle 3"/>
            <p:cNvSpPr>
              <a:spLocks noChangeArrowheads="1"/>
            </p:cNvSpPr>
            <p:nvPr/>
          </p:nvSpPr>
          <p:spPr bwMode="auto">
            <a:xfrm>
              <a:off x="251520" y="971110"/>
              <a:ext cx="8296160"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3-2</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二阶微分方程。</a:t>
              </a:r>
              <a:r>
                <a:rPr lang="zh-CN" altLang="en-US" sz="2400" dirty="0">
                  <a:solidFill>
                    <a:srgbClr val="000000"/>
                  </a:solidFill>
                  <a:latin typeface="微软雅黑" pitchFamily="34" charset="-122"/>
                  <a:ea typeface="微软雅黑" pitchFamily="34" charset="-122"/>
                </a:rPr>
                <a:t>求如下微分方程的解，求解时间区间为</a:t>
              </a:r>
              <a:r>
                <a:rPr lang="en-US" altLang="zh-CN" sz="2400" dirty="0">
                  <a:solidFill>
                    <a:srgbClr val="000000"/>
                  </a:solidFill>
                  <a:latin typeface="微软雅黑" pitchFamily="34" charset="-122"/>
                  <a:ea typeface="微软雅黑" pitchFamily="34" charset="-122"/>
                </a:rPr>
                <a:t>[0,30]</a:t>
              </a:r>
              <a:r>
                <a:rPr lang="zh-CN" altLang="en-US" sz="2400" dirty="0">
                  <a:solidFill>
                    <a:srgbClr val="000000"/>
                  </a:solidFill>
                  <a:latin typeface="微软雅黑" pitchFamily="34" charset="-122"/>
                  <a:ea typeface="微软雅黑" pitchFamily="34" charset="-122"/>
                </a:rPr>
                <a:t>，并绘图。其中    为方程中的参数，求解时可分别取                    。</a:t>
              </a:r>
            </a:p>
          </p:txBody>
        </p:sp>
        <p:graphicFrame>
          <p:nvGraphicFramePr>
            <p:cNvPr id="11" name="对象 10"/>
            <p:cNvGraphicFramePr>
              <a:graphicFrameLocks noChangeAspect="1"/>
            </p:cNvGraphicFramePr>
            <p:nvPr>
              <p:extLst>
                <p:ext uri="{D42A27DB-BD31-4B8C-83A1-F6EECF244321}">
                  <p14:modId xmlns:p14="http://schemas.microsoft.com/office/powerpoint/2010/main" val="1633075856"/>
                </p:ext>
              </p:extLst>
            </p:nvPr>
          </p:nvGraphicFramePr>
          <p:xfrm>
            <a:off x="2210222" y="2361754"/>
            <a:ext cx="4017962" cy="1211262"/>
          </p:xfrm>
          <a:graphic>
            <a:graphicData uri="http://schemas.openxmlformats.org/presentationml/2006/ole">
              <mc:AlternateContent xmlns:mc="http://schemas.openxmlformats.org/markup-compatibility/2006">
                <mc:Choice xmlns:v="urn:schemas-microsoft-com:vml" Requires="v">
                  <p:oleObj name="Equation" r:id="rId6" imgW="1701720" imgH="685800" progId="Equation.DSMT4">
                    <p:embed/>
                  </p:oleObj>
                </mc:Choice>
                <mc:Fallback>
                  <p:oleObj name="Equation" r:id="rId6" imgW="1701720" imgH="685800" progId="Equation.DSMT4">
                    <p:embed/>
                    <p:pic>
                      <p:nvPicPr>
                        <p:cNvPr id="0" name=""/>
                        <p:cNvPicPr>
                          <a:picLocks noChangeAspect="1" noChangeArrowheads="1"/>
                        </p:cNvPicPr>
                        <p:nvPr/>
                      </p:nvPicPr>
                      <p:blipFill>
                        <a:blip r:embed="rId7"/>
                        <a:srcRect/>
                        <a:stretch>
                          <a:fillRect/>
                        </a:stretch>
                      </p:blipFill>
                      <p:spPr bwMode="auto">
                        <a:xfrm>
                          <a:off x="2210222" y="2361754"/>
                          <a:ext cx="4017962"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a:extLst>
                <a:ext uri="{FF2B5EF4-FFF2-40B4-BE49-F238E27FC236}">
                  <a16:creationId xmlns:a16="http://schemas.microsoft.com/office/drawing/2014/main" id="{D14D8AB7-DBB9-4DF9-B3C0-7C3F9706C6BF}"/>
                </a:ext>
              </a:extLst>
            </p:cNvPr>
            <p:cNvGraphicFramePr>
              <a:graphicFrameLocks noChangeAspect="1"/>
            </p:cNvGraphicFramePr>
            <p:nvPr>
              <p:extLst>
                <p:ext uri="{D42A27DB-BD31-4B8C-83A1-F6EECF244321}">
                  <p14:modId xmlns:p14="http://schemas.microsoft.com/office/powerpoint/2010/main" val="3672531332"/>
                </p:ext>
              </p:extLst>
            </p:nvPr>
          </p:nvGraphicFramePr>
          <p:xfrm>
            <a:off x="3851920" y="1541398"/>
            <a:ext cx="432371" cy="348564"/>
          </p:xfrm>
          <a:graphic>
            <a:graphicData uri="http://schemas.openxmlformats.org/presentationml/2006/ole">
              <mc:AlternateContent xmlns:mc="http://schemas.openxmlformats.org/markup-compatibility/2006">
                <mc:Choice xmlns:v="urn:schemas-microsoft-com:vml" Requires="v">
                  <p:oleObj name="Equation" r:id="rId8" imgW="152280" imgH="164880" progId="Equation.DSMT4">
                    <p:embed/>
                  </p:oleObj>
                </mc:Choice>
                <mc:Fallback>
                  <p:oleObj name="Equation" r:id="rId8" imgW="152280" imgH="164880" progId="Equation.DSMT4">
                    <p:embed/>
                    <p:pic>
                      <p:nvPicPr>
                        <p:cNvPr id="7" name="对象 6"/>
                        <p:cNvPicPr>
                          <a:picLocks noChangeAspect="1" noChangeArrowheads="1"/>
                        </p:cNvPicPr>
                        <p:nvPr/>
                      </p:nvPicPr>
                      <p:blipFill>
                        <a:blip r:embed="rId9"/>
                        <a:srcRect/>
                        <a:stretch>
                          <a:fillRect/>
                        </a:stretch>
                      </p:blipFill>
                      <p:spPr bwMode="auto">
                        <a:xfrm>
                          <a:off x="3851920" y="1541398"/>
                          <a:ext cx="432371" cy="348564"/>
                        </a:xfrm>
                        <a:prstGeom prst="rect">
                          <a:avLst/>
                        </a:prstGeom>
                        <a:noFill/>
                        <a:ln>
                          <a:noFill/>
                        </a:ln>
                      </p:spPr>
                    </p:pic>
                  </p:oleObj>
                </mc:Fallback>
              </mc:AlternateContent>
            </a:graphicData>
          </a:graphic>
        </p:graphicFrame>
        <p:graphicFrame>
          <p:nvGraphicFramePr>
            <p:cNvPr id="15" name="对象 14">
              <a:extLst>
                <a:ext uri="{FF2B5EF4-FFF2-40B4-BE49-F238E27FC236}">
                  <a16:creationId xmlns:a16="http://schemas.microsoft.com/office/drawing/2014/main" id="{D5FAE166-89FC-45E2-B7BD-4BB2411B6911}"/>
                </a:ext>
              </a:extLst>
            </p:cNvPr>
            <p:cNvGraphicFramePr>
              <a:graphicFrameLocks noChangeAspect="1"/>
            </p:cNvGraphicFramePr>
            <p:nvPr>
              <p:extLst>
                <p:ext uri="{D42A27DB-BD31-4B8C-83A1-F6EECF244321}">
                  <p14:modId xmlns:p14="http://schemas.microsoft.com/office/powerpoint/2010/main" val="3258094462"/>
                </p:ext>
              </p:extLst>
            </p:nvPr>
          </p:nvGraphicFramePr>
          <p:xfrm>
            <a:off x="1027113" y="1911350"/>
            <a:ext cx="1690687" cy="427038"/>
          </p:xfrm>
          <a:graphic>
            <a:graphicData uri="http://schemas.openxmlformats.org/presentationml/2006/ole">
              <mc:AlternateContent xmlns:mc="http://schemas.openxmlformats.org/markup-compatibility/2006">
                <mc:Choice xmlns:v="urn:schemas-microsoft-com:vml" Requires="v">
                  <p:oleObj name="Equation" r:id="rId10" imgW="596880" imgH="203040" progId="Equation.DSMT4">
                    <p:embed/>
                  </p:oleObj>
                </mc:Choice>
                <mc:Fallback>
                  <p:oleObj name="Equation" r:id="rId10" imgW="596880" imgH="203040" progId="Equation.DSMT4">
                    <p:embed/>
                    <p:pic>
                      <p:nvPicPr>
                        <p:cNvPr id="12" name="对象 11">
                          <a:extLst>
                            <a:ext uri="{FF2B5EF4-FFF2-40B4-BE49-F238E27FC236}">
                              <a16:creationId xmlns:a16="http://schemas.microsoft.com/office/drawing/2014/main" id="{D14D8AB7-DBB9-4DF9-B3C0-7C3F9706C6BF}"/>
                            </a:ext>
                          </a:extLst>
                        </p:cNvPr>
                        <p:cNvPicPr>
                          <a:picLocks noChangeAspect="1" noChangeArrowheads="1"/>
                        </p:cNvPicPr>
                        <p:nvPr/>
                      </p:nvPicPr>
                      <p:blipFill>
                        <a:blip r:embed="rId11"/>
                        <a:srcRect/>
                        <a:stretch>
                          <a:fillRect/>
                        </a:stretch>
                      </p:blipFill>
                      <p:spPr bwMode="auto">
                        <a:xfrm>
                          <a:off x="1027113" y="1911350"/>
                          <a:ext cx="1690687" cy="427038"/>
                        </a:xfrm>
                        <a:prstGeom prst="rect">
                          <a:avLst/>
                        </a:prstGeom>
                        <a:noFill/>
                        <a:ln>
                          <a:noFill/>
                        </a:ln>
                      </p:spPr>
                    </p:pic>
                  </p:oleObj>
                </mc:Fallback>
              </mc:AlternateContent>
            </a:graphicData>
          </a:graphic>
        </p:graphicFrame>
      </p:grpSp>
      <p:sp>
        <p:nvSpPr>
          <p:cNvPr id="2" name="日期占位符 1">
            <a:extLst>
              <a:ext uri="{FF2B5EF4-FFF2-40B4-BE49-F238E27FC236}">
                <a16:creationId xmlns:a16="http://schemas.microsoft.com/office/drawing/2014/main" id="{BC3C52F9-13BF-42E3-9A16-256F42817CAC}"/>
              </a:ext>
            </a:extLst>
          </p:cNvPr>
          <p:cNvSpPr>
            <a:spLocks noGrp="1"/>
          </p:cNvSpPr>
          <p:nvPr>
            <p:ph type="dt" sz="half" idx="2"/>
          </p:nvPr>
        </p:nvSpPr>
        <p:spPr/>
        <p:txBody>
          <a:bodyPr/>
          <a:lstStyle/>
          <a:p>
            <a:pPr>
              <a:defRPr/>
            </a:pPr>
            <a:fld id="{0D544C87-3814-4BA3-96F9-DF8F25994041}" type="datetime1">
              <a:rPr kumimoji="0" lang="zh-CN" altLang="en-US" smtClean="0">
                <a:latin typeface="Arial" charset="0"/>
              </a:rPr>
              <a:t>2022/11/23</a:t>
            </a:fld>
            <a:endParaRPr kumimoji="0" lang="en-US" altLang="zh-CN" dirty="0">
              <a:latin typeface="Arial" charset="0"/>
            </a:endParaRPr>
          </a:p>
        </p:txBody>
      </p:sp>
      <p:sp>
        <p:nvSpPr>
          <p:cNvPr id="16" name="页脚占位符 15">
            <a:extLst>
              <a:ext uri="{FF2B5EF4-FFF2-40B4-BE49-F238E27FC236}">
                <a16:creationId xmlns:a16="http://schemas.microsoft.com/office/drawing/2014/main" id="{AEA9DB0A-CFA9-4698-9C8D-41DAA06362D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4937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3528" y="549991"/>
            <a:ext cx="8496622" cy="604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800" dirty="0">
                <a:solidFill>
                  <a:srgbClr val="000000"/>
                </a:solidFill>
                <a:latin typeface="微软雅黑" pitchFamily="34" charset="-122"/>
                <a:ea typeface="微软雅黑" pitchFamily="34" charset="-122"/>
              </a:rPr>
              <a:t>&gt;&gt; fun = @(</a:t>
            </a:r>
            <a:r>
              <a:rPr lang="en-US" altLang="zh-CN" sz="1800" dirty="0" err="1">
                <a:solidFill>
                  <a:srgbClr val="000000"/>
                </a:solidFill>
                <a:latin typeface="微软雅黑" pitchFamily="34" charset="-122"/>
                <a:ea typeface="微软雅黑" pitchFamily="34" charset="-122"/>
              </a:rPr>
              <a:t>t,y,mu</a:t>
            </a:r>
            <a:r>
              <a:rPr lang="en-US" altLang="zh-CN" sz="1800" dirty="0">
                <a:solidFill>
                  <a:srgbClr val="000000"/>
                </a:solidFill>
                <a:latin typeface="微软雅黑" pitchFamily="34" charset="-122"/>
                <a:ea typeface="微软雅黑" pitchFamily="34" charset="-122"/>
              </a:rPr>
              <a:t>)[y(2);mu*(1-y(1)^2)*y(2)-y(1)];</a:t>
            </a:r>
          </a:p>
          <a:p>
            <a:pPr>
              <a:lnSpc>
                <a:spcPct val="120000"/>
              </a:lnSpc>
            </a:pPr>
            <a:r>
              <a:rPr lang="en-US" altLang="zh-CN" sz="1800" dirty="0">
                <a:solidFill>
                  <a:srgbClr val="000000"/>
                </a:solidFill>
                <a:latin typeface="微软雅黑" pitchFamily="34" charset="-122"/>
                <a:ea typeface="微软雅黑" pitchFamily="34" charset="-122"/>
              </a:rPr>
              <a:t>&gt;&gt; tspan = [0,30];%</a:t>
            </a:r>
            <a:r>
              <a:rPr lang="zh-CN" altLang="en-US" sz="1800" dirty="0">
                <a:solidFill>
                  <a:srgbClr val="000000"/>
                </a:solidFill>
                <a:latin typeface="微软雅黑" pitchFamily="34" charset="-122"/>
                <a:ea typeface="微软雅黑" pitchFamily="34" charset="-122"/>
              </a:rPr>
              <a:t>时间区间</a:t>
            </a:r>
          </a:p>
          <a:p>
            <a:pPr>
              <a:lnSpc>
                <a:spcPct val="120000"/>
              </a:lnSpc>
            </a:pPr>
            <a:r>
              <a:rPr lang="en-US" altLang="zh-CN" sz="1800" dirty="0">
                <a:solidFill>
                  <a:srgbClr val="000000"/>
                </a:solidFill>
                <a:latin typeface="微软雅黑" pitchFamily="34" charset="-122"/>
                <a:ea typeface="微软雅黑" pitchFamily="34" charset="-122"/>
              </a:rPr>
              <a:t>&gt;&gt; y0 = [1 0];</a:t>
            </a:r>
          </a:p>
          <a:p>
            <a:pPr>
              <a:lnSpc>
                <a:spcPct val="120000"/>
              </a:lnSpc>
            </a:pPr>
            <a:r>
              <a:rPr lang="en-US" altLang="zh-CN" sz="1800" dirty="0">
                <a:solidFill>
                  <a:srgbClr val="000000"/>
                </a:solidFill>
                <a:latin typeface="微软雅黑" pitchFamily="34" charset="-122"/>
                <a:ea typeface="微软雅黑" pitchFamily="34" charset="-122"/>
              </a:rPr>
              <a:t>&gt;&gt; </a:t>
            </a:r>
            <a:r>
              <a:rPr lang="en-US" altLang="zh-CN" sz="1800" dirty="0" err="1">
                <a:solidFill>
                  <a:srgbClr val="000000"/>
                </a:solidFill>
                <a:latin typeface="微软雅黑" pitchFamily="34" charset="-122"/>
                <a:ea typeface="微软雅黑" pitchFamily="34" charset="-122"/>
              </a:rPr>
              <a:t>ColorOrder</a:t>
            </a:r>
            <a:r>
              <a:rPr lang="en-US" altLang="zh-CN" sz="1800" dirty="0">
                <a:solidFill>
                  <a:srgbClr val="000000"/>
                </a:solidFill>
                <a:latin typeface="微软雅黑" pitchFamily="34" charset="-122"/>
                <a:ea typeface="微软雅黑" pitchFamily="34" charset="-122"/>
              </a:rPr>
              <a:t> = {'</a:t>
            </a:r>
            <a:r>
              <a:rPr lang="en-US" altLang="zh-CN" sz="1800" dirty="0" err="1">
                <a:solidFill>
                  <a:srgbClr val="000000"/>
                </a:solidFill>
                <a:latin typeface="微软雅黑" pitchFamily="34" charset="-122"/>
                <a:ea typeface="微软雅黑" pitchFamily="34" charset="-122"/>
              </a:rPr>
              <a:t>r','b','k</a:t>
            </a:r>
            <a:r>
              <a:rPr lang="en-US" altLang="zh-CN" sz="1800" dirty="0">
                <a:solidFill>
                  <a:srgbClr val="000000"/>
                </a:solidFill>
                <a:latin typeface="微软雅黑" pitchFamily="34" charset="-122"/>
                <a:ea typeface="微软雅黑" pitchFamily="34" charset="-122"/>
              </a:rPr>
              <a:t>'};</a:t>
            </a:r>
          </a:p>
          <a:p>
            <a:pPr>
              <a:lnSpc>
                <a:spcPct val="120000"/>
              </a:lnSpc>
            </a:pPr>
            <a:r>
              <a:rPr lang="en-US" altLang="zh-CN" sz="1800" dirty="0">
                <a:solidFill>
                  <a:srgbClr val="000000"/>
                </a:solidFill>
                <a:latin typeface="微软雅黑" pitchFamily="34" charset="-122"/>
                <a:ea typeface="微软雅黑" pitchFamily="34" charset="-122"/>
              </a:rPr>
              <a:t>&gt;&gt; </a:t>
            </a:r>
            <a:r>
              <a:rPr lang="en-US" altLang="zh-CN" sz="1800" dirty="0" err="1">
                <a:solidFill>
                  <a:srgbClr val="000000"/>
                </a:solidFill>
                <a:latin typeface="微软雅黑" pitchFamily="34" charset="-122"/>
                <a:ea typeface="微软雅黑" pitchFamily="34" charset="-122"/>
              </a:rPr>
              <a:t>LineStyle</a:t>
            </a:r>
            <a:r>
              <a:rPr lang="en-US" altLang="zh-CN" sz="1800" dirty="0">
                <a:solidFill>
                  <a:srgbClr val="000000"/>
                </a:solidFill>
                <a:latin typeface="微软雅黑" pitchFamily="34" charset="-122"/>
                <a:ea typeface="微软雅黑" pitchFamily="34" charset="-122"/>
              </a:rPr>
              <a:t> = { '-','--',':'};</a:t>
            </a:r>
          </a:p>
          <a:p>
            <a:pPr>
              <a:lnSpc>
                <a:spcPct val="120000"/>
              </a:lnSpc>
            </a:pPr>
            <a:r>
              <a:rPr lang="en-US" altLang="zh-CN" sz="1800" dirty="0">
                <a:solidFill>
                  <a:srgbClr val="000000"/>
                </a:solidFill>
                <a:latin typeface="微软雅黑" pitchFamily="34" charset="-122"/>
                <a:ea typeface="微软雅黑" pitchFamily="34" charset="-122"/>
              </a:rPr>
              <a:t>&gt;&gt; figure(1);ha1 = </a:t>
            </a:r>
            <a:r>
              <a:rPr lang="en-US" altLang="zh-CN" sz="1800" dirty="0" err="1">
                <a:solidFill>
                  <a:srgbClr val="000000"/>
                </a:solidFill>
                <a:latin typeface="微软雅黑" pitchFamily="34" charset="-122"/>
                <a:ea typeface="微软雅黑" pitchFamily="34" charset="-122"/>
              </a:rPr>
              <a:t>axes;hold</a:t>
            </a:r>
            <a:r>
              <a:rPr lang="en-US" altLang="zh-CN" sz="1800" dirty="0">
                <a:solidFill>
                  <a:srgbClr val="000000"/>
                </a:solidFill>
                <a:latin typeface="微软雅黑" pitchFamily="34" charset="-122"/>
                <a:ea typeface="微软雅黑" pitchFamily="34" charset="-122"/>
              </a:rPr>
              <a:t> on;</a:t>
            </a:r>
          </a:p>
          <a:p>
            <a:pPr>
              <a:lnSpc>
                <a:spcPct val="120000"/>
              </a:lnSpc>
            </a:pPr>
            <a:r>
              <a:rPr lang="en-US" altLang="zh-CN" sz="1800" dirty="0">
                <a:solidFill>
                  <a:srgbClr val="000000"/>
                </a:solidFill>
                <a:latin typeface="微软雅黑" pitchFamily="34" charset="-122"/>
                <a:ea typeface="微软雅黑" pitchFamily="34" charset="-122"/>
              </a:rPr>
              <a:t>&gt;&gt; figure(2);ha2 = </a:t>
            </a:r>
            <a:r>
              <a:rPr lang="en-US" altLang="zh-CN" sz="1800" dirty="0" err="1">
                <a:solidFill>
                  <a:srgbClr val="000000"/>
                </a:solidFill>
                <a:latin typeface="微软雅黑" pitchFamily="34" charset="-122"/>
                <a:ea typeface="微软雅黑" pitchFamily="34" charset="-122"/>
              </a:rPr>
              <a:t>axes;hold</a:t>
            </a:r>
            <a:r>
              <a:rPr lang="en-US" altLang="zh-CN" sz="1800" dirty="0">
                <a:solidFill>
                  <a:srgbClr val="000000"/>
                </a:solidFill>
                <a:latin typeface="微软雅黑" pitchFamily="34" charset="-122"/>
                <a:ea typeface="微软雅黑" pitchFamily="34" charset="-122"/>
              </a:rPr>
              <a:t> on;</a:t>
            </a:r>
          </a:p>
          <a:p>
            <a:pPr>
              <a:lnSpc>
                <a:spcPct val="120000"/>
              </a:lnSpc>
            </a:pPr>
            <a:r>
              <a:rPr lang="en-US" altLang="zh-CN" sz="1800" dirty="0">
                <a:solidFill>
                  <a:srgbClr val="000000"/>
                </a:solidFill>
                <a:latin typeface="微软雅黑" pitchFamily="34" charset="-122"/>
                <a:ea typeface="微软雅黑" pitchFamily="34" charset="-122"/>
              </a:rPr>
              <a:t>&gt;&gt; for mu = 1:3</a:t>
            </a:r>
          </a:p>
          <a:p>
            <a:pPr>
              <a:lnSpc>
                <a:spcPct val="120000"/>
              </a:lnSpc>
            </a:pPr>
            <a:r>
              <a:rPr lang="en-US" altLang="zh-CN" sz="1800" dirty="0">
                <a:solidFill>
                  <a:srgbClr val="000000"/>
                </a:solidFill>
                <a:latin typeface="微软雅黑" pitchFamily="34" charset="-122"/>
                <a:ea typeface="微软雅黑" pitchFamily="34" charset="-122"/>
              </a:rPr>
              <a:t>    [</a:t>
            </a:r>
            <a:r>
              <a:rPr lang="en-US" altLang="zh-CN" sz="1800" dirty="0" err="1">
                <a:solidFill>
                  <a:srgbClr val="000000"/>
                </a:solidFill>
                <a:latin typeface="微软雅黑" pitchFamily="34" charset="-122"/>
                <a:ea typeface="微软雅黑" pitchFamily="34" charset="-122"/>
              </a:rPr>
              <a:t>t,y</a:t>
            </a:r>
            <a:r>
              <a:rPr lang="en-US" altLang="zh-CN" sz="1800" dirty="0">
                <a:solidFill>
                  <a:srgbClr val="000000"/>
                </a:solidFill>
                <a:latin typeface="微软雅黑" pitchFamily="34" charset="-122"/>
                <a:ea typeface="微软雅黑" pitchFamily="34" charset="-122"/>
              </a:rPr>
              <a:t>] = ode45(fun,tspan,y0,[],mu);</a:t>
            </a:r>
          </a:p>
          <a:p>
            <a:pPr>
              <a:lnSpc>
                <a:spcPct val="120000"/>
              </a:lnSpc>
            </a:pPr>
            <a:r>
              <a:rPr lang="en-US" altLang="zh-CN" sz="1800" dirty="0">
                <a:solidFill>
                  <a:srgbClr val="000000"/>
                </a:solidFill>
                <a:latin typeface="微软雅黑" pitchFamily="34" charset="-122"/>
                <a:ea typeface="微软雅黑" pitchFamily="34" charset="-122"/>
              </a:rPr>
              <a:t>    plot(ha1,t,y(:,1),'color',</a:t>
            </a:r>
            <a:r>
              <a:rPr lang="en-US" altLang="zh-CN" sz="1800" dirty="0" err="1">
                <a:solidFill>
                  <a:srgbClr val="000000"/>
                </a:solidFill>
                <a:latin typeface="微软雅黑" pitchFamily="34" charset="-122"/>
                <a:ea typeface="微软雅黑" pitchFamily="34" charset="-122"/>
              </a:rPr>
              <a:t>ColorOrder</a:t>
            </a:r>
            <a:r>
              <a:rPr lang="en-US" altLang="zh-CN" sz="1800" dirty="0">
                <a:solidFill>
                  <a:srgbClr val="000000"/>
                </a:solidFill>
                <a:latin typeface="微软雅黑" pitchFamily="34" charset="-122"/>
                <a:ea typeface="微软雅黑" pitchFamily="34" charset="-122"/>
              </a:rPr>
              <a:t>{mu},'</a:t>
            </a:r>
            <a:r>
              <a:rPr lang="en-US" altLang="zh-CN" sz="1800" dirty="0" err="1">
                <a:solidFill>
                  <a:srgbClr val="000000"/>
                </a:solidFill>
                <a:latin typeface="微软雅黑" pitchFamily="34" charset="-122"/>
                <a:ea typeface="微软雅黑" pitchFamily="34" charset="-122"/>
              </a:rPr>
              <a:t>LineStyle</a:t>
            </a:r>
            <a:r>
              <a:rPr lang="en-US" altLang="zh-CN" sz="1800" dirty="0">
                <a:solidFill>
                  <a:srgbClr val="000000"/>
                </a:solidFill>
                <a:latin typeface="微软雅黑" pitchFamily="34" charset="-122"/>
                <a:ea typeface="微软雅黑" pitchFamily="34" charset="-122"/>
              </a:rPr>
              <a:t>',</a:t>
            </a:r>
            <a:r>
              <a:rPr lang="en-US" altLang="zh-CN" sz="1800" dirty="0" err="1">
                <a:solidFill>
                  <a:srgbClr val="000000"/>
                </a:solidFill>
                <a:latin typeface="微软雅黑" pitchFamily="34" charset="-122"/>
                <a:ea typeface="微软雅黑" pitchFamily="34" charset="-122"/>
              </a:rPr>
              <a:t>LineStyle</a:t>
            </a:r>
            <a:r>
              <a:rPr lang="en-US" altLang="zh-CN" sz="1800" dirty="0">
                <a:solidFill>
                  <a:srgbClr val="000000"/>
                </a:solidFill>
                <a:latin typeface="微软雅黑" pitchFamily="34" charset="-122"/>
                <a:ea typeface="微软雅黑" pitchFamily="34" charset="-122"/>
              </a:rPr>
              <a:t>{mu});</a:t>
            </a:r>
          </a:p>
          <a:p>
            <a:pPr>
              <a:lnSpc>
                <a:spcPct val="120000"/>
              </a:lnSpc>
            </a:pPr>
            <a:r>
              <a:rPr lang="en-US" altLang="zh-CN" sz="1800" dirty="0">
                <a:solidFill>
                  <a:srgbClr val="000000"/>
                </a:solidFill>
                <a:latin typeface="微软雅黑" pitchFamily="34" charset="-122"/>
                <a:ea typeface="微软雅黑" pitchFamily="34" charset="-122"/>
              </a:rPr>
              <a:t>    plot(ha2,y(:,1),y(:,2),'color',</a:t>
            </a:r>
            <a:r>
              <a:rPr lang="en-US" altLang="zh-CN" sz="1800" dirty="0" err="1">
                <a:solidFill>
                  <a:srgbClr val="000000"/>
                </a:solidFill>
                <a:latin typeface="微软雅黑" pitchFamily="34" charset="-122"/>
                <a:ea typeface="微软雅黑" pitchFamily="34" charset="-122"/>
              </a:rPr>
              <a:t>ColorOrder</a:t>
            </a:r>
            <a:r>
              <a:rPr lang="en-US" altLang="zh-CN" sz="1800" dirty="0">
                <a:solidFill>
                  <a:srgbClr val="000000"/>
                </a:solidFill>
                <a:latin typeface="微软雅黑" pitchFamily="34" charset="-122"/>
                <a:ea typeface="微软雅黑" pitchFamily="34" charset="-122"/>
              </a:rPr>
              <a:t>{mu},'</a:t>
            </a:r>
            <a:r>
              <a:rPr lang="en-US" altLang="zh-CN" sz="1800" dirty="0" err="1">
                <a:solidFill>
                  <a:srgbClr val="000000"/>
                </a:solidFill>
                <a:latin typeface="微软雅黑" pitchFamily="34" charset="-122"/>
                <a:ea typeface="微软雅黑" pitchFamily="34" charset="-122"/>
              </a:rPr>
              <a:t>LineStyle</a:t>
            </a:r>
            <a:r>
              <a:rPr lang="en-US" altLang="zh-CN" sz="1800" dirty="0">
                <a:solidFill>
                  <a:srgbClr val="000000"/>
                </a:solidFill>
                <a:latin typeface="微软雅黑" pitchFamily="34" charset="-122"/>
                <a:ea typeface="微软雅黑" pitchFamily="34" charset="-122"/>
              </a:rPr>
              <a:t>',</a:t>
            </a:r>
            <a:r>
              <a:rPr lang="en-US" altLang="zh-CN" sz="1800" dirty="0" err="1">
                <a:solidFill>
                  <a:srgbClr val="000000"/>
                </a:solidFill>
                <a:latin typeface="微软雅黑" pitchFamily="34" charset="-122"/>
                <a:ea typeface="微软雅黑" pitchFamily="34" charset="-122"/>
              </a:rPr>
              <a:t>LineStyle</a:t>
            </a:r>
            <a:r>
              <a:rPr lang="en-US" altLang="zh-CN" sz="1800" dirty="0">
                <a:solidFill>
                  <a:srgbClr val="000000"/>
                </a:solidFill>
                <a:latin typeface="微软雅黑" pitchFamily="34" charset="-122"/>
                <a:ea typeface="微软雅黑" pitchFamily="34" charset="-122"/>
              </a:rPr>
              <a:t>{mu});</a:t>
            </a:r>
          </a:p>
          <a:p>
            <a:pPr>
              <a:lnSpc>
                <a:spcPct val="120000"/>
              </a:lnSpc>
            </a:pPr>
            <a:r>
              <a:rPr lang="en-US" altLang="zh-CN" sz="1800" dirty="0">
                <a:solidFill>
                  <a:srgbClr val="000000"/>
                </a:solidFill>
                <a:latin typeface="微软雅黑" pitchFamily="34" charset="-122"/>
                <a:ea typeface="微软雅黑" pitchFamily="34" charset="-122"/>
              </a:rPr>
              <a:t>end</a:t>
            </a:r>
          </a:p>
          <a:p>
            <a:pPr>
              <a:lnSpc>
                <a:spcPct val="120000"/>
              </a:lnSpc>
            </a:pPr>
            <a:r>
              <a:rPr lang="en-US" altLang="zh-CN" sz="1800" dirty="0">
                <a:solidFill>
                  <a:srgbClr val="000000"/>
                </a:solidFill>
                <a:latin typeface="微软雅黑" pitchFamily="34" charset="-122"/>
                <a:ea typeface="微软雅黑" pitchFamily="34" charset="-122"/>
              </a:rPr>
              <a:t>&gt;&gt; </a:t>
            </a:r>
            <a:r>
              <a:rPr lang="en-US" altLang="zh-CN" sz="1800" dirty="0" err="1">
                <a:solidFill>
                  <a:srgbClr val="000000"/>
                </a:solidFill>
                <a:latin typeface="微软雅黑" pitchFamily="34" charset="-122"/>
                <a:ea typeface="微软雅黑" pitchFamily="34" charset="-122"/>
              </a:rPr>
              <a:t>xlabel</a:t>
            </a:r>
            <a:r>
              <a:rPr lang="en-US" altLang="zh-CN" sz="1800" dirty="0">
                <a:solidFill>
                  <a:srgbClr val="000000"/>
                </a:solidFill>
                <a:latin typeface="微软雅黑" pitchFamily="34" charset="-122"/>
                <a:ea typeface="微软雅黑" pitchFamily="34" charset="-122"/>
              </a:rPr>
              <a:t>(ha1,'t'); </a:t>
            </a:r>
            <a:r>
              <a:rPr lang="en-US" altLang="zh-CN" sz="1800" dirty="0" err="1">
                <a:solidFill>
                  <a:srgbClr val="000000"/>
                </a:solidFill>
                <a:latin typeface="微软雅黑" pitchFamily="34" charset="-122"/>
                <a:ea typeface="微软雅黑" pitchFamily="34" charset="-122"/>
              </a:rPr>
              <a:t>ylabel</a:t>
            </a:r>
            <a:r>
              <a:rPr lang="en-US" altLang="zh-CN" sz="1800" dirty="0">
                <a:solidFill>
                  <a:srgbClr val="000000"/>
                </a:solidFill>
                <a:latin typeface="微软雅黑" pitchFamily="34" charset="-122"/>
                <a:ea typeface="微软雅黑" pitchFamily="34" charset="-122"/>
              </a:rPr>
              <a:t>(ha1,'x(t)');</a:t>
            </a:r>
          </a:p>
          <a:p>
            <a:pPr>
              <a:lnSpc>
                <a:spcPct val="120000"/>
              </a:lnSpc>
            </a:pPr>
            <a:r>
              <a:rPr lang="en-US" altLang="zh-CN" sz="1800" dirty="0">
                <a:solidFill>
                  <a:srgbClr val="000000"/>
                </a:solidFill>
                <a:latin typeface="微软雅黑" pitchFamily="34" charset="-122"/>
                <a:ea typeface="微软雅黑" pitchFamily="34" charset="-122"/>
              </a:rPr>
              <a:t>&gt;&gt; legend(ha1,'\mu = 1','\mu = 2','\mu = 3');</a:t>
            </a:r>
          </a:p>
          <a:p>
            <a:pPr>
              <a:lnSpc>
                <a:spcPct val="120000"/>
              </a:lnSpc>
            </a:pPr>
            <a:r>
              <a:rPr lang="en-US" altLang="zh-CN" sz="1800" dirty="0">
                <a:solidFill>
                  <a:srgbClr val="000000"/>
                </a:solidFill>
                <a:latin typeface="微软雅黑" pitchFamily="34" charset="-122"/>
                <a:ea typeface="微软雅黑" pitchFamily="34" charset="-122"/>
              </a:rPr>
              <a:t>&gt;&gt; hold off</a:t>
            </a:r>
          </a:p>
          <a:p>
            <a:pPr>
              <a:lnSpc>
                <a:spcPct val="120000"/>
              </a:lnSpc>
            </a:pPr>
            <a:r>
              <a:rPr lang="en-US" altLang="zh-CN" sz="1800" dirty="0">
                <a:solidFill>
                  <a:srgbClr val="000000"/>
                </a:solidFill>
                <a:latin typeface="微软雅黑" pitchFamily="34" charset="-122"/>
                <a:ea typeface="微软雅黑" pitchFamily="34" charset="-122"/>
              </a:rPr>
              <a:t>&gt;&gt; </a:t>
            </a:r>
            <a:r>
              <a:rPr lang="en-US" altLang="zh-CN" sz="1800" dirty="0" err="1">
                <a:solidFill>
                  <a:srgbClr val="000000"/>
                </a:solidFill>
                <a:latin typeface="微软雅黑" pitchFamily="34" charset="-122"/>
                <a:ea typeface="微软雅黑" pitchFamily="34" charset="-122"/>
              </a:rPr>
              <a:t>xlabel</a:t>
            </a:r>
            <a:r>
              <a:rPr lang="en-US" altLang="zh-CN" sz="1800" dirty="0">
                <a:solidFill>
                  <a:srgbClr val="000000"/>
                </a:solidFill>
                <a:latin typeface="微软雅黑" pitchFamily="34" charset="-122"/>
                <a:ea typeface="微软雅黑" pitchFamily="34" charset="-122"/>
              </a:rPr>
              <a:t>(ha2,'</a:t>
            </a:r>
            <a:r>
              <a:rPr lang="zh-CN" altLang="en-US" sz="1800" dirty="0">
                <a:solidFill>
                  <a:srgbClr val="000000"/>
                </a:solidFill>
                <a:latin typeface="微软雅黑" pitchFamily="34" charset="-122"/>
                <a:ea typeface="微软雅黑" pitchFamily="34" charset="-122"/>
              </a:rPr>
              <a:t>位移</a:t>
            </a:r>
            <a:r>
              <a:rPr lang="en-US" altLang="zh-CN" sz="1800" dirty="0">
                <a:solidFill>
                  <a:srgbClr val="000000"/>
                </a:solidFill>
                <a:latin typeface="微软雅黑" pitchFamily="34" charset="-122"/>
                <a:ea typeface="微软雅黑" pitchFamily="34" charset="-122"/>
              </a:rPr>
              <a:t>'); </a:t>
            </a:r>
            <a:r>
              <a:rPr lang="en-US" altLang="zh-CN" sz="1800" dirty="0" err="1">
                <a:solidFill>
                  <a:srgbClr val="000000"/>
                </a:solidFill>
                <a:latin typeface="微软雅黑" pitchFamily="34" charset="-122"/>
                <a:ea typeface="微软雅黑" pitchFamily="34" charset="-122"/>
              </a:rPr>
              <a:t>ylabel</a:t>
            </a:r>
            <a:r>
              <a:rPr lang="en-US" altLang="zh-CN" sz="1800" dirty="0">
                <a:solidFill>
                  <a:srgbClr val="000000"/>
                </a:solidFill>
                <a:latin typeface="微软雅黑" pitchFamily="34" charset="-122"/>
                <a:ea typeface="微软雅黑" pitchFamily="34" charset="-122"/>
              </a:rPr>
              <a:t>(ha2,'</a:t>
            </a:r>
            <a:r>
              <a:rPr lang="zh-CN" altLang="en-US" sz="1800" dirty="0">
                <a:solidFill>
                  <a:srgbClr val="000000"/>
                </a:solidFill>
                <a:latin typeface="微软雅黑" pitchFamily="34" charset="-122"/>
                <a:ea typeface="微软雅黑" pitchFamily="34" charset="-122"/>
              </a:rPr>
              <a:t>速度</a:t>
            </a:r>
            <a:r>
              <a:rPr lang="en-US" altLang="zh-CN" sz="1800" dirty="0">
                <a:solidFill>
                  <a:srgbClr val="000000"/>
                </a:solidFill>
                <a:latin typeface="微软雅黑" pitchFamily="34" charset="-122"/>
                <a:ea typeface="微软雅黑" pitchFamily="34" charset="-122"/>
              </a:rPr>
              <a:t>');</a:t>
            </a:r>
          </a:p>
          <a:p>
            <a:pPr>
              <a:lnSpc>
                <a:spcPct val="120000"/>
              </a:lnSpc>
            </a:pPr>
            <a:r>
              <a:rPr lang="en-US" altLang="zh-CN" sz="1800" dirty="0">
                <a:solidFill>
                  <a:srgbClr val="000000"/>
                </a:solidFill>
                <a:latin typeface="微软雅黑" pitchFamily="34" charset="-122"/>
                <a:ea typeface="微软雅黑" pitchFamily="34" charset="-122"/>
              </a:rPr>
              <a:t>&gt;&gt; legend(ha2,'\mu = 1','\mu = 2','\mu = 3');</a:t>
            </a:r>
          </a:p>
          <a:p>
            <a:pPr>
              <a:lnSpc>
                <a:spcPct val="120000"/>
              </a:lnSpc>
            </a:pPr>
            <a:r>
              <a:rPr lang="en-US" altLang="zh-CN" sz="1800" dirty="0">
                <a:solidFill>
                  <a:srgbClr val="000000"/>
                </a:solidFill>
                <a:latin typeface="微软雅黑" pitchFamily="34" charset="-122"/>
                <a:ea typeface="微软雅黑" pitchFamily="34" charset="-122"/>
              </a:rPr>
              <a:t>&gt;&gt; hold off</a:t>
            </a:r>
          </a:p>
        </p:txBody>
      </p:sp>
      <p:sp>
        <p:nvSpPr>
          <p:cNvPr id="2" name="日期占位符 1">
            <a:extLst>
              <a:ext uri="{FF2B5EF4-FFF2-40B4-BE49-F238E27FC236}">
                <a16:creationId xmlns:a16="http://schemas.microsoft.com/office/drawing/2014/main" id="{DF20B51A-9AF8-4B67-993A-38DEF96021A4}"/>
              </a:ext>
            </a:extLst>
          </p:cNvPr>
          <p:cNvSpPr>
            <a:spLocks noGrp="1"/>
          </p:cNvSpPr>
          <p:nvPr>
            <p:ph type="dt" sz="half" idx="2"/>
          </p:nvPr>
        </p:nvSpPr>
        <p:spPr/>
        <p:txBody>
          <a:bodyPr/>
          <a:lstStyle/>
          <a:p>
            <a:pPr>
              <a:defRPr/>
            </a:pPr>
            <a:fld id="{AF0DFFB5-9229-484B-91CA-C50FC8251848}"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8C6AC983-B7E6-4112-B180-25FB6735D42E}"/>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3618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a:extLst>
              <a:ext uri="{FF2B5EF4-FFF2-40B4-BE49-F238E27FC236}">
                <a16:creationId xmlns:a16="http://schemas.microsoft.com/office/drawing/2014/main" id="{DDBC1B1F-4A70-432C-866F-F91C7DE5E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4212000" cy="3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3">
            <a:extLst>
              <a:ext uri="{FF2B5EF4-FFF2-40B4-BE49-F238E27FC236}">
                <a16:creationId xmlns:a16="http://schemas.microsoft.com/office/drawing/2014/main" id="{D230EAD7-8D7F-4479-ABB3-8A15A9AC5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480" y="3068960"/>
            <a:ext cx="4212000" cy="319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59C68A3-2192-4E99-A61A-F849FC16068B}"/>
              </a:ext>
            </a:extLst>
          </p:cNvPr>
          <p:cNvSpPr>
            <a:spLocks noChangeArrowheads="1"/>
          </p:cNvSpPr>
          <p:nvPr/>
        </p:nvSpPr>
        <p:spPr bwMode="auto">
          <a:xfrm>
            <a:off x="1259632" y="3717032"/>
            <a:ext cx="3096344"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000" dirty="0">
                <a:solidFill>
                  <a:srgbClr val="000000"/>
                </a:solidFill>
                <a:latin typeface="微软雅黑" pitchFamily="34" charset="-122"/>
                <a:ea typeface="微软雅黑" pitchFamily="34" charset="-122"/>
              </a:rPr>
              <a:t>微分方程解曲线图</a:t>
            </a:r>
            <a:endParaRPr lang="es-ES" altLang="zh-CN" sz="2000" dirty="0">
              <a:solidFill>
                <a:srgbClr val="000000"/>
              </a:solidFill>
              <a:latin typeface="微软雅黑" pitchFamily="34" charset="-122"/>
              <a:ea typeface="微软雅黑" pitchFamily="34" charset="-122"/>
            </a:endParaRPr>
          </a:p>
        </p:txBody>
      </p:sp>
      <p:sp>
        <p:nvSpPr>
          <p:cNvPr id="7" name="Rectangle 2">
            <a:extLst>
              <a:ext uri="{FF2B5EF4-FFF2-40B4-BE49-F238E27FC236}">
                <a16:creationId xmlns:a16="http://schemas.microsoft.com/office/drawing/2014/main" id="{A5EE94D1-33B8-4E0B-B890-CB039BC3B530}"/>
              </a:ext>
            </a:extLst>
          </p:cNvPr>
          <p:cNvSpPr>
            <a:spLocks noChangeArrowheads="1"/>
          </p:cNvSpPr>
          <p:nvPr/>
        </p:nvSpPr>
        <p:spPr bwMode="auto">
          <a:xfrm>
            <a:off x="5508104" y="2710594"/>
            <a:ext cx="3096344"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000" dirty="0">
                <a:solidFill>
                  <a:srgbClr val="000000"/>
                </a:solidFill>
                <a:latin typeface="微软雅黑" pitchFamily="34" charset="-122"/>
                <a:ea typeface="微软雅黑" pitchFamily="34" charset="-122"/>
              </a:rPr>
              <a:t>微分方程平面相轨迹图</a:t>
            </a:r>
            <a:endParaRPr lang="es-ES" altLang="zh-CN" sz="2000" dirty="0">
              <a:solidFill>
                <a:srgbClr val="000000"/>
              </a:solidFill>
              <a:latin typeface="微软雅黑" pitchFamily="34" charset="-122"/>
              <a:ea typeface="微软雅黑" pitchFamily="34" charset="-122"/>
            </a:endParaRPr>
          </a:p>
        </p:txBody>
      </p:sp>
      <p:sp>
        <p:nvSpPr>
          <p:cNvPr id="4" name="日期占位符 3">
            <a:extLst>
              <a:ext uri="{FF2B5EF4-FFF2-40B4-BE49-F238E27FC236}">
                <a16:creationId xmlns:a16="http://schemas.microsoft.com/office/drawing/2014/main" id="{415BA25F-4182-4BA0-B75A-947489CC4BF3}"/>
              </a:ext>
            </a:extLst>
          </p:cNvPr>
          <p:cNvSpPr>
            <a:spLocks noGrp="1"/>
          </p:cNvSpPr>
          <p:nvPr>
            <p:ph type="dt" sz="half" idx="2"/>
          </p:nvPr>
        </p:nvSpPr>
        <p:spPr/>
        <p:txBody>
          <a:bodyPr/>
          <a:lstStyle/>
          <a:p>
            <a:pPr>
              <a:defRPr/>
            </a:pPr>
            <a:fld id="{B18AC910-A50B-4DAB-A9CF-4D3C789D8777}"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9DCF3977-BCBA-4249-9CCD-7E9387097ED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7662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251520" y="971110"/>
            <a:ext cx="8296160"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3-3</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隐式微分方程组。</a:t>
            </a:r>
            <a:r>
              <a:rPr lang="zh-CN" altLang="en-US" sz="2400" dirty="0">
                <a:solidFill>
                  <a:srgbClr val="000000"/>
                </a:solidFill>
                <a:latin typeface="微软雅黑" pitchFamily="34" charset="-122"/>
                <a:ea typeface="微软雅黑" pitchFamily="34" charset="-122"/>
              </a:rPr>
              <a:t>用</a:t>
            </a:r>
            <a:r>
              <a:rPr lang="en-US" altLang="zh-CN" sz="2400" dirty="0">
                <a:solidFill>
                  <a:srgbClr val="000000"/>
                </a:solidFill>
                <a:latin typeface="微软雅黑" pitchFamily="34" charset="-122"/>
                <a:ea typeface="微软雅黑" pitchFamily="34" charset="-122"/>
              </a:rPr>
              <a:t>ode15i </a:t>
            </a:r>
            <a:r>
              <a:rPr lang="zh-CN" altLang="en-US" sz="2400" dirty="0">
                <a:solidFill>
                  <a:srgbClr val="000000"/>
                </a:solidFill>
                <a:latin typeface="微软雅黑" pitchFamily="34" charset="-122"/>
                <a:ea typeface="微软雅黑" pitchFamily="34" charset="-122"/>
              </a:rPr>
              <a:t>函数求下列隐式微分方程组的解：</a:t>
            </a:r>
          </a:p>
        </p:txBody>
      </p:sp>
      <p:graphicFrame>
        <p:nvGraphicFramePr>
          <p:cNvPr id="11" name="对象 10"/>
          <p:cNvGraphicFramePr>
            <a:graphicFrameLocks noChangeAspect="1"/>
          </p:cNvGraphicFramePr>
          <p:nvPr>
            <p:extLst>
              <p:ext uri="{D42A27DB-BD31-4B8C-83A1-F6EECF244321}">
                <p14:modId xmlns:p14="http://schemas.microsoft.com/office/powerpoint/2010/main" val="4132116707"/>
              </p:ext>
            </p:extLst>
          </p:nvPr>
        </p:nvGraphicFramePr>
        <p:xfrm>
          <a:off x="1552029" y="2040880"/>
          <a:ext cx="5756275" cy="2108200"/>
        </p:xfrm>
        <a:graphic>
          <a:graphicData uri="http://schemas.openxmlformats.org/presentationml/2006/ole">
            <mc:AlternateContent xmlns:mc="http://schemas.openxmlformats.org/markup-compatibility/2006">
              <mc:Choice xmlns:v="urn:schemas-microsoft-com:vml" Requires="v">
                <p:oleObj name="Equation" r:id="rId2" imgW="2438280" imgH="1193760" progId="Equation.DSMT4">
                  <p:embed/>
                </p:oleObj>
              </mc:Choice>
              <mc:Fallback>
                <p:oleObj name="Equation" r:id="rId2" imgW="2438280" imgH="1193760" progId="Equation.DSMT4">
                  <p:embed/>
                  <p:pic>
                    <p:nvPicPr>
                      <p:cNvPr id="11" name="对象 10"/>
                      <p:cNvPicPr>
                        <a:picLocks noChangeAspect="1" noChangeArrowheads="1"/>
                      </p:cNvPicPr>
                      <p:nvPr/>
                    </p:nvPicPr>
                    <p:blipFill>
                      <a:blip r:embed="rId3"/>
                      <a:srcRect/>
                      <a:stretch>
                        <a:fillRect/>
                      </a:stretch>
                    </p:blipFill>
                    <p:spPr bwMode="auto">
                      <a:xfrm>
                        <a:off x="1552029" y="2040880"/>
                        <a:ext cx="575627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E7D78562-E834-44AD-B9F5-EAD86C61890F}"/>
              </a:ext>
            </a:extLst>
          </p:cNvPr>
          <p:cNvSpPr>
            <a:spLocks noGrp="1"/>
          </p:cNvSpPr>
          <p:nvPr>
            <p:ph type="dt" sz="half" idx="2"/>
          </p:nvPr>
        </p:nvSpPr>
        <p:spPr/>
        <p:txBody>
          <a:bodyPr/>
          <a:lstStyle/>
          <a:p>
            <a:pPr>
              <a:defRPr/>
            </a:pPr>
            <a:fld id="{0B19677B-DFE6-4242-8D07-04AF86F5530F}"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59818FBC-E3DE-4D2A-9204-F4ADA493BBA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4469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251520" y="971110"/>
            <a:ext cx="829616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3-3</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隐式微分方程组</a:t>
            </a:r>
          </a:p>
        </p:txBody>
      </p:sp>
      <p:sp>
        <p:nvSpPr>
          <p:cNvPr id="6" name="Text Box 2">
            <a:extLst>
              <a:ext uri="{FF2B5EF4-FFF2-40B4-BE49-F238E27FC236}">
                <a16:creationId xmlns:a16="http://schemas.microsoft.com/office/drawing/2014/main" id="{790D8901-CED4-4305-B2AA-AAF2EE2523B6}"/>
              </a:ext>
            </a:extLst>
          </p:cNvPr>
          <p:cNvSpPr txBox="1">
            <a:spLocks noChangeArrowheads="1"/>
          </p:cNvSpPr>
          <p:nvPr/>
        </p:nvSpPr>
        <p:spPr bwMode="auto">
          <a:xfrm>
            <a:off x="376133" y="1527175"/>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编写微分方程组所对应的匿名函数</a:t>
            </a:r>
          </a:p>
        </p:txBody>
      </p:sp>
      <p:sp>
        <p:nvSpPr>
          <p:cNvPr id="7" name="Rectangle 3">
            <a:extLst>
              <a:ext uri="{FF2B5EF4-FFF2-40B4-BE49-F238E27FC236}">
                <a16:creationId xmlns:a16="http://schemas.microsoft.com/office/drawing/2014/main" id="{071E1095-708C-4001-B4BC-64A128FBBF83}"/>
              </a:ext>
            </a:extLst>
          </p:cNvPr>
          <p:cNvSpPr>
            <a:spLocks noChangeArrowheads="1"/>
          </p:cNvSpPr>
          <p:nvPr/>
        </p:nvSpPr>
        <p:spPr bwMode="auto">
          <a:xfrm>
            <a:off x="691952" y="2060848"/>
            <a:ext cx="7984504"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00"/>
                </a:solidFill>
                <a:latin typeface="微软雅黑" pitchFamily="34" charset="-122"/>
                <a:ea typeface="微软雅黑" pitchFamily="34" charset="-122"/>
              </a:rPr>
              <a:t>隐式微分方程组对应的匿名函数应有</a:t>
            </a:r>
            <a:r>
              <a:rPr lang="en-US" altLang="zh-CN" sz="2200" dirty="0">
                <a:solidFill>
                  <a:srgbClr val="000000"/>
                </a:solidFill>
                <a:latin typeface="微软雅黑" pitchFamily="34" charset="-122"/>
                <a:ea typeface="微软雅黑" pitchFamily="34" charset="-122"/>
              </a:rPr>
              <a:t>3</a:t>
            </a:r>
            <a:r>
              <a:rPr lang="zh-CN" altLang="en-US" sz="2200" dirty="0">
                <a:solidFill>
                  <a:srgbClr val="000000"/>
                </a:solidFill>
                <a:latin typeface="微软雅黑" pitchFamily="34" charset="-122"/>
                <a:ea typeface="微软雅黑" pitchFamily="34" charset="-122"/>
              </a:rPr>
              <a:t>个输入参数，分别是时间</a:t>
            </a:r>
            <a:r>
              <a:rPr lang="en-US" altLang="zh-CN" sz="2200" dirty="0">
                <a:solidFill>
                  <a:srgbClr val="000000"/>
                </a:solidFill>
                <a:latin typeface="微软雅黑" pitchFamily="34" charset="-122"/>
                <a:ea typeface="微软雅黑" pitchFamily="34" charset="-122"/>
              </a:rPr>
              <a:t>t</a:t>
            </a:r>
            <a:r>
              <a:rPr lang="zh-CN" altLang="en-US" sz="2200" dirty="0">
                <a:solidFill>
                  <a:srgbClr val="000000"/>
                </a:solidFill>
                <a:latin typeface="微软雅黑" pitchFamily="34" charset="-122"/>
                <a:ea typeface="微软雅黑" pitchFamily="34" charset="-122"/>
              </a:rPr>
              <a:t>，状态变量</a:t>
            </a:r>
            <a:r>
              <a:rPr lang="en-US" altLang="zh-CN" sz="2200" dirty="0">
                <a:solidFill>
                  <a:srgbClr val="000000"/>
                </a:solidFill>
                <a:latin typeface="微软雅黑" pitchFamily="34" charset="-122"/>
                <a:ea typeface="微软雅黑" pitchFamily="34" charset="-122"/>
              </a:rPr>
              <a:t>y </a:t>
            </a:r>
            <a:r>
              <a:rPr lang="zh-CN" altLang="en-US" sz="2200" dirty="0">
                <a:solidFill>
                  <a:srgbClr val="000000"/>
                </a:solidFill>
                <a:latin typeface="微软雅黑" pitchFamily="34" charset="-122"/>
                <a:ea typeface="微软雅黑" pitchFamily="34" charset="-122"/>
              </a:rPr>
              <a:t>和一阶导数</a:t>
            </a:r>
            <a:r>
              <a:rPr lang="en-US" altLang="zh-CN" sz="2200" dirty="0">
                <a:solidFill>
                  <a:srgbClr val="000000"/>
                </a:solidFill>
                <a:latin typeface="微软雅黑" pitchFamily="34" charset="-122"/>
                <a:ea typeface="微软雅黑" pitchFamily="34" charset="-122"/>
              </a:rPr>
              <a:t>y'</a:t>
            </a:r>
            <a:r>
              <a:rPr lang="zh-CN" altLang="en-US" sz="2200" dirty="0">
                <a:solidFill>
                  <a:srgbClr val="000000"/>
                </a:solidFill>
                <a:latin typeface="微软雅黑" pitchFamily="34" charset="-122"/>
                <a:ea typeface="微软雅黑" pitchFamily="34" charset="-122"/>
              </a:rPr>
              <a:t> 。</a:t>
            </a:r>
          </a:p>
        </p:txBody>
      </p:sp>
      <p:sp>
        <p:nvSpPr>
          <p:cNvPr id="8" name="Rectangle 2">
            <a:extLst>
              <a:ext uri="{FF2B5EF4-FFF2-40B4-BE49-F238E27FC236}">
                <a16:creationId xmlns:a16="http://schemas.microsoft.com/office/drawing/2014/main" id="{A4634B29-1EF2-4787-AB69-273B37F7E751}"/>
              </a:ext>
            </a:extLst>
          </p:cNvPr>
          <p:cNvSpPr>
            <a:spLocks noChangeArrowheads="1"/>
          </p:cNvSpPr>
          <p:nvPr/>
        </p:nvSpPr>
        <p:spPr bwMode="auto">
          <a:xfrm>
            <a:off x="611560" y="3213340"/>
            <a:ext cx="8136904" cy="234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solidFill>
                  <a:srgbClr val="008000"/>
                </a:solidFill>
                <a:latin typeface="微软雅黑" pitchFamily="34" charset="-122"/>
                <a:ea typeface="微软雅黑" pitchFamily="34" charset="-122"/>
              </a:rPr>
              <a:t>% </a:t>
            </a:r>
            <a:r>
              <a:rPr lang="zh-CN" altLang="en-US" sz="2000" dirty="0">
                <a:solidFill>
                  <a:srgbClr val="008000"/>
                </a:solidFill>
                <a:latin typeface="微软雅黑" pitchFamily="34" charset="-122"/>
                <a:ea typeface="微软雅黑" pitchFamily="34" charset="-122"/>
              </a:rPr>
              <a:t>隐式微分方程组对应的匿名函数</a:t>
            </a:r>
          </a:p>
          <a:p>
            <a:pPr>
              <a:lnSpc>
                <a:spcPct val="150000"/>
              </a:lnSpc>
            </a:pPr>
            <a:r>
              <a:rPr lang="en-US" altLang="zh-CN" sz="2000" dirty="0">
                <a:solidFill>
                  <a:srgbClr val="000000"/>
                </a:solidFill>
                <a:latin typeface="微软雅黑" pitchFamily="34" charset="-122"/>
                <a:ea typeface="微软雅黑" pitchFamily="34" charset="-122"/>
              </a:rPr>
              <a:t>&gt;&gt; fun = @(</a:t>
            </a:r>
            <a:r>
              <a:rPr lang="en-US" altLang="zh-CN" sz="2000" dirty="0" err="1">
                <a:solidFill>
                  <a:srgbClr val="000000"/>
                </a:solidFill>
                <a:latin typeface="微软雅黑" pitchFamily="34" charset="-122"/>
                <a:ea typeface="微软雅黑" pitchFamily="34" charset="-122"/>
              </a:rPr>
              <a:t>t,y,dy</a:t>
            </a:r>
            <a:r>
              <a:rPr lang="en-US" altLang="zh-CN" sz="2000" dirty="0">
                <a:solidFill>
                  <a:srgbClr val="000000"/>
                </a:solidFill>
                <a:latin typeface="微软雅黑" pitchFamily="34" charset="-122"/>
                <a:ea typeface="微软雅黑" pitchFamily="34" charset="-122"/>
              </a:rPr>
              <a:t>)[</a:t>
            </a: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(1)-y(2);</a:t>
            </a:r>
          </a:p>
          <a:p>
            <a:pPr>
              <a:lnSpc>
                <a:spcPct val="150000"/>
              </a:lnSpc>
            </a:pPr>
            <a:r>
              <a:rPr lang="en-US" altLang="zh-CN" sz="2000" dirty="0">
                <a:solidFill>
                  <a:srgbClr val="000000"/>
                </a:solidFill>
                <a:latin typeface="微软雅黑" pitchFamily="34" charset="-122"/>
                <a:ea typeface="微软雅黑" pitchFamily="34" charset="-122"/>
              </a:rPr>
              <a:t>                   </a:t>
            </a: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(2)*sin(y(4))+</a:t>
            </a: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(4)^2+2*y(1)*y(3)-y(1)*</a:t>
            </a: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(2)*y(4);</a:t>
            </a:r>
          </a:p>
          <a:p>
            <a:pPr>
              <a:lnSpc>
                <a:spcPct val="150000"/>
              </a:lnSpc>
            </a:pPr>
            <a:r>
              <a:rPr lang="en-US" altLang="zh-CN" sz="2000" dirty="0">
                <a:solidFill>
                  <a:srgbClr val="000000"/>
                </a:solidFill>
                <a:latin typeface="微软雅黑" pitchFamily="34" charset="-122"/>
                <a:ea typeface="微软雅黑" pitchFamily="34" charset="-122"/>
              </a:rPr>
              <a:t>                   </a:t>
            </a: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(3)-y(4);</a:t>
            </a:r>
          </a:p>
          <a:p>
            <a:pPr>
              <a:lnSpc>
                <a:spcPct val="150000"/>
              </a:lnSpc>
            </a:pPr>
            <a:r>
              <a:rPr lang="en-US" altLang="zh-CN" sz="2000" dirty="0">
                <a:solidFill>
                  <a:srgbClr val="000000"/>
                </a:solidFill>
                <a:latin typeface="微软雅黑" pitchFamily="34" charset="-122"/>
                <a:ea typeface="微软雅黑" pitchFamily="34" charset="-122"/>
              </a:rPr>
              <a:t>                   y(1)*</a:t>
            </a: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(2)*</a:t>
            </a: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(4)+cos(</a:t>
            </a: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(4))-3*y(2)*y(3)];</a:t>
            </a:r>
          </a:p>
        </p:txBody>
      </p:sp>
      <p:sp>
        <p:nvSpPr>
          <p:cNvPr id="2" name="日期占位符 1">
            <a:extLst>
              <a:ext uri="{FF2B5EF4-FFF2-40B4-BE49-F238E27FC236}">
                <a16:creationId xmlns:a16="http://schemas.microsoft.com/office/drawing/2014/main" id="{CA80B5A2-7CA5-499C-A316-8133F009341D}"/>
              </a:ext>
            </a:extLst>
          </p:cNvPr>
          <p:cNvSpPr>
            <a:spLocks noGrp="1"/>
          </p:cNvSpPr>
          <p:nvPr>
            <p:ph type="dt" sz="half" idx="2"/>
          </p:nvPr>
        </p:nvSpPr>
        <p:spPr/>
        <p:txBody>
          <a:bodyPr/>
          <a:lstStyle/>
          <a:p>
            <a:pPr>
              <a:defRPr/>
            </a:pPr>
            <a:fld id="{58D18C4D-19D9-4CE3-BF78-271200B51DEF}"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20A82255-98A2-4C7B-9E1E-ED34A74BFA2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2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251520" y="476672"/>
            <a:ext cx="829616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3-3</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隐式微分方程组</a:t>
            </a:r>
          </a:p>
        </p:txBody>
      </p:sp>
      <p:sp>
        <p:nvSpPr>
          <p:cNvPr id="6" name="Text Box 2">
            <a:extLst>
              <a:ext uri="{FF2B5EF4-FFF2-40B4-BE49-F238E27FC236}">
                <a16:creationId xmlns:a16="http://schemas.microsoft.com/office/drawing/2014/main" id="{790D8901-CED4-4305-B2AA-AAF2EE2523B6}"/>
              </a:ext>
            </a:extLst>
          </p:cNvPr>
          <p:cNvSpPr txBox="1">
            <a:spLocks noChangeArrowheads="1"/>
          </p:cNvSpPr>
          <p:nvPr/>
        </p:nvSpPr>
        <p:spPr bwMode="auto">
          <a:xfrm>
            <a:off x="376133" y="1032737"/>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确定一阶导数的初值</a:t>
            </a:r>
          </a:p>
        </p:txBody>
      </p:sp>
      <p:sp>
        <p:nvSpPr>
          <p:cNvPr id="7" name="Rectangle 3">
            <a:extLst>
              <a:ext uri="{FF2B5EF4-FFF2-40B4-BE49-F238E27FC236}">
                <a16:creationId xmlns:a16="http://schemas.microsoft.com/office/drawing/2014/main" id="{071E1095-708C-4001-B4BC-64A128FBBF83}"/>
              </a:ext>
            </a:extLst>
          </p:cNvPr>
          <p:cNvSpPr>
            <a:spLocks noChangeArrowheads="1"/>
          </p:cNvSpPr>
          <p:nvPr/>
        </p:nvSpPr>
        <p:spPr bwMode="auto">
          <a:xfrm>
            <a:off x="691952" y="1566410"/>
            <a:ext cx="7984504"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00"/>
                </a:solidFill>
                <a:latin typeface="微软雅黑" pitchFamily="34" charset="-122"/>
                <a:ea typeface="微软雅黑" pitchFamily="34" charset="-122"/>
              </a:rPr>
              <a:t>在调用</a:t>
            </a:r>
            <a:r>
              <a:rPr lang="en-US" altLang="zh-CN" sz="2200" dirty="0">
                <a:solidFill>
                  <a:srgbClr val="000000"/>
                </a:solidFill>
                <a:latin typeface="微软雅黑" pitchFamily="34" charset="-122"/>
                <a:ea typeface="微软雅黑" pitchFamily="34" charset="-122"/>
              </a:rPr>
              <a:t>ode15i</a:t>
            </a:r>
            <a:r>
              <a:rPr lang="zh-CN" altLang="en-US" sz="2200" dirty="0">
                <a:solidFill>
                  <a:srgbClr val="000000"/>
                </a:solidFill>
                <a:latin typeface="微软雅黑" pitchFamily="34" charset="-122"/>
                <a:ea typeface="微软雅黑" pitchFamily="34" charset="-122"/>
              </a:rPr>
              <a:t>函数求解隐式微分方程组时，需要给出状态变量及其一阶导数的初值。本例中只给出了状态变量的初值，状态变量一阶导数的初值可在猜测的基础上通过</a:t>
            </a:r>
            <a:r>
              <a:rPr lang="en-US" altLang="zh-CN" sz="2200" dirty="0">
                <a:solidFill>
                  <a:srgbClr val="000000"/>
                </a:solidFill>
                <a:latin typeface="微软雅黑" pitchFamily="34" charset="-122"/>
                <a:ea typeface="微软雅黑" pitchFamily="34" charset="-122"/>
              </a:rPr>
              <a:t>decic</a:t>
            </a:r>
            <a:r>
              <a:rPr lang="zh-CN" altLang="en-US" sz="2200" dirty="0">
                <a:solidFill>
                  <a:srgbClr val="000000"/>
                </a:solidFill>
                <a:latin typeface="微软雅黑" pitchFamily="34" charset="-122"/>
                <a:ea typeface="微软雅黑" pitchFamily="34" charset="-122"/>
              </a:rPr>
              <a:t>函数确定。</a:t>
            </a:r>
          </a:p>
        </p:txBody>
      </p:sp>
      <p:sp>
        <p:nvSpPr>
          <p:cNvPr id="8" name="Rectangle 2">
            <a:extLst>
              <a:ext uri="{FF2B5EF4-FFF2-40B4-BE49-F238E27FC236}">
                <a16:creationId xmlns:a16="http://schemas.microsoft.com/office/drawing/2014/main" id="{A4634B29-1EF2-4787-AB69-273B37F7E751}"/>
              </a:ext>
            </a:extLst>
          </p:cNvPr>
          <p:cNvSpPr>
            <a:spLocks noChangeArrowheads="1"/>
          </p:cNvSpPr>
          <p:nvPr/>
        </p:nvSpPr>
        <p:spPr bwMode="auto">
          <a:xfrm>
            <a:off x="611560" y="3111715"/>
            <a:ext cx="8136904" cy="326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latin typeface="微软雅黑" pitchFamily="34" charset="-122"/>
                <a:ea typeface="微软雅黑" pitchFamily="34" charset="-122"/>
              </a:rPr>
              <a:t>&gt;&gt; t0 = 0;            % </a:t>
            </a:r>
            <a:r>
              <a:rPr lang="zh-CN" altLang="en-US" sz="2000" dirty="0">
                <a:latin typeface="微软雅黑" pitchFamily="34" charset="-122"/>
                <a:ea typeface="微软雅黑" pitchFamily="34" charset="-122"/>
              </a:rPr>
              <a:t>自变量的初值</a:t>
            </a:r>
          </a:p>
          <a:p>
            <a:pPr>
              <a:lnSpc>
                <a:spcPct val="150000"/>
              </a:lnSpc>
            </a:pPr>
            <a:r>
              <a:rPr lang="en-US" altLang="zh-CN" sz="2000" dirty="0">
                <a:latin typeface="微软雅黑" pitchFamily="34" charset="-122"/>
                <a:ea typeface="微软雅黑" pitchFamily="34" charset="-122"/>
              </a:rPr>
              <a:t>&gt;&gt; y0 = [1;0;0;1]; % </a:t>
            </a:r>
            <a:r>
              <a:rPr lang="zh-CN" altLang="en-US" sz="2000" dirty="0">
                <a:latin typeface="微软雅黑" pitchFamily="34" charset="-122"/>
                <a:ea typeface="微软雅黑" pitchFamily="34" charset="-122"/>
              </a:rPr>
              <a:t>状态变量初值向量</a:t>
            </a:r>
            <a:r>
              <a:rPr lang="en-US" altLang="zh-CN" sz="2000" dirty="0">
                <a:latin typeface="微软雅黑" pitchFamily="34" charset="-122"/>
                <a:ea typeface="微软雅黑" pitchFamily="34" charset="-122"/>
              </a:rPr>
              <a:t>y0</a:t>
            </a:r>
          </a:p>
          <a:p>
            <a:pPr>
              <a:lnSpc>
                <a:spcPct val="150000"/>
              </a:lnSpc>
            </a:pPr>
            <a:r>
              <a:rPr lang="en-US" altLang="zh-CN" sz="2000" dirty="0">
                <a:latin typeface="微软雅黑" pitchFamily="34" charset="-122"/>
                <a:ea typeface="微软雅黑" pitchFamily="34" charset="-122"/>
              </a:rPr>
              <a:t>&gt;&gt; fix_y0 = [1;1;1;1]; </a:t>
            </a:r>
          </a:p>
          <a:p>
            <a:pPr>
              <a:lnSpc>
                <a:spcPct val="150000"/>
              </a:lnSpc>
            </a:pPr>
            <a:r>
              <a:rPr lang="en-US" altLang="zh-CN" sz="2000" dirty="0">
                <a:latin typeface="微软雅黑" pitchFamily="34" charset="-122"/>
                <a:ea typeface="微软雅黑" pitchFamily="34" charset="-122"/>
              </a:rPr>
              <a:t>&gt;&gt; dy0 = [0;3;1;0];    % </a:t>
            </a:r>
            <a:r>
              <a:rPr lang="zh-CN" altLang="en-US" sz="2000" dirty="0">
                <a:latin typeface="微软雅黑" pitchFamily="34" charset="-122"/>
                <a:ea typeface="微软雅黑" pitchFamily="34" charset="-122"/>
              </a:rPr>
              <a:t>猜测一下一阶导数</a:t>
            </a:r>
            <a:r>
              <a:rPr lang="en-US" altLang="zh-CN" sz="2000" dirty="0" err="1">
                <a:latin typeface="微软雅黑" pitchFamily="34" charset="-122"/>
                <a:ea typeface="微软雅黑" pitchFamily="34" charset="-122"/>
              </a:rPr>
              <a:t>dy</a:t>
            </a:r>
            <a:r>
              <a:rPr lang="zh-CN" altLang="en-US" sz="2000" dirty="0">
                <a:latin typeface="微软雅黑" pitchFamily="34" charset="-122"/>
                <a:ea typeface="微软雅黑" pitchFamily="34" charset="-122"/>
              </a:rPr>
              <a:t>的初值</a:t>
            </a:r>
            <a:r>
              <a:rPr lang="en-US" altLang="zh-CN" sz="2000" dirty="0">
                <a:latin typeface="微软雅黑" pitchFamily="34" charset="-122"/>
                <a:ea typeface="微软雅黑" pitchFamily="34" charset="-122"/>
              </a:rPr>
              <a:t>dy0;</a:t>
            </a:r>
          </a:p>
          <a:p>
            <a:pPr>
              <a:lnSpc>
                <a:spcPct val="150000"/>
              </a:lnSpc>
            </a:pPr>
            <a:r>
              <a:rPr lang="en-US" altLang="zh-CN" sz="2000" dirty="0">
                <a:latin typeface="微软雅黑" pitchFamily="34" charset="-122"/>
                <a:ea typeface="微软雅黑" pitchFamily="34" charset="-122"/>
              </a:rPr>
              <a:t>&gt;&gt; fix_dy0 = [0;0;0;0];</a:t>
            </a:r>
          </a:p>
          <a:p>
            <a:pPr>
              <a:lnSpc>
                <a:spcPct val="150000"/>
              </a:lnSpc>
            </a:pP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调用</a:t>
            </a:r>
            <a:r>
              <a:rPr lang="en-US" altLang="zh-CN" sz="2000" dirty="0">
                <a:latin typeface="微软雅黑" pitchFamily="34" charset="-122"/>
                <a:ea typeface="微软雅黑" pitchFamily="34" charset="-122"/>
              </a:rPr>
              <a:t>decic</a:t>
            </a:r>
            <a:r>
              <a:rPr lang="zh-CN" altLang="en-US" sz="2000" dirty="0">
                <a:latin typeface="微软雅黑" pitchFamily="34" charset="-122"/>
                <a:ea typeface="微软雅黑" pitchFamily="34" charset="-122"/>
              </a:rPr>
              <a:t>函数来决定</a:t>
            </a:r>
            <a:r>
              <a:rPr lang="en-US" altLang="zh-CN" sz="2000" dirty="0">
                <a:latin typeface="微软雅黑" pitchFamily="34" charset="-122"/>
                <a:ea typeface="微软雅黑" pitchFamily="34" charset="-122"/>
              </a:rPr>
              <a:t>y</a:t>
            </a:r>
            <a:r>
              <a:rPr lang="zh-CN" altLang="en-US" sz="2000" dirty="0">
                <a:latin typeface="微软雅黑" pitchFamily="34" charset="-122"/>
                <a:ea typeface="微软雅黑" pitchFamily="34" charset="-122"/>
              </a:rPr>
              <a:t>和</a:t>
            </a:r>
            <a:r>
              <a:rPr lang="en-US" altLang="zh-CN" sz="2000" dirty="0" err="1">
                <a:latin typeface="微软雅黑" pitchFamily="34" charset="-122"/>
                <a:ea typeface="微软雅黑" pitchFamily="34" charset="-122"/>
              </a:rPr>
              <a:t>dy</a:t>
            </a:r>
            <a:r>
              <a:rPr lang="zh-CN" altLang="en-US" sz="2000" dirty="0">
                <a:latin typeface="微软雅黑" pitchFamily="34" charset="-122"/>
                <a:ea typeface="微软雅黑" pitchFamily="34" charset="-122"/>
              </a:rPr>
              <a:t>的初值</a:t>
            </a:r>
          </a:p>
          <a:p>
            <a:pPr>
              <a:lnSpc>
                <a:spcPct val="150000"/>
              </a:lnSpc>
            </a:pPr>
            <a:r>
              <a:rPr lang="en-US" altLang="zh-CN" sz="2000" dirty="0">
                <a:latin typeface="微软雅黑" pitchFamily="34" charset="-122"/>
                <a:ea typeface="微软雅黑" pitchFamily="34" charset="-122"/>
              </a:rPr>
              <a:t>&gt;&gt; [y02,dy02] = decic(fun,t0,y0,fix_y0,dy0,fix_dy0);</a:t>
            </a:r>
          </a:p>
        </p:txBody>
      </p:sp>
      <p:sp>
        <p:nvSpPr>
          <p:cNvPr id="2" name="日期占位符 1">
            <a:extLst>
              <a:ext uri="{FF2B5EF4-FFF2-40B4-BE49-F238E27FC236}">
                <a16:creationId xmlns:a16="http://schemas.microsoft.com/office/drawing/2014/main" id="{97A1D924-B05F-4F89-8812-3170F84E9ED0}"/>
              </a:ext>
            </a:extLst>
          </p:cNvPr>
          <p:cNvSpPr>
            <a:spLocks noGrp="1"/>
          </p:cNvSpPr>
          <p:nvPr>
            <p:ph type="dt" sz="half" idx="2"/>
          </p:nvPr>
        </p:nvSpPr>
        <p:spPr/>
        <p:txBody>
          <a:bodyPr/>
          <a:lstStyle/>
          <a:p>
            <a:pPr>
              <a:defRPr/>
            </a:pPr>
            <a:fld id="{8DC5F916-2F64-4F7E-84F6-4F03EF2C273F}"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5BE44D3B-2EC3-4245-9EAD-5914C245A26B}"/>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2599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321446" y="1406183"/>
            <a:ext cx="660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800" dirty="0">
                <a:solidFill>
                  <a:srgbClr val="000000"/>
                </a:solidFill>
                <a:latin typeface="微软雅黑" pitchFamily="34" charset="-122"/>
                <a:ea typeface="微软雅黑" pitchFamily="34" charset="-122"/>
              </a:rPr>
              <a:t>一、离散数据求差分及导数</a:t>
            </a:r>
          </a:p>
        </p:txBody>
      </p:sp>
      <p:sp>
        <p:nvSpPr>
          <p:cNvPr id="13" name="Text Box 2">
            <a:extLst>
              <a:ext uri="{FF2B5EF4-FFF2-40B4-BE49-F238E27FC236}">
                <a16:creationId xmlns:a16="http://schemas.microsoft.com/office/drawing/2014/main" id="{ADFF0825-5520-4F6A-9E9A-12D032A4DEEE}"/>
              </a:ext>
            </a:extLst>
          </p:cNvPr>
          <p:cNvSpPr txBox="1">
            <a:spLocks noChangeArrowheads="1"/>
          </p:cNvSpPr>
          <p:nvPr/>
        </p:nvSpPr>
        <p:spPr bwMode="auto">
          <a:xfrm>
            <a:off x="323529" y="620688"/>
            <a:ext cx="8031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b="1" dirty="0">
                <a:latin typeface="微软雅黑" pitchFamily="34" charset="-122"/>
                <a:ea typeface="微软雅黑" pitchFamily="34" charset="-122"/>
              </a:rPr>
              <a:t>第一节  微积分问题的数值解</a:t>
            </a:r>
          </a:p>
        </p:txBody>
      </p:sp>
      <p:graphicFrame>
        <p:nvGraphicFramePr>
          <p:cNvPr id="8" name="表格 7">
            <a:extLst>
              <a:ext uri="{FF2B5EF4-FFF2-40B4-BE49-F238E27FC236}">
                <a16:creationId xmlns:a16="http://schemas.microsoft.com/office/drawing/2014/main" id="{8A3F6A51-501F-42E8-A132-B39BC4E6128B}"/>
              </a:ext>
            </a:extLst>
          </p:cNvPr>
          <p:cNvGraphicFramePr>
            <a:graphicFrameLocks noGrp="1"/>
          </p:cNvGraphicFramePr>
          <p:nvPr>
            <p:extLst>
              <p:ext uri="{D42A27DB-BD31-4B8C-83A1-F6EECF244321}">
                <p14:modId xmlns:p14="http://schemas.microsoft.com/office/powerpoint/2010/main" val="2301015081"/>
              </p:ext>
            </p:extLst>
          </p:nvPr>
        </p:nvGraphicFramePr>
        <p:xfrm>
          <a:off x="457200" y="2132856"/>
          <a:ext cx="8229600" cy="4368914"/>
        </p:xfrm>
        <a:graphic>
          <a:graphicData uri="http://schemas.openxmlformats.org/drawingml/2006/table">
            <a:tbl>
              <a:tblPr firstRow="1" firstCol="1" lastRow="1" lastCol="1" bandRow="1" bandCol="1"/>
              <a:tblGrid>
                <a:gridCol w="1018456">
                  <a:extLst>
                    <a:ext uri="{9D8B030D-6E8A-4147-A177-3AD203B41FA5}">
                      <a16:colId xmlns:a16="http://schemas.microsoft.com/office/drawing/2014/main" val="3887707068"/>
                    </a:ext>
                  </a:extLst>
                </a:gridCol>
                <a:gridCol w="2736304">
                  <a:extLst>
                    <a:ext uri="{9D8B030D-6E8A-4147-A177-3AD203B41FA5}">
                      <a16:colId xmlns:a16="http://schemas.microsoft.com/office/drawing/2014/main" val="270139367"/>
                    </a:ext>
                  </a:extLst>
                </a:gridCol>
                <a:gridCol w="4474840">
                  <a:extLst>
                    <a:ext uri="{9D8B030D-6E8A-4147-A177-3AD203B41FA5}">
                      <a16:colId xmlns:a16="http://schemas.microsoft.com/office/drawing/2014/main" val="2826043209"/>
                    </a:ext>
                  </a:extLst>
                </a:gridCol>
              </a:tblGrid>
              <a:tr h="480476">
                <a:tc>
                  <a:txBody>
                    <a:bodyPr/>
                    <a:lstStyle/>
                    <a:p>
                      <a:pPr algn="just">
                        <a:lnSpc>
                          <a:spcPts val="1500"/>
                        </a:lnSpc>
                        <a:spcAft>
                          <a:spcPts val="0"/>
                        </a:spcAft>
                      </a:pPr>
                      <a:r>
                        <a:rPr lang="zh-CN" sz="1800" b="1">
                          <a:solidFill>
                            <a:srgbClr val="0000FF"/>
                          </a:solidFill>
                          <a:effectLst/>
                          <a:latin typeface="微软雅黑" panose="020B0503020204020204" pitchFamily="34" charset="-122"/>
                          <a:ea typeface="微软雅黑" panose="020B0503020204020204" pitchFamily="34" charset="-122"/>
                        </a:rPr>
                        <a:t>函数名</a:t>
                      </a: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调用格式</a:t>
                      </a: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说</a:t>
                      </a:r>
                      <a:r>
                        <a:rPr lang="en-US" sz="1800" b="1" dirty="0">
                          <a:solidFill>
                            <a:srgbClr val="0000FF"/>
                          </a:solidFill>
                          <a:effectLst/>
                          <a:latin typeface="微软雅黑" panose="020B0503020204020204" pitchFamily="34" charset="-122"/>
                          <a:ea typeface="微软雅黑" panose="020B0503020204020204" pitchFamily="34" charset="-122"/>
                        </a:rPr>
                        <a:t>    </a:t>
                      </a:r>
                      <a:r>
                        <a:rPr lang="zh-CN" sz="1800" b="1" dirty="0">
                          <a:solidFill>
                            <a:srgbClr val="0000FF"/>
                          </a:solidFill>
                          <a:effectLst/>
                          <a:latin typeface="微软雅黑" panose="020B0503020204020204" pitchFamily="34" charset="-122"/>
                          <a:ea typeface="微软雅黑" panose="020B0503020204020204" pitchFamily="34" charset="-122"/>
                        </a:rPr>
                        <a:t>明</a:t>
                      </a: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2563672"/>
                  </a:ext>
                </a:extLst>
              </a:tr>
              <a:tr h="1156902">
                <a:tc rowSpan="2">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diff</a:t>
                      </a:r>
                      <a:endParaRPr lang="zh-CN" sz="1600">
                        <a:effectLst/>
                        <a:latin typeface="微软雅黑" panose="020B0503020204020204" pitchFamily="34" charset="-122"/>
                        <a:ea typeface="微软雅黑" panose="020B0503020204020204" pitchFamily="34" charset="-122"/>
                      </a:endParaRP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600" dirty="0">
                          <a:effectLst/>
                          <a:latin typeface="微软雅黑" panose="020B0503020204020204" pitchFamily="34" charset="-122"/>
                          <a:ea typeface="微软雅黑" panose="020B0503020204020204" pitchFamily="34" charset="-122"/>
                        </a:rPr>
                        <a:t>dx = diff(X)</a:t>
                      </a:r>
                      <a:endParaRPr lang="zh-CN" sz="1600" dirty="0">
                        <a:effectLst/>
                        <a:latin typeface="微软雅黑" panose="020B0503020204020204" pitchFamily="34" charset="-122"/>
                        <a:ea typeface="微软雅黑" panose="020B0503020204020204" pitchFamily="34" charset="-122"/>
                      </a:endParaRP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求一阶差分，当</a:t>
                      </a:r>
                      <a:r>
                        <a:rPr lang="en-US" sz="1600">
                          <a:effectLst/>
                          <a:latin typeface="微软雅黑" panose="020B0503020204020204" pitchFamily="34" charset="-122"/>
                          <a:ea typeface="微软雅黑" panose="020B0503020204020204" pitchFamily="34" charset="-122"/>
                        </a:rPr>
                        <a:t>X</a:t>
                      </a:r>
                      <a:r>
                        <a:rPr lang="zh-CN" sz="1600">
                          <a:effectLst/>
                          <a:latin typeface="微软雅黑" panose="020B0503020204020204" pitchFamily="34" charset="-122"/>
                          <a:ea typeface="微软雅黑" panose="020B0503020204020204" pitchFamily="34" charset="-122"/>
                        </a:rPr>
                        <a:t>为向量时，</a:t>
                      </a:r>
                      <a:r>
                        <a:rPr lang="en-US" sz="1600">
                          <a:effectLst/>
                          <a:latin typeface="微软雅黑" panose="020B0503020204020204" pitchFamily="34" charset="-122"/>
                          <a:ea typeface="微软雅黑" panose="020B0503020204020204" pitchFamily="34" charset="-122"/>
                        </a:rPr>
                        <a:t>dx = X(2:end) – X(1:end-1)</a:t>
                      </a:r>
                      <a:r>
                        <a:rPr lang="zh-CN" sz="1600">
                          <a:effectLst/>
                          <a:latin typeface="微软雅黑" panose="020B0503020204020204" pitchFamily="34" charset="-122"/>
                          <a:ea typeface="微软雅黑" panose="020B0503020204020204" pitchFamily="34" charset="-122"/>
                        </a:rPr>
                        <a:t>，即</a:t>
                      </a:r>
                      <a:r>
                        <a:rPr lang="en-US" sz="1600">
                          <a:effectLst/>
                          <a:latin typeface="微软雅黑" panose="020B0503020204020204" pitchFamily="34" charset="-122"/>
                          <a:ea typeface="微软雅黑" panose="020B0503020204020204" pitchFamily="34" charset="-122"/>
                        </a:rPr>
                        <a:t>dx</a:t>
                      </a:r>
                      <a:r>
                        <a:rPr lang="zh-CN" sz="1600">
                          <a:effectLst/>
                          <a:latin typeface="微软雅黑" panose="020B0503020204020204" pitchFamily="34" charset="-122"/>
                          <a:ea typeface="微软雅黑" panose="020B0503020204020204" pitchFamily="34" charset="-122"/>
                        </a:rPr>
                        <a:t>中的元素是由</a:t>
                      </a:r>
                      <a:r>
                        <a:rPr lang="en-US" sz="1600">
                          <a:effectLst/>
                          <a:latin typeface="微软雅黑" panose="020B0503020204020204" pitchFamily="34" charset="-122"/>
                          <a:ea typeface="微软雅黑" panose="020B0503020204020204" pitchFamily="34" charset="-122"/>
                        </a:rPr>
                        <a:t>X</a:t>
                      </a:r>
                      <a:r>
                        <a:rPr lang="zh-CN" sz="1600">
                          <a:effectLst/>
                          <a:latin typeface="微软雅黑" panose="020B0503020204020204" pitchFamily="34" charset="-122"/>
                          <a:ea typeface="微软雅黑" panose="020B0503020204020204" pitchFamily="34" charset="-122"/>
                        </a:rPr>
                        <a:t>中的每个元素减去前面相邻的元素得到，</a:t>
                      </a:r>
                      <a:r>
                        <a:rPr lang="en-US" sz="1600">
                          <a:effectLst/>
                          <a:latin typeface="微软雅黑" panose="020B0503020204020204" pitchFamily="34" charset="-122"/>
                          <a:ea typeface="微软雅黑" panose="020B0503020204020204" pitchFamily="34" charset="-122"/>
                        </a:rPr>
                        <a:t>dx</a:t>
                      </a:r>
                      <a:r>
                        <a:rPr lang="zh-CN" sz="1600">
                          <a:effectLst/>
                          <a:latin typeface="微软雅黑" panose="020B0503020204020204" pitchFamily="34" charset="-122"/>
                          <a:ea typeface="微软雅黑" panose="020B0503020204020204" pitchFamily="34" charset="-122"/>
                        </a:rPr>
                        <a:t>的元素个数比</a:t>
                      </a:r>
                      <a:r>
                        <a:rPr lang="en-US" sz="1600">
                          <a:effectLst/>
                          <a:latin typeface="微软雅黑" panose="020B0503020204020204" pitchFamily="34" charset="-122"/>
                          <a:ea typeface="微软雅黑" panose="020B0503020204020204" pitchFamily="34" charset="-122"/>
                        </a:rPr>
                        <a:t>X</a:t>
                      </a:r>
                      <a:r>
                        <a:rPr lang="zh-CN" sz="1600">
                          <a:effectLst/>
                          <a:latin typeface="微软雅黑" panose="020B0503020204020204" pitchFamily="34" charset="-122"/>
                          <a:ea typeface="微软雅黑" panose="020B0503020204020204" pitchFamily="34" charset="-122"/>
                        </a:rPr>
                        <a:t>的元素个数少一个；当</a:t>
                      </a:r>
                      <a:r>
                        <a:rPr lang="en-US" sz="1600">
                          <a:effectLst/>
                          <a:latin typeface="微软雅黑" panose="020B0503020204020204" pitchFamily="34" charset="-122"/>
                          <a:ea typeface="微软雅黑" panose="020B0503020204020204" pitchFamily="34" charset="-122"/>
                        </a:rPr>
                        <a:t>X</a:t>
                      </a:r>
                      <a:r>
                        <a:rPr lang="zh-CN" sz="1600">
                          <a:effectLst/>
                          <a:latin typeface="微软雅黑" panose="020B0503020204020204" pitchFamily="34" charset="-122"/>
                          <a:ea typeface="微软雅黑" panose="020B0503020204020204" pitchFamily="34" charset="-122"/>
                        </a:rPr>
                        <a:t>是矩阵时，</a:t>
                      </a:r>
                      <a:r>
                        <a:rPr lang="en-US" sz="1600">
                          <a:effectLst/>
                          <a:latin typeface="微软雅黑" panose="020B0503020204020204" pitchFamily="34" charset="-122"/>
                          <a:ea typeface="微软雅黑" panose="020B0503020204020204" pitchFamily="34" charset="-122"/>
                        </a:rPr>
                        <a:t>dx = X(2:end,:) – X(1:end-1,:)</a:t>
                      </a:r>
                      <a:endParaRPr lang="zh-CN" sz="1600">
                        <a:effectLst/>
                        <a:latin typeface="微软雅黑" panose="020B0503020204020204" pitchFamily="34" charset="-122"/>
                        <a:ea typeface="微软雅黑" panose="020B0503020204020204" pitchFamily="34" charset="-122"/>
                      </a:endParaRP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4370331"/>
                  </a:ext>
                </a:extLst>
              </a:tr>
              <a:tr h="352879">
                <a:tc vMerge="1">
                  <a:txBody>
                    <a:bodyPr/>
                    <a:lstStyle/>
                    <a:p>
                      <a:endParaRPr lang="zh-CN" altLang="en-US"/>
                    </a:p>
                  </a:txBody>
                  <a:tcPr/>
                </a:tc>
                <a:tc>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dx = diff(X, n)</a:t>
                      </a:r>
                      <a:endParaRPr lang="zh-CN" sz="1600">
                        <a:effectLst/>
                        <a:latin typeface="微软雅黑" panose="020B0503020204020204" pitchFamily="34" charset="-122"/>
                        <a:ea typeface="微软雅黑" panose="020B0503020204020204" pitchFamily="34" charset="-122"/>
                      </a:endParaRP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求</a:t>
                      </a:r>
                      <a:r>
                        <a:rPr lang="en-US" sz="1600">
                          <a:effectLst/>
                          <a:latin typeface="微软雅黑" panose="020B0503020204020204" pitchFamily="34" charset="-122"/>
                          <a:ea typeface="微软雅黑" panose="020B0503020204020204" pitchFamily="34" charset="-122"/>
                        </a:rPr>
                        <a:t>n</a:t>
                      </a:r>
                      <a:r>
                        <a:rPr lang="zh-CN" sz="1600">
                          <a:effectLst/>
                          <a:latin typeface="微软雅黑" panose="020B0503020204020204" pitchFamily="34" charset="-122"/>
                          <a:ea typeface="微软雅黑" panose="020B0503020204020204" pitchFamily="34" charset="-122"/>
                        </a:rPr>
                        <a:t>阶差分</a:t>
                      </a: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6194567"/>
                  </a:ext>
                </a:extLst>
              </a:tr>
              <a:tr h="1562746">
                <a:tc rowSpan="2">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gradient</a:t>
                      </a:r>
                      <a:endParaRPr lang="zh-CN" sz="1600">
                        <a:effectLst/>
                        <a:latin typeface="微软雅黑" panose="020B0503020204020204" pitchFamily="34" charset="-122"/>
                        <a:ea typeface="微软雅黑" panose="020B0503020204020204" pitchFamily="34" charset="-122"/>
                      </a:endParaRP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FX = gradient(F,h)</a:t>
                      </a:r>
                      <a:endParaRPr lang="zh-CN" sz="1600">
                        <a:effectLst/>
                        <a:latin typeface="微软雅黑" panose="020B0503020204020204" pitchFamily="34" charset="-122"/>
                        <a:ea typeface="微软雅黑" panose="020B0503020204020204" pitchFamily="34" charset="-122"/>
                      </a:endParaRP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dirty="0">
                          <a:effectLst/>
                          <a:latin typeface="微软雅黑" panose="020B0503020204020204" pitchFamily="34" charset="-122"/>
                          <a:ea typeface="微软雅黑" panose="020B0503020204020204" pitchFamily="34" charset="-122"/>
                        </a:rPr>
                        <a:t>基于离散数据求一元函数的梯度，</a:t>
                      </a:r>
                      <a:r>
                        <a:rPr lang="en-US" sz="1600" dirty="0">
                          <a:effectLst/>
                          <a:latin typeface="微软雅黑" panose="020B0503020204020204" pitchFamily="34" charset="-122"/>
                          <a:ea typeface="微软雅黑" panose="020B0503020204020204" pitchFamily="34" charset="-122"/>
                        </a:rPr>
                        <a:t> FX</a:t>
                      </a:r>
                      <a:r>
                        <a:rPr lang="zh-CN" sz="1600" dirty="0">
                          <a:effectLst/>
                          <a:latin typeface="微软雅黑" panose="020B0503020204020204" pitchFamily="34" charset="-122"/>
                          <a:ea typeface="微软雅黑" panose="020B0503020204020204" pitchFamily="34" charset="-122"/>
                        </a:rPr>
                        <a:t>是与</a:t>
                      </a:r>
                      <a:r>
                        <a:rPr lang="en-US" sz="1600" dirty="0">
                          <a:effectLst/>
                          <a:latin typeface="微软雅黑" panose="020B0503020204020204" pitchFamily="34" charset="-122"/>
                          <a:ea typeface="微软雅黑" panose="020B0503020204020204" pitchFamily="34" charset="-122"/>
                        </a:rPr>
                        <a:t>F</a:t>
                      </a:r>
                      <a:r>
                        <a:rPr lang="zh-CN" sz="1600" dirty="0">
                          <a:effectLst/>
                          <a:latin typeface="微软雅黑" panose="020B0503020204020204" pitchFamily="34" charset="-122"/>
                          <a:ea typeface="微软雅黑" panose="020B0503020204020204" pitchFamily="34" charset="-122"/>
                        </a:rPr>
                        <a:t>等长的向量，其中</a:t>
                      </a:r>
                    </a:p>
                    <a:p>
                      <a:pPr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FX(1) = (F(2)-F(1))/h</a:t>
                      </a:r>
                      <a:endParaRPr lang="zh-CN" sz="1600" dirty="0">
                        <a:effectLst/>
                        <a:latin typeface="微软雅黑" panose="020B0503020204020204" pitchFamily="34" charset="-122"/>
                        <a:ea typeface="微软雅黑" panose="020B0503020204020204" pitchFamily="34" charset="-122"/>
                      </a:endParaRPr>
                    </a:p>
                    <a:p>
                      <a:pPr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FX(end) = (F(end)-F(end-1))/h</a:t>
                      </a:r>
                      <a:endParaRPr lang="zh-CN" sz="1600" dirty="0">
                        <a:effectLst/>
                        <a:latin typeface="微软雅黑" panose="020B0503020204020204" pitchFamily="34" charset="-122"/>
                        <a:ea typeface="微软雅黑" panose="020B0503020204020204" pitchFamily="34" charset="-122"/>
                      </a:endParaRPr>
                    </a:p>
                    <a:p>
                      <a:pPr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FX(2:end-1) = (F(3:end)-F(1:end-2))/(2*h)</a:t>
                      </a:r>
                      <a:endParaRPr lang="zh-CN" sz="1600" dirty="0">
                        <a:effectLst/>
                        <a:latin typeface="微软雅黑" panose="020B0503020204020204" pitchFamily="34" charset="-122"/>
                        <a:ea typeface="微软雅黑" panose="020B0503020204020204" pitchFamily="34" charset="-122"/>
                      </a:endParaRP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9637226"/>
                  </a:ext>
                </a:extLst>
              </a:tr>
              <a:tr h="753613">
                <a:tc vMerge="1">
                  <a:txBody>
                    <a:bodyPr/>
                    <a:lstStyle/>
                    <a:p>
                      <a:endParaRPr lang="zh-CN" altLang="en-US"/>
                    </a:p>
                  </a:txBody>
                  <a:tcPr/>
                </a:tc>
                <a:tc>
                  <a:txBody>
                    <a:bodyPr/>
                    <a:lstStyle/>
                    <a:p>
                      <a:pPr algn="just">
                        <a:lnSpc>
                          <a:spcPts val="1500"/>
                        </a:lnSpc>
                        <a:spcAft>
                          <a:spcPts val="0"/>
                        </a:spcAft>
                      </a:pPr>
                      <a:r>
                        <a:rPr lang="en-US" sz="1600" dirty="0">
                          <a:effectLst/>
                          <a:latin typeface="微软雅黑" panose="020B0503020204020204" pitchFamily="34" charset="-122"/>
                          <a:ea typeface="微软雅黑" panose="020B0503020204020204" pitchFamily="34" charset="-122"/>
                        </a:rPr>
                        <a:t>[FX,FY] = gradient(F,h1,h2)</a:t>
                      </a:r>
                      <a:endParaRPr lang="zh-CN" sz="1600" dirty="0">
                        <a:effectLst/>
                        <a:latin typeface="微软雅黑" panose="020B0503020204020204" pitchFamily="34" charset="-122"/>
                        <a:ea typeface="微软雅黑" panose="020B0503020204020204" pitchFamily="34" charset="-122"/>
                      </a:endParaRP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dirty="0">
                          <a:effectLst/>
                          <a:latin typeface="微软雅黑" panose="020B0503020204020204" pitchFamily="34" charset="-122"/>
                          <a:ea typeface="微软雅黑" panose="020B0503020204020204" pitchFamily="34" charset="-122"/>
                        </a:rPr>
                        <a:t>基于离散数据求二元函数的梯度，</a:t>
                      </a:r>
                      <a:r>
                        <a:rPr lang="en-US" sz="1600" dirty="0">
                          <a:effectLst/>
                          <a:latin typeface="微软雅黑" panose="020B0503020204020204" pitchFamily="34" charset="-122"/>
                          <a:ea typeface="微软雅黑" panose="020B0503020204020204" pitchFamily="34" charset="-122"/>
                        </a:rPr>
                        <a:t> FX</a:t>
                      </a:r>
                      <a:r>
                        <a:rPr lang="zh-CN" sz="1600" dirty="0">
                          <a:effectLst/>
                          <a:latin typeface="微软雅黑" panose="020B0503020204020204" pitchFamily="34" charset="-122"/>
                          <a:ea typeface="微软雅黑" panose="020B0503020204020204" pitchFamily="34" charset="-122"/>
                        </a:rPr>
                        <a:t>，</a:t>
                      </a:r>
                      <a:r>
                        <a:rPr lang="en-US" sz="1600" dirty="0">
                          <a:effectLst/>
                          <a:latin typeface="微软雅黑" panose="020B0503020204020204" pitchFamily="34" charset="-122"/>
                          <a:ea typeface="微软雅黑" panose="020B0503020204020204" pitchFamily="34" charset="-122"/>
                        </a:rPr>
                        <a:t>FY</a:t>
                      </a:r>
                      <a:r>
                        <a:rPr lang="zh-CN" sz="1600" dirty="0">
                          <a:effectLst/>
                          <a:latin typeface="微软雅黑" panose="020B0503020204020204" pitchFamily="34" charset="-122"/>
                          <a:ea typeface="微软雅黑" panose="020B0503020204020204" pitchFamily="34" charset="-122"/>
                        </a:rPr>
                        <a:t>是与</a:t>
                      </a:r>
                      <a:r>
                        <a:rPr lang="en-US" sz="1600" dirty="0">
                          <a:effectLst/>
                          <a:latin typeface="微软雅黑" panose="020B0503020204020204" pitchFamily="34" charset="-122"/>
                          <a:ea typeface="微软雅黑" panose="020B0503020204020204" pitchFamily="34" charset="-122"/>
                        </a:rPr>
                        <a:t>F</a:t>
                      </a:r>
                      <a:r>
                        <a:rPr lang="zh-CN" sz="1600" dirty="0">
                          <a:effectLst/>
                          <a:latin typeface="微软雅黑" panose="020B0503020204020204" pitchFamily="34" charset="-122"/>
                          <a:ea typeface="微软雅黑" panose="020B0503020204020204" pitchFamily="34" charset="-122"/>
                        </a:rPr>
                        <a:t>同样大小的矩阵，</a:t>
                      </a:r>
                      <a:r>
                        <a:rPr lang="en-US" sz="1600" dirty="0">
                          <a:effectLst/>
                          <a:latin typeface="微软雅黑" panose="020B0503020204020204" pitchFamily="34" charset="-122"/>
                          <a:ea typeface="微软雅黑" panose="020B0503020204020204" pitchFamily="34" charset="-122"/>
                        </a:rPr>
                        <a:t>FX</a:t>
                      </a:r>
                      <a:r>
                        <a:rPr lang="zh-CN" sz="1600" dirty="0">
                          <a:effectLst/>
                          <a:latin typeface="微软雅黑" panose="020B0503020204020204" pitchFamily="34" charset="-122"/>
                          <a:ea typeface="微软雅黑" panose="020B0503020204020204" pitchFamily="34" charset="-122"/>
                        </a:rPr>
                        <a:t>为</a:t>
                      </a:r>
                      <a:r>
                        <a:rPr lang="en-US" sz="1600" dirty="0">
                          <a:effectLst/>
                          <a:latin typeface="微软雅黑" panose="020B0503020204020204" pitchFamily="34" charset="-122"/>
                          <a:ea typeface="微软雅黑" panose="020B0503020204020204" pitchFamily="34" charset="-122"/>
                        </a:rPr>
                        <a:t>X</a:t>
                      </a:r>
                      <a:r>
                        <a:rPr lang="zh-CN" sz="1600" dirty="0">
                          <a:effectLst/>
                          <a:latin typeface="微软雅黑" panose="020B0503020204020204" pitchFamily="34" charset="-122"/>
                          <a:ea typeface="微软雅黑" panose="020B0503020204020204" pitchFamily="34" charset="-122"/>
                        </a:rPr>
                        <a:t>方向的梯度，</a:t>
                      </a:r>
                      <a:r>
                        <a:rPr lang="en-US" sz="1600" dirty="0">
                          <a:effectLst/>
                          <a:latin typeface="微软雅黑" panose="020B0503020204020204" pitchFamily="34" charset="-122"/>
                          <a:ea typeface="微软雅黑" panose="020B0503020204020204" pitchFamily="34" charset="-122"/>
                        </a:rPr>
                        <a:t>FY</a:t>
                      </a:r>
                      <a:r>
                        <a:rPr lang="zh-CN" sz="1600" dirty="0">
                          <a:effectLst/>
                          <a:latin typeface="微软雅黑" panose="020B0503020204020204" pitchFamily="34" charset="-122"/>
                          <a:ea typeface="微软雅黑" panose="020B0503020204020204" pitchFamily="34" charset="-122"/>
                        </a:rPr>
                        <a:t>为</a:t>
                      </a:r>
                      <a:r>
                        <a:rPr lang="en-US" sz="1600" dirty="0">
                          <a:effectLst/>
                          <a:latin typeface="微软雅黑" panose="020B0503020204020204" pitchFamily="34" charset="-122"/>
                          <a:ea typeface="微软雅黑" panose="020B0503020204020204" pitchFamily="34" charset="-122"/>
                        </a:rPr>
                        <a:t>Y</a:t>
                      </a:r>
                      <a:r>
                        <a:rPr lang="zh-CN" sz="1600" dirty="0">
                          <a:effectLst/>
                          <a:latin typeface="微软雅黑" panose="020B0503020204020204" pitchFamily="34" charset="-122"/>
                          <a:ea typeface="微软雅黑" panose="020B0503020204020204" pitchFamily="34" charset="-122"/>
                        </a:rPr>
                        <a:t>方向的梯度</a:t>
                      </a:r>
                    </a:p>
                  </a:txBody>
                  <a:tcPr marL="62680" marR="6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063307"/>
                  </a:ext>
                </a:extLst>
              </a:tr>
            </a:tbl>
          </a:graphicData>
        </a:graphic>
      </p:graphicFrame>
      <p:sp>
        <p:nvSpPr>
          <p:cNvPr id="2" name="日期占位符 1">
            <a:extLst>
              <a:ext uri="{FF2B5EF4-FFF2-40B4-BE49-F238E27FC236}">
                <a16:creationId xmlns:a16="http://schemas.microsoft.com/office/drawing/2014/main" id="{EE07A3AE-DE85-4E98-8430-FFEF6FCD6FB5}"/>
              </a:ext>
            </a:extLst>
          </p:cNvPr>
          <p:cNvSpPr>
            <a:spLocks noGrp="1"/>
          </p:cNvSpPr>
          <p:nvPr>
            <p:ph type="dt" sz="half" idx="2"/>
          </p:nvPr>
        </p:nvSpPr>
        <p:spPr/>
        <p:txBody>
          <a:bodyPr/>
          <a:lstStyle/>
          <a:p>
            <a:pPr>
              <a:defRPr/>
            </a:pPr>
            <a:fld id="{262A5B6E-95DA-42B6-9BA3-1A8E5B447FA9}"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77B82BA8-5526-4E54-92B6-62018958F2E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6213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251520" y="476672"/>
            <a:ext cx="829616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3-3</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隐式微分方程组</a:t>
            </a:r>
          </a:p>
        </p:txBody>
      </p:sp>
      <p:sp>
        <p:nvSpPr>
          <p:cNvPr id="6" name="Text Box 2">
            <a:extLst>
              <a:ext uri="{FF2B5EF4-FFF2-40B4-BE49-F238E27FC236}">
                <a16:creationId xmlns:a16="http://schemas.microsoft.com/office/drawing/2014/main" id="{790D8901-CED4-4305-B2AA-AAF2EE2523B6}"/>
              </a:ext>
            </a:extLst>
          </p:cNvPr>
          <p:cNvSpPr txBox="1">
            <a:spLocks noChangeArrowheads="1"/>
          </p:cNvSpPr>
          <p:nvPr/>
        </p:nvSpPr>
        <p:spPr bwMode="auto">
          <a:xfrm>
            <a:off x="376133" y="1032737"/>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求解微分方程组并绘图</a:t>
            </a:r>
          </a:p>
        </p:txBody>
      </p:sp>
      <p:sp>
        <p:nvSpPr>
          <p:cNvPr id="8" name="Rectangle 2">
            <a:extLst>
              <a:ext uri="{FF2B5EF4-FFF2-40B4-BE49-F238E27FC236}">
                <a16:creationId xmlns:a16="http://schemas.microsoft.com/office/drawing/2014/main" id="{A4634B29-1EF2-4787-AB69-273B37F7E751}"/>
              </a:ext>
            </a:extLst>
          </p:cNvPr>
          <p:cNvSpPr>
            <a:spLocks noChangeArrowheads="1"/>
          </p:cNvSpPr>
          <p:nvPr/>
        </p:nvSpPr>
        <p:spPr bwMode="auto">
          <a:xfrm>
            <a:off x="611560" y="1628800"/>
            <a:ext cx="8136904" cy="465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t,y</a:t>
            </a:r>
            <a:r>
              <a:rPr lang="en-US" altLang="zh-CN" sz="2000" dirty="0">
                <a:latin typeface="微软雅黑" pitchFamily="34" charset="-122"/>
                <a:ea typeface="微软雅黑" pitchFamily="34" charset="-122"/>
              </a:rPr>
              <a:t>] = ode15i(fun,[0,5],y02,dy02);</a:t>
            </a:r>
            <a:endParaRPr lang="zh-CN" altLang="en-US" sz="2000" dirty="0">
              <a:latin typeface="微软雅黑" pitchFamily="34" charset="-122"/>
              <a:ea typeface="微软雅黑" pitchFamily="34" charset="-122"/>
            </a:endParaRPr>
          </a:p>
          <a:p>
            <a:pPr>
              <a:lnSpc>
                <a:spcPct val="150000"/>
              </a:lnSpc>
            </a:pPr>
            <a:r>
              <a:rPr lang="en-US" altLang="zh-CN" sz="2000" dirty="0">
                <a:latin typeface="微软雅黑" pitchFamily="34" charset="-122"/>
                <a:ea typeface="微软雅黑" pitchFamily="34" charset="-122"/>
              </a:rPr>
              <a:t>&gt;&gt; figure;</a:t>
            </a:r>
          </a:p>
          <a:p>
            <a:pPr>
              <a:lnSpc>
                <a:spcPct val="150000"/>
              </a:lnSpc>
            </a:pPr>
            <a:r>
              <a:rPr lang="en-US" altLang="zh-CN" sz="2000" dirty="0">
                <a:latin typeface="微软雅黑" pitchFamily="34" charset="-122"/>
                <a:ea typeface="微软雅黑" pitchFamily="34" charset="-122"/>
              </a:rPr>
              <a:t>&gt;&gt; plot(</a:t>
            </a:r>
            <a:r>
              <a:rPr lang="en-US" altLang="zh-CN" sz="2000" dirty="0" err="1">
                <a:latin typeface="微软雅黑" pitchFamily="34" charset="-122"/>
                <a:ea typeface="微软雅黑" pitchFamily="34" charset="-122"/>
              </a:rPr>
              <a:t>t,y</a:t>
            </a:r>
            <a:r>
              <a:rPr lang="en-US" altLang="zh-CN" sz="2000" dirty="0">
                <a:latin typeface="微软雅黑" pitchFamily="34" charset="-122"/>
                <a:ea typeface="微软雅黑" pitchFamily="34" charset="-122"/>
              </a:rPr>
              <a:t>(:,1),'k-','linewidth',2);</a:t>
            </a:r>
          </a:p>
          <a:p>
            <a:pPr>
              <a:lnSpc>
                <a:spcPct val="150000"/>
              </a:lnSpc>
            </a:pPr>
            <a:r>
              <a:rPr lang="en-US" altLang="zh-CN" sz="2000" dirty="0">
                <a:latin typeface="微软雅黑" pitchFamily="34" charset="-122"/>
                <a:ea typeface="微软雅黑" pitchFamily="34" charset="-122"/>
              </a:rPr>
              <a:t>&gt;&gt; hold on</a:t>
            </a:r>
          </a:p>
          <a:p>
            <a:pPr>
              <a:lnSpc>
                <a:spcPct val="150000"/>
              </a:lnSpc>
            </a:pPr>
            <a:r>
              <a:rPr lang="en-US" altLang="zh-CN" sz="2000" dirty="0">
                <a:latin typeface="微软雅黑" pitchFamily="34" charset="-122"/>
                <a:ea typeface="微软雅黑" pitchFamily="34" charset="-122"/>
              </a:rPr>
              <a:t>&gt;&gt; plot(</a:t>
            </a:r>
            <a:r>
              <a:rPr lang="en-US" altLang="zh-CN" sz="2000" dirty="0" err="1">
                <a:latin typeface="微软雅黑" pitchFamily="34" charset="-122"/>
                <a:ea typeface="微软雅黑" pitchFamily="34" charset="-122"/>
              </a:rPr>
              <a:t>t,y</a:t>
            </a:r>
            <a:r>
              <a:rPr lang="en-US" altLang="zh-CN" sz="2000" dirty="0">
                <a:latin typeface="微软雅黑" pitchFamily="34" charset="-122"/>
                <a:ea typeface="微软雅黑" pitchFamily="34" charset="-122"/>
              </a:rPr>
              <a:t>(:,2),'k--','linewidth',2);</a:t>
            </a:r>
          </a:p>
          <a:p>
            <a:pPr>
              <a:lnSpc>
                <a:spcPct val="150000"/>
              </a:lnSpc>
            </a:pPr>
            <a:r>
              <a:rPr lang="en-US" altLang="zh-CN" sz="2000" dirty="0">
                <a:latin typeface="微软雅黑" pitchFamily="34" charset="-122"/>
                <a:ea typeface="微软雅黑" pitchFamily="34" charset="-122"/>
              </a:rPr>
              <a:t>&gt;&gt; plot(</a:t>
            </a:r>
            <a:r>
              <a:rPr lang="en-US" altLang="zh-CN" sz="2000" dirty="0" err="1">
                <a:latin typeface="微软雅黑" pitchFamily="34" charset="-122"/>
                <a:ea typeface="微软雅黑" pitchFamily="34" charset="-122"/>
              </a:rPr>
              <a:t>t,y</a:t>
            </a:r>
            <a:r>
              <a:rPr lang="en-US" altLang="zh-CN" sz="2000" dirty="0">
                <a:latin typeface="微软雅黑" pitchFamily="34" charset="-122"/>
                <a:ea typeface="微软雅黑" pitchFamily="34" charset="-122"/>
              </a:rPr>
              <a:t>(:,3),'k-.','linewidth',2);</a:t>
            </a:r>
          </a:p>
          <a:p>
            <a:pPr>
              <a:lnSpc>
                <a:spcPct val="150000"/>
              </a:lnSpc>
            </a:pPr>
            <a:r>
              <a:rPr lang="en-US" altLang="zh-CN" sz="2000" dirty="0">
                <a:latin typeface="微软雅黑" pitchFamily="34" charset="-122"/>
                <a:ea typeface="微软雅黑" pitchFamily="34" charset="-122"/>
              </a:rPr>
              <a:t>&gt;&gt; plot(</a:t>
            </a:r>
            <a:r>
              <a:rPr lang="en-US" altLang="zh-CN" sz="2000" dirty="0" err="1">
                <a:latin typeface="微软雅黑" pitchFamily="34" charset="-122"/>
                <a:ea typeface="微软雅黑" pitchFamily="34" charset="-122"/>
              </a:rPr>
              <a:t>t,y</a:t>
            </a:r>
            <a:r>
              <a:rPr lang="en-US" altLang="zh-CN" sz="2000" dirty="0">
                <a:latin typeface="微软雅黑" pitchFamily="34" charset="-122"/>
                <a:ea typeface="微软雅黑" pitchFamily="34" charset="-122"/>
              </a:rPr>
              <a:t>(:,4),'k:','linewidth',2);</a:t>
            </a:r>
          </a:p>
          <a:p>
            <a:pPr>
              <a:lnSpc>
                <a:spcPct val="150000"/>
              </a:lnSpc>
            </a:pPr>
            <a:r>
              <a:rPr lang="en-US" altLang="zh-CN" sz="2000" dirty="0">
                <a:latin typeface="微软雅黑" pitchFamily="34" charset="-122"/>
                <a:ea typeface="微软雅黑" pitchFamily="34" charset="-122"/>
              </a:rPr>
              <a:t>&gt;&gt; L = legend('y_1(t)','y_2(t)','y_3(t)','y_4(t)','</a:t>
            </a:r>
            <a:r>
              <a:rPr lang="en-US" altLang="zh-CN" sz="2000" dirty="0" err="1">
                <a:latin typeface="微软雅黑" pitchFamily="34" charset="-122"/>
                <a:ea typeface="微软雅黑" pitchFamily="34" charset="-122"/>
              </a:rPr>
              <a:t>Location','best</a:t>
            </a:r>
            <a:r>
              <a:rPr lang="en-US" altLang="zh-CN" sz="2000" dirty="0">
                <a:latin typeface="微软雅黑" pitchFamily="34" charset="-122"/>
                <a:ea typeface="微软雅黑" pitchFamily="34" charset="-122"/>
              </a:rPr>
              <a:t>');</a:t>
            </a:r>
          </a:p>
          <a:p>
            <a:pPr>
              <a:lnSpc>
                <a:spcPct val="150000"/>
              </a:lnSpc>
            </a:pPr>
            <a:r>
              <a:rPr lang="en-US" altLang="zh-CN" sz="2000" dirty="0">
                <a:latin typeface="微软雅黑" pitchFamily="34" charset="-122"/>
                <a:ea typeface="微软雅黑" pitchFamily="34" charset="-122"/>
              </a:rPr>
              <a:t>&gt;&gt; set(L,'</a:t>
            </a:r>
            <a:r>
              <a:rPr lang="en-US" altLang="zh-CN" sz="2000" dirty="0" err="1">
                <a:latin typeface="微软雅黑" pitchFamily="34" charset="-122"/>
                <a:ea typeface="微软雅黑" pitchFamily="34" charset="-122"/>
              </a:rPr>
              <a:t>fontname</a:t>
            </a:r>
            <a:r>
              <a:rPr lang="en-US" altLang="zh-CN" sz="2000" dirty="0">
                <a:latin typeface="微软雅黑" pitchFamily="34" charset="-122"/>
                <a:ea typeface="微软雅黑" pitchFamily="34" charset="-122"/>
              </a:rPr>
              <a:t>','Times New Roman');</a:t>
            </a:r>
            <a:endParaRPr lang="zh-CN" altLang="en-US" sz="2000" dirty="0">
              <a:latin typeface="微软雅黑" pitchFamily="34" charset="-122"/>
              <a:ea typeface="微软雅黑" pitchFamily="34" charset="-122"/>
            </a:endParaRPr>
          </a:p>
          <a:p>
            <a:pPr>
              <a:lnSpc>
                <a:spcPct val="15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xlabel</a:t>
            </a:r>
            <a:r>
              <a:rPr lang="en-US" altLang="zh-CN" sz="2000" dirty="0">
                <a:latin typeface="微软雅黑" pitchFamily="34" charset="-122"/>
                <a:ea typeface="微软雅黑" pitchFamily="34" charset="-122"/>
              </a:rPr>
              <a:t>('t');</a:t>
            </a:r>
            <a:r>
              <a:rPr lang="en-US" altLang="zh-CN" sz="2000" dirty="0" err="1">
                <a:latin typeface="微软雅黑" pitchFamily="34" charset="-122"/>
                <a:ea typeface="微软雅黑" pitchFamily="34" charset="-122"/>
              </a:rPr>
              <a:t>ylabel</a:t>
            </a:r>
            <a:r>
              <a:rPr lang="en-US" altLang="zh-CN" sz="2000" dirty="0">
                <a:latin typeface="微软雅黑" pitchFamily="34" charset="-122"/>
                <a:ea typeface="微软雅黑" pitchFamily="34" charset="-122"/>
              </a:rPr>
              <a:t>('y(t)');</a:t>
            </a:r>
            <a:endParaRPr lang="zh-CN" altLang="en-US" sz="2000" dirty="0">
              <a:latin typeface="微软雅黑" pitchFamily="34" charset="-122"/>
              <a:ea typeface="微软雅黑" pitchFamily="34" charset="-122"/>
            </a:endParaRPr>
          </a:p>
        </p:txBody>
      </p:sp>
      <p:pic>
        <p:nvPicPr>
          <p:cNvPr id="54274" name="Picture 2">
            <a:extLst>
              <a:ext uri="{FF2B5EF4-FFF2-40B4-BE49-F238E27FC236}">
                <a16:creationId xmlns:a16="http://schemas.microsoft.com/office/drawing/2014/main" id="{1874473F-CCAC-4510-BFD4-11F310E91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42" t="3266" r="7498"/>
          <a:stretch/>
        </p:blipFill>
        <p:spPr bwMode="auto">
          <a:xfrm>
            <a:off x="5220072" y="1772816"/>
            <a:ext cx="3600400" cy="300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DC590969-A3E5-49F4-8FCD-A9B6204DCA37}"/>
              </a:ext>
            </a:extLst>
          </p:cNvPr>
          <p:cNvSpPr>
            <a:spLocks noGrp="1"/>
          </p:cNvSpPr>
          <p:nvPr>
            <p:ph type="dt" sz="half" idx="2"/>
          </p:nvPr>
        </p:nvSpPr>
        <p:spPr/>
        <p:txBody>
          <a:bodyPr/>
          <a:lstStyle/>
          <a:p>
            <a:pPr>
              <a:defRPr/>
            </a:pPr>
            <a:fld id="{C5FF984C-DB7B-4931-BFCD-FB1187F73110}"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164964CF-300A-4325-AED4-B040BEFBA87B}"/>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2587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324298" y="908720"/>
            <a:ext cx="8281987"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800" dirty="0">
                <a:solidFill>
                  <a:srgbClr val="000000"/>
                </a:solidFill>
                <a:latin typeface="微软雅黑" pitchFamily="34" charset="-122"/>
                <a:ea typeface="微软雅黑" pitchFamily="34" charset="-122"/>
              </a:rPr>
              <a:t>二、求解延迟微分方程（</a:t>
            </a:r>
            <a:r>
              <a:rPr lang="en-US" altLang="zh-CN" sz="2800" dirty="0">
                <a:solidFill>
                  <a:srgbClr val="000000"/>
                </a:solidFill>
                <a:latin typeface="微软雅黑" pitchFamily="34" charset="-122"/>
                <a:ea typeface="微软雅黑" pitchFamily="34" charset="-122"/>
              </a:rPr>
              <a:t>DDE</a:t>
            </a:r>
            <a:r>
              <a:rPr lang="zh-CN" altLang="en-US" sz="2800" dirty="0">
                <a:solidFill>
                  <a:srgbClr val="000000"/>
                </a:solidFill>
                <a:latin typeface="微软雅黑" pitchFamily="34" charset="-122"/>
                <a:ea typeface="微软雅黑" pitchFamily="34" charset="-122"/>
              </a:rPr>
              <a:t>）</a:t>
            </a:r>
          </a:p>
        </p:txBody>
      </p:sp>
      <p:sp>
        <p:nvSpPr>
          <p:cNvPr id="6" name="Rectangle 56"/>
          <p:cNvSpPr>
            <a:spLocks noChangeArrowheads="1"/>
          </p:cNvSpPr>
          <p:nvPr/>
        </p:nvSpPr>
        <p:spPr bwMode="auto">
          <a:xfrm>
            <a:off x="611560" y="3906463"/>
            <a:ext cx="8106424"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400" dirty="0">
                <a:solidFill>
                  <a:srgbClr val="000000"/>
                </a:solidFill>
                <a:latin typeface="微软雅黑" pitchFamily="34" charset="-122"/>
                <a:ea typeface="微软雅黑" pitchFamily="34" charset="-122"/>
                <a:sym typeface="Wingdings" pitchFamily="2" charset="2"/>
              </a:rPr>
              <a:t> </a:t>
            </a:r>
            <a:r>
              <a:rPr lang="en-US" altLang="zh-CN" sz="2400" dirty="0">
                <a:solidFill>
                  <a:srgbClr val="000000"/>
                </a:solidFill>
                <a:latin typeface="微软雅黑" pitchFamily="34" charset="-122"/>
                <a:ea typeface="微软雅黑" pitchFamily="34" charset="-122"/>
                <a:sym typeface="Wingdings" pitchFamily="2" charset="2"/>
              </a:rPr>
              <a:t>dde23</a:t>
            </a:r>
            <a:r>
              <a:rPr lang="zh-CN" altLang="en-US" sz="2400" dirty="0">
                <a:solidFill>
                  <a:srgbClr val="000000"/>
                </a:solidFill>
                <a:latin typeface="微软雅黑" pitchFamily="34" charset="-122"/>
                <a:ea typeface="微软雅黑" pitchFamily="34" charset="-122"/>
                <a:sym typeface="Wingdings" pitchFamily="2" charset="2"/>
              </a:rPr>
              <a:t>函数：时间延迟为常数</a:t>
            </a:r>
            <a:endParaRPr lang="en-US" altLang="zh-CN" sz="2400" dirty="0">
              <a:solidFill>
                <a:srgbClr val="000000"/>
              </a:solidFill>
              <a:latin typeface="微软雅黑" pitchFamily="34" charset="-122"/>
              <a:ea typeface="微软雅黑" pitchFamily="34" charset="-122"/>
              <a:sym typeface="Wingdings" pitchFamily="2" charset="2"/>
            </a:endParaRPr>
          </a:p>
          <a:p>
            <a:pPr>
              <a:lnSpc>
                <a:spcPct val="140000"/>
              </a:lnSpc>
              <a:buClr>
                <a:srgbClr val="0000FF"/>
              </a:buClr>
            </a:pPr>
            <a:r>
              <a:rPr lang="da-DK" altLang="zh-CN" sz="2400" dirty="0">
                <a:solidFill>
                  <a:srgbClr val="000000"/>
                </a:solidFill>
                <a:latin typeface="微软雅黑" pitchFamily="34" charset="-122"/>
                <a:ea typeface="微软雅黑" pitchFamily="34" charset="-122"/>
                <a:sym typeface="Wingdings" pitchFamily="2" charset="2"/>
              </a:rPr>
              <a:t>     sol = dde23(ddefun,lags,history,tspan,options)</a:t>
            </a:r>
            <a:endParaRPr lang="en-US" altLang="zh-CN" sz="2400" dirty="0">
              <a:solidFill>
                <a:srgbClr val="000000"/>
              </a:solidFill>
              <a:latin typeface="微软雅黑" pitchFamily="34" charset="-122"/>
              <a:ea typeface="微软雅黑" pitchFamily="34" charset="-122"/>
              <a:sym typeface="Wingdings" pitchFamily="2" charset="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854194451"/>
              </p:ext>
            </p:extLst>
          </p:nvPr>
        </p:nvGraphicFramePr>
        <p:xfrm>
          <a:off x="1614488" y="2306638"/>
          <a:ext cx="5772664" cy="497957"/>
        </p:xfrm>
        <a:graphic>
          <a:graphicData uri="http://schemas.openxmlformats.org/presentationml/2006/ole">
            <mc:AlternateContent xmlns:mc="http://schemas.openxmlformats.org/markup-compatibility/2006">
              <mc:Choice xmlns:v="urn:schemas-microsoft-com:vml" Requires="v">
                <p:oleObj name="Equation" r:id="rId2" imgW="2654280" imgH="253800" progId="Equation.DSMT4">
                  <p:embed/>
                </p:oleObj>
              </mc:Choice>
              <mc:Fallback>
                <p:oleObj name="Equation" r:id="rId2" imgW="2654280" imgH="253800" progId="Equation.DSMT4">
                  <p:embed/>
                  <p:pic>
                    <p:nvPicPr>
                      <p:cNvPr id="7" name="对象 6"/>
                      <p:cNvPicPr>
                        <a:picLocks noChangeAspect="1" noChangeArrowheads="1"/>
                      </p:cNvPicPr>
                      <p:nvPr/>
                    </p:nvPicPr>
                    <p:blipFill>
                      <a:blip r:embed="rId3"/>
                      <a:srcRect/>
                      <a:stretch>
                        <a:fillRect/>
                      </a:stretch>
                    </p:blipFill>
                    <p:spPr bwMode="auto">
                      <a:xfrm>
                        <a:off x="1614488" y="2306638"/>
                        <a:ext cx="5772664" cy="497957"/>
                      </a:xfrm>
                      <a:prstGeom prst="rect">
                        <a:avLst/>
                      </a:prstGeom>
                      <a:noFill/>
                      <a:ln>
                        <a:noFill/>
                      </a:ln>
                    </p:spPr>
                  </p:pic>
                </p:oleObj>
              </mc:Fallback>
            </mc:AlternateContent>
          </a:graphicData>
        </a:graphic>
      </p:graphicFrame>
      <p:sp>
        <p:nvSpPr>
          <p:cNvPr id="16" name="Rectangle 3"/>
          <p:cNvSpPr>
            <a:spLocks noChangeArrowheads="1"/>
          </p:cNvSpPr>
          <p:nvPr/>
        </p:nvSpPr>
        <p:spPr bwMode="auto">
          <a:xfrm>
            <a:off x="324298" y="1634900"/>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问题的一般形式</a:t>
            </a:r>
          </a:p>
        </p:txBody>
      </p:sp>
      <p:sp>
        <p:nvSpPr>
          <p:cNvPr id="17" name="Rectangle 3"/>
          <p:cNvSpPr>
            <a:spLocks noChangeArrowheads="1"/>
          </p:cNvSpPr>
          <p:nvPr/>
        </p:nvSpPr>
        <p:spPr bwMode="auto">
          <a:xfrm>
            <a:off x="323529" y="3308865"/>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2.  MATLAB</a:t>
            </a:r>
            <a:r>
              <a:rPr lang="zh-CN" altLang="en-US" sz="2400" dirty="0">
                <a:solidFill>
                  <a:srgbClr val="FF0000"/>
                </a:solidFill>
                <a:latin typeface="微软雅黑" pitchFamily="34" charset="-122"/>
                <a:ea typeface="微软雅黑" pitchFamily="34" charset="-122"/>
              </a:rPr>
              <a:t>求解函数</a:t>
            </a:r>
          </a:p>
        </p:txBody>
      </p:sp>
      <p:sp>
        <p:nvSpPr>
          <p:cNvPr id="12" name="Rectangle 56">
            <a:extLst>
              <a:ext uri="{FF2B5EF4-FFF2-40B4-BE49-F238E27FC236}">
                <a16:creationId xmlns:a16="http://schemas.microsoft.com/office/drawing/2014/main" id="{0DB932FB-6882-4B75-9917-AE60A2F9C1E5}"/>
              </a:ext>
            </a:extLst>
          </p:cNvPr>
          <p:cNvSpPr>
            <a:spLocks noChangeArrowheads="1"/>
          </p:cNvSpPr>
          <p:nvPr/>
        </p:nvSpPr>
        <p:spPr bwMode="auto">
          <a:xfrm>
            <a:off x="611560" y="5085184"/>
            <a:ext cx="8106424"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400" dirty="0">
                <a:solidFill>
                  <a:srgbClr val="000000"/>
                </a:solidFill>
                <a:latin typeface="微软雅黑" pitchFamily="34" charset="-122"/>
                <a:ea typeface="微软雅黑" pitchFamily="34" charset="-122"/>
                <a:sym typeface="Wingdings" pitchFamily="2" charset="2"/>
              </a:rPr>
              <a:t> </a:t>
            </a:r>
            <a:r>
              <a:rPr lang="en-US" altLang="zh-CN" sz="2400" dirty="0" err="1">
                <a:solidFill>
                  <a:srgbClr val="000000"/>
                </a:solidFill>
                <a:latin typeface="微软雅黑" pitchFamily="34" charset="-122"/>
                <a:ea typeface="微软雅黑" pitchFamily="34" charset="-122"/>
                <a:sym typeface="Wingdings" pitchFamily="2" charset="2"/>
              </a:rPr>
              <a:t>ddesd</a:t>
            </a:r>
            <a:r>
              <a:rPr lang="zh-CN" altLang="en-US" sz="2400" dirty="0">
                <a:solidFill>
                  <a:srgbClr val="000000"/>
                </a:solidFill>
                <a:latin typeface="微软雅黑" pitchFamily="34" charset="-122"/>
                <a:ea typeface="微软雅黑" pitchFamily="34" charset="-122"/>
                <a:sym typeface="Wingdings" pitchFamily="2" charset="2"/>
              </a:rPr>
              <a:t>函数：时间延迟为</a:t>
            </a:r>
            <a:r>
              <a:rPr lang="en-US" altLang="zh-CN" sz="2400" dirty="0">
                <a:solidFill>
                  <a:srgbClr val="000000"/>
                </a:solidFill>
                <a:latin typeface="微软雅黑" pitchFamily="34" charset="-122"/>
                <a:ea typeface="微软雅黑" pitchFamily="34" charset="-122"/>
                <a:sym typeface="Wingdings" pitchFamily="2" charset="2"/>
              </a:rPr>
              <a:t>t</a:t>
            </a:r>
            <a:r>
              <a:rPr lang="zh-CN" altLang="en-US" sz="2400" dirty="0">
                <a:solidFill>
                  <a:srgbClr val="000000"/>
                </a:solidFill>
                <a:latin typeface="微软雅黑" pitchFamily="34" charset="-122"/>
                <a:ea typeface="微软雅黑" pitchFamily="34" charset="-122"/>
                <a:sym typeface="Wingdings" pitchFamily="2" charset="2"/>
              </a:rPr>
              <a:t>和</a:t>
            </a:r>
            <a:r>
              <a:rPr lang="en-US" altLang="zh-CN" sz="2400" dirty="0">
                <a:solidFill>
                  <a:srgbClr val="000000"/>
                </a:solidFill>
                <a:latin typeface="微软雅黑" pitchFamily="34" charset="-122"/>
                <a:ea typeface="微软雅黑" pitchFamily="34" charset="-122"/>
                <a:sym typeface="Wingdings" pitchFamily="2" charset="2"/>
              </a:rPr>
              <a:t>y</a:t>
            </a:r>
            <a:r>
              <a:rPr lang="zh-CN" altLang="en-US" sz="2400" dirty="0">
                <a:solidFill>
                  <a:srgbClr val="000000"/>
                </a:solidFill>
                <a:latin typeface="微软雅黑" pitchFamily="34" charset="-122"/>
                <a:ea typeface="微软雅黑" pitchFamily="34" charset="-122"/>
                <a:sym typeface="Wingdings" pitchFamily="2" charset="2"/>
              </a:rPr>
              <a:t>的函数</a:t>
            </a:r>
            <a:endParaRPr lang="en-US" altLang="zh-CN" sz="2400" dirty="0">
              <a:solidFill>
                <a:srgbClr val="000000"/>
              </a:solidFill>
              <a:latin typeface="微软雅黑" pitchFamily="34" charset="-122"/>
              <a:ea typeface="微软雅黑" pitchFamily="34" charset="-122"/>
              <a:sym typeface="Wingdings" pitchFamily="2" charset="2"/>
            </a:endParaRPr>
          </a:p>
          <a:p>
            <a:pPr>
              <a:lnSpc>
                <a:spcPct val="140000"/>
              </a:lnSpc>
              <a:buClr>
                <a:srgbClr val="0000FF"/>
              </a:buClr>
            </a:pPr>
            <a:r>
              <a:rPr lang="en-US" altLang="zh-CN" sz="2400" dirty="0">
                <a:solidFill>
                  <a:srgbClr val="000000"/>
                </a:solidFill>
                <a:latin typeface="微软雅黑" pitchFamily="34" charset="-122"/>
                <a:ea typeface="微软雅黑" pitchFamily="34" charset="-122"/>
                <a:sym typeface="Wingdings" pitchFamily="2" charset="2"/>
              </a:rPr>
              <a:t>     sol = </a:t>
            </a:r>
            <a:r>
              <a:rPr lang="en-US" altLang="zh-CN" sz="2400" dirty="0" err="1">
                <a:solidFill>
                  <a:srgbClr val="000000"/>
                </a:solidFill>
                <a:latin typeface="微软雅黑" pitchFamily="34" charset="-122"/>
                <a:ea typeface="微软雅黑" pitchFamily="34" charset="-122"/>
                <a:sym typeface="Wingdings" pitchFamily="2" charset="2"/>
              </a:rPr>
              <a:t>ddesd</a:t>
            </a:r>
            <a:r>
              <a:rPr lang="en-US" altLang="zh-CN" sz="2400" dirty="0">
                <a:solidFill>
                  <a:srgbClr val="000000"/>
                </a:solidFill>
                <a:latin typeface="微软雅黑" pitchFamily="34" charset="-122"/>
                <a:ea typeface="微软雅黑" pitchFamily="34" charset="-122"/>
                <a:sym typeface="Wingdings" pitchFamily="2" charset="2"/>
              </a:rPr>
              <a:t>(</a:t>
            </a:r>
            <a:r>
              <a:rPr lang="en-US" altLang="zh-CN" sz="2400" dirty="0" err="1">
                <a:solidFill>
                  <a:srgbClr val="000000"/>
                </a:solidFill>
                <a:latin typeface="微软雅黑" pitchFamily="34" charset="-122"/>
                <a:ea typeface="微软雅黑" pitchFamily="34" charset="-122"/>
                <a:sym typeface="Wingdings" pitchFamily="2" charset="2"/>
              </a:rPr>
              <a:t>ddefun,delays,history,tspan,options</a:t>
            </a:r>
            <a:r>
              <a:rPr lang="en-US" altLang="zh-CN" sz="2400" dirty="0">
                <a:solidFill>
                  <a:srgbClr val="000000"/>
                </a:solidFill>
                <a:latin typeface="微软雅黑" pitchFamily="34" charset="-122"/>
                <a:ea typeface="微软雅黑" pitchFamily="34" charset="-122"/>
                <a:sym typeface="Wingdings" pitchFamily="2" charset="2"/>
              </a:rPr>
              <a:t>)</a:t>
            </a:r>
          </a:p>
        </p:txBody>
      </p:sp>
      <p:sp>
        <p:nvSpPr>
          <p:cNvPr id="2" name="日期占位符 1">
            <a:extLst>
              <a:ext uri="{FF2B5EF4-FFF2-40B4-BE49-F238E27FC236}">
                <a16:creationId xmlns:a16="http://schemas.microsoft.com/office/drawing/2014/main" id="{D5DD476F-457C-4589-B1B7-AFB406F0ACDB}"/>
              </a:ext>
            </a:extLst>
          </p:cNvPr>
          <p:cNvSpPr>
            <a:spLocks noGrp="1"/>
          </p:cNvSpPr>
          <p:nvPr>
            <p:ph type="dt" sz="half" idx="2"/>
          </p:nvPr>
        </p:nvSpPr>
        <p:spPr/>
        <p:txBody>
          <a:bodyPr/>
          <a:lstStyle/>
          <a:p>
            <a:pPr>
              <a:defRPr/>
            </a:pPr>
            <a:fld id="{7AB3EB28-4ACC-4E12-B66C-75BDBB077AB2}"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D2BE75F3-3818-4107-9C9D-FCC17A30AF9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9381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F8E46BC-ACB7-4450-AC9A-944124257170}"/>
              </a:ext>
            </a:extLst>
          </p:cNvPr>
          <p:cNvGrpSpPr/>
          <p:nvPr/>
        </p:nvGrpSpPr>
        <p:grpSpPr>
          <a:xfrm>
            <a:off x="251520" y="548680"/>
            <a:ext cx="8296160" cy="2270750"/>
            <a:chOff x="251520" y="971110"/>
            <a:chExt cx="8296160" cy="2270750"/>
          </a:xfrm>
        </p:grpSpPr>
        <p:sp>
          <p:nvSpPr>
            <p:cNvPr id="10" name="Rectangle 3"/>
            <p:cNvSpPr>
              <a:spLocks noChangeArrowheads="1"/>
            </p:cNvSpPr>
            <p:nvPr/>
          </p:nvSpPr>
          <p:spPr bwMode="auto">
            <a:xfrm>
              <a:off x="251520" y="971110"/>
              <a:ext cx="8296160" cy="2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3-4</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延迟微分方程组。</a:t>
              </a:r>
              <a:r>
                <a:rPr lang="zh-CN" altLang="en-US" sz="2400" dirty="0">
                  <a:solidFill>
                    <a:srgbClr val="000000"/>
                  </a:solidFill>
                  <a:latin typeface="微软雅黑" pitchFamily="34" charset="-122"/>
                  <a:ea typeface="微软雅黑" pitchFamily="34" charset="-122"/>
                </a:rPr>
                <a:t>求解下面的延迟微分方程：</a:t>
              </a:r>
              <a:endParaRPr lang="en-US" altLang="zh-CN" sz="2400" dirty="0">
                <a:solidFill>
                  <a:srgbClr val="000000"/>
                </a:solidFill>
                <a:latin typeface="微软雅黑" pitchFamily="34" charset="-122"/>
                <a:ea typeface="微软雅黑" pitchFamily="34" charset="-122"/>
              </a:endParaRPr>
            </a:p>
            <a:p>
              <a:pPr>
                <a:lnSpc>
                  <a:spcPct val="120000"/>
                </a:lnSpc>
              </a:pPr>
              <a:endParaRPr lang="en-US" altLang="zh-CN" sz="2400" dirty="0">
                <a:solidFill>
                  <a:srgbClr val="000000"/>
                </a:solidFill>
                <a:latin typeface="微软雅黑" pitchFamily="34" charset="-122"/>
                <a:ea typeface="微软雅黑" pitchFamily="34" charset="-122"/>
              </a:endParaRPr>
            </a:p>
            <a:p>
              <a:pPr>
                <a:lnSpc>
                  <a:spcPct val="120000"/>
                </a:lnSpc>
              </a:pPr>
              <a:endParaRPr lang="en-US" altLang="zh-CN" sz="2400" dirty="0">
                <a:solidFill>
                  <a:srgbClr val="000000"/>
                </a:solidFill>
                <a:latin typeface="微软雅黑" pitchFamily="34" charset="-122"/>
                <a:ea typeface="微软雅黑" pitchFamily="34" charset="-122"/>
              </a:endParaRPr>
            </a:p>
            <a:p>
              <a:pPr>
                <a:lnSpc>
                  <a:spcPct val="120000"/>
                </a:lnSpc>
              </a:pPr>
              <a:endParaRPr lang="en-US" altLang="zh-CN" sz="2400" dirty="0">
                <a:solidFill>
                  <a:srgbClr val="000000"/>
                </a:solidFill>
                <a:latin typeface="微软雅黑" pitchFamily="34" charset="-122"/>
                <a:ea typeface="微软雅黑" pitchFamily="34" charset="-122"/>
              </a:endParaRPr>
            </a:p>
            <a:p>
              <a:pPr>
                <a:lnSpc>
                  <a:spcPct val="120000"/>
                </a:lnSpc>
              </a:pPr>
              <a:r>
                <a:rPr lang="zh-CN" altLang="en-US" sz="2400" dirty="0">
                  <a:solidFill>
                    <a:srgbClr val="000000"/>
                  </a:solidFill>
                  <a:latin typeface="微软雅黑" pitchFamily="34" charset="-122"/>
                  <a:ea typeface="微软雅黑" pitchFamily="34" charset="-122"/>
                </a:rPr>
                <a:t>当         时，</a:t>
              </a:r>
              <a:endParaRPr lang="en-US" altLang="zh-CN" sz="2400" dirty="0">
                <a:solidFill>
                  <a:srgbClr val="000000"/>
                </a:solidFill>
                <a:latin typeface="微软雅黑" pitchFamily="34" charset="-122"/>
                <a:ea typeface="微软雅黑" pitchFamily="34"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20301327"/>
                </p:ext>
              </p:extLst>
            </p:nvPr>
          </p:nvGraphicFramePr>
          <p:xfrm>
            <a:off x="1612900" y="1484784"/>
            <a:ext cx="5635625" cy="1301750"/>
          </p:xfrm>
          <a:graphic>
            <a:graphicData uri="http://schemas.openxmlformats.org/presentationml/2006/ole">
              <mc:AlternateContent xmlns:mc="http://schemas.openxmlformats.org/markup-compatibility/2006">
                <mc:Choice xmlns:v="urn:schemas-microsoft-com:vml" Requires="v">
                  <p:oleObj name="Equation" r:id="rId2" imgW="2387520" imgH="736560" progId="Equation.DSMT4">
                    <p:embed/>
                  </p:oleObj>
                </mc:Choice>
                <mc:Fallback>
                  <p:oleObj name="Equation" r:id="rId2" imgW="2387520" imgH="736560" progId="Equation.DSMT4">
                    <p:embed/>
                    <p:pic>
                      <p:nvPicPr>
                        <p:cNvPr id="11" name="对象 10"/>
                        <p:cNvPicPr>
                          <a:picLocks noChangeAspect="1" noChangeArrowheads="1"/>
                        </p:cNvPicPr>
                        <p:nvPr/>
                      </p:nvPicPr>
                      <p:blipFill>
                        <a:blip r:embed="rId3"/>
                        <a:srcRect/>
                        <a:stretch>
                          <a:fillRect/>
                        </a:stretch>
                      </p:blipFill>
                      <p:spPr bwMode="auto">
                        <a:xfrm>
                          <a:off x="1612900" y="1484784"/>
                          <a:ext cx="5635625"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E530E27C-2038-40C8-9F08-409A36BF67CF}"/>
                </a:ext>
              </a:extLst>
            </p:cNvPr>
            <p:cNvGraphicFramePr>
              <a:graphicFrameLocks noChangeAspect="1"/>
            </p:cNvGraphicFramePr>
            <p:nvPr>
              <p:extLst>
                <p:ext uri="{D42A27DB-BD31-4B8C-83A1-F6EECF244321}">
                  <p14:modId xmlns:p14="http://schemas.microsoft.com/office/powerpoint/2010/main" val="1665850353"/>
                </p:ext>
              </p:extLst>
            </p:nvPr>
          </p:nvGraphicFramePr>
          <p:xfrm>
            <a:off x="683568" y="2852936"/>
            <a:ext cx="749300" cy="314325"/>
          </p:xfrm>
          <a:graphic>
            <a:graphicData uri="http://schemas.openxmlformats.org/presentationml/2006/ole">
              <mc:AlternateContent xmlns:mc="http://schemas.openxmlformats.org/markup-compatibility/2006">
                <mc:Choice xmlns:v="urn:schemas-microsoft-com:vml" Requires="v">
                  <p:oleObj name="Equation" r:id="rId4" imgW="317160" imgH="177480" progId="Equation.DSMT4">
                    <p:embed/>
                  </p:oleObj>
                </mc:Choice>
                <mc:Fallback>
                  <p:oleObj name="Equation" r:id="rId4" imgW="317160" imgH="177480" progId="Equation.DSMT4">
                    <p:embed/>
                    <p:pic>
                      <p:nvPicPr>
                        <p:cNvPr id="11" name="对象 10"/>
                        <p:cNvPicPr>
                          <a:picLocks noChangeAspect="1" noChangeArrowheads="1"/>
                        </p:cNvPicPr>
                        <p:nvPr/>
                      </p:nvPicPr>
                      <p:blipFill>
                        <a:blip r:embed="rId5"/>
                        <a:srcRect/>
                        <a:stretch>
                          <a:fillRect/>
                        </a:stretch>
                      </p:blipFill>
                      <p:spPr bwMode="auto">
                        <a:xfrm>
                          <a:off x="683568" y="2852936"/>
                          <a:ext cx="7493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3E2A6193-FFA7-4C68-BCCC-AD9472A94BFA}"/>
                </a:ext>
              </a:extLst>
            </p:cNvPr>
            <p:cNvGraphicFramePr>
              <a:graphicFrameLocks noChangeAspect="1"/>
            </p:cNvGraphicFramePr>
            <p:nvPr>
              <p:extLst>
                <p:ext uri="{D42A27DB-BD31-4B8C-83A1-F6EECF244321}">
                  <p14:modId xmlns:p14="http://schemas.microsoft.com/office/powerpoint/2010/main" val="1476827438"/>
                </p:ext>
              </p:extLst>
            </p:nvPr>
          </p:nvGraphicFramePr>
          <p:xfrm>
            <a:off x="1892705" y="2790218"/>
            <a:ext cx="4168775" cy="449262"/>
          </p:xfrm>
          <a:graphic>
            <a:graphicData uri="http://schemas.openxmlformats.org/presentationml/2006/ole">
              <mc:AlternateContent xmlns:mc="http://schemas.openxmlformats.org/markup-compatibility/2006">
                <mc:Choice xmlns:v="urn:schemas-microsoft-com:vml" Requires="v">
                  <p:oleObj name="Equation" r:id="rId6" imgW="1765080" imgH="253800" progId="Equation.DSMT4">
                    <p:embed/>
                  </p:oleObj>
                </mc:Choice>
                <mc:Fallback>
                  <p:oleObj name="Equation" r:id="rId6" imgW="1765080" imgH="253800" progId="Equation.DSMT4">
                    <p:embed/>
                    <p:pic>
                      <p:nvPicPr>
                        <p:cNvPr id="11" name="对象 10"/>
                        <p:cNvPicPr>
                          <a:picLocks noChangeAspect="1" noChangeArrowheads="1"/>
                        </p:cNvPicPr>
                        <p:nvPr/>
                      </p:nvPicPr>
                      <p:blipFill>
                        <a:blip r:embed="rId7"/>
                        <a:srcRect/>
                        <a:stretch>
                          <a:fillRect/>
                        </a:stretch>
                      </p:blipFill>
                      <p:spPr bwMode="auto">
                        <a:xfrm>
                          <a:off x="1892705" y="2790218"/>
                          <a:ext cx="41687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Text Box 2">
            <a:extLst>
              <a:ext uri="{FF2B5EF4-FFF2-40B4-BE49-F238E27FC236}">
                <a16:creationId xmlns:a16="http://schemas.microsoft.com/office/drawing/2014/main" id="{08B00A2B-E468-492A-9CEE-95A6E13160AB}"/>
              </a:ext>
            </a:extLst>
          </p:cNvPr>
          <p:cNvSpPr txBox="1">
            <a:spLocks noChangeArrowheads="1"/>
          </p:cNvSpPr>
          <p:nvPr/>
        </p:nvSpPr>
        <p:spPr bwMode="auto">
          <a:xfrm>
            <a:off x="323528" y="2999283"/>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编写微分方程组所对应的</a:t>
            </a:r>
            <a:r>
              <a:rPr lang="en-US" altLang="zh-CN" sz="2400" dirty="0">
                <a:solidFill>
                  <a:srgbClr val="FF0000"/>
                </a:solidFill>
                <a:latin typeface="微软雅黑" pitchFamily="34" charset="-122"/>
                <a:ea typeface="微软雅黑" pitchFamily="34" charset="-122"/>
              </a:rPr>
              <a:t>M</a:t>
            </a:r>
            <a:r>
              <a:rPr lang="zh-CN" altLang="en-US" sz="2400" dirty="0">
                <a:solidFill>
                  <a:srgbClr val="FF0000"/>
                </a:solidFill>
                <a:latin typeface="微软雅黑" pitchFamily="34" charset="-122"/>
                <a:ea typeface="微软雅黑" pitchFamily="34" charset="-122"/>
              </a:rPr>
              <a:t>函数</a:t>
            </a:r>
          </a:p>
        </p:txBody>
      </p:sp>
      <p:sp>
        <p:nvSpPr>
          <p:cNvPr id="12" name="Rectangle 3">
            <a:extLst>
              <a:ext uri="{FF2B5EF4-FFF2-40B4-BE49-F238E27FC236}">
                <a16:creationId xmlns:a16="http://schemas.microsoft.com/office/drawing/2014/main" id="{D7DD5AAE-3777-480E-B5A3-6C018062B941}"/>
              </a:ext>
            </a:extLst>
          </p:cNvPr>
          <p:cNvSpPr>
            <a:spLocks noChangeArrowheads="1"/>
          </p:cNvSpPr>
          <p:nvPr/>
        </p:nvSpPr>
        <p:spPr bwMode="auto">
          <a:xfrm>
            <a:off x="639347" y="3532956"/>
            <a:ext cx="7984504"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00"/>
                </a:solidFill>
                <a:latin typeface="微软雅黑" pitchFamily="34" charset="-122"/>
                <a:ea typeface="微软雅黑" pitchFamily="34" charset="-122"/>
              </a:rPr>
              <a:t>该函数有</a:t>
            </a:r>
            <a:r>
              <a:rPr lang="en-US" altLang="zh-CN" sz="2200" dirty="0">
                <a:solidFill>
                  <a:srgbClr val="000000"/>
                </a:solidFill>
                <a:latin typeface="微软雅黑" pitchFamily="34" charset="-122"/>
                <a:ea typeface="微软雅黑" pitchFamily="34" charset="-122"/>
              </a:rPr>
              <a:t>3</a:t>
            </a:r>
            <a:r>
              <a:rPr lang="zh-CN" altLang="en-US" sz="2200" dirty="0">
                <a:solidFill>
                  <a:srgbClr val="000000"/>
                </a:solidFill>
                <a:latin typeface="微软雅黑" pitchFamily="34" charset="-122"/>
                <a:ea typeface="微软雅黑" pitchFamily="34" charset="-122"/>
              </a:rPr>
              <a:t>个输入参数，分别是时间</a:t>
            </a:r>
            <a:r>
              <a:rPr lang="en-US" altLang="zh-CN" sz="2200" dirty="0">
                <a:solidFill>
                  <a:srgbClr val="000000"/>
                </a:solidFill>
                <a:latin typeface="微软雅黑" pitchFamily="34" charset="-122"/>
                <a:ea typeface="微软雅黑" pitchFamily="34" charset="-122"/>
              </a:rPr>
              <a:t>t</a:t>
            </a:r>
            <a:r>
              <a:rPr lang="zh-CN" altLang="en-US" sz="2200" dirty="0">
                <a:solidFill>
                  <a:srgbClr val="000000"/>
                </a:solidFill>
                <a:latin typeface="微软雅黑" pitchFamily="34" charset="-122"/>
                <a:ea typeface="微软雅黑" pitchFamily="34" charset="-122"/>
              </a:rPr>
              <a:t>，状态变量</a:t>
            </a:r>
            <a:r>
              <a:rPr lang="en-US" altLang="zh-CN" sz="2200" dirty="0">
                <a:solidFill>
                  <a:srgbClr val="000000"/>
                </a:solidFill>
                <a:latin typeface="微软雅黑" pitchFamily="34" charset="-122"/>
                <a:ea typeface="微软雅黑" pitchFamily="34" charset="-122"/>
              </a:rPr>
              <a:t>y</a:t>
            </a:r>
            <a:r>
              <a:rPr lang="zh-CN" altLang="en-US" sz="2200" dirty="0">
                <a:solidFill>
                  <a:srgbClr val="000000"/>
                </a:solidFill>
                <a:latin typeface="微软雅黑" pitchFamily="34" charset="-122"/>
                <a:ea typeface="微软雅黑" pitchFamily="34" charset="-122"/>
              </a:rPr>
              <a:t>和状态变量延迟值的近似</a:t>
            </a:r>
            <a:r>
              <a:rPr lang="en-US" altLang="zh-CN" sz="2200" dirty="0">
                <a:solidFill>
                  <a:srgbClr val="000000"/>
                </a:solidFill>
                <a:latin typeface="微软雅黑" pitchFamily="34" charset="-122"/>
                <a:ea typeface="微软雅黑" pitchFamily="34" charset="-122"/>
              </a:rPr>
              <a:t>Z</a:t>
            </a:r>
            <a:r>
              <a:rPr lang="zh-CN" altLang="en-US" sz="2200" dirty="0">
                <a:solidFill>
                  <a:srgbClr val="000000"/>
                </a:solidFill>
                <a:latin typeface="微软雅黑" pitchFamily="34" charset="-122"/>
                <a:ea typeface="微软雅黑" pitchFamily="34" charset="-122"/>
              </a:rPr>
              <a:t> 。 </a:t>
            </a:r>
            <a:r>
              <a:rPr lang="en-US" altLang="zh-CN" sz="2200" dirty="0">
                <a:solidFill>
                  <a:srgbClr val="000000"/>
                </a:solidFill>
                <a:latin typeface="微软雅黑" pitchFamily="34" charset="-122"/>
                <a:ea typeface="微软雅黑" pitchFamily="34" charset="-122"/>
              </a:rPr>
              <a:t>Z</a:t>
            </a:r>
            <a:r>
              <a:rPr lang="zh-CN" altLang="en-US" sz="2200" dirty="0">
                <a:solidFill>
                  <a:srgbClr val="000000"/>
                </a:solidFill>
                <a:latin typeface="微软雅黑" pitchFamily="34" charset="-122"/>
                <a:ea typeface="微软雅黑" pitchFamily="34" charset="-122"/>
              </a:rPr>
              <a:t>的第 </a:t>
            </a:r>
            <a:r>
              <a:rPr lang="en-US" altLang="zh-CN" sz="2200" dirty="0">
                <a:solidFill>
                  <a:srgbClr val="000000"/>
                </a:solidFill>
                <a:latin typeface="微软雅黑" pitchFamily="34" charset="-122"/>
                <a:ea typeface="微软雅黑" pitchFamily="34" charset="-122"/>
              </a:rPr>
              <a:t>j </a:t>
            </a:r>
            <a:r>
              <a:rPr lang="zh-CN" altLang="en-US" sz="2200" dirty="0">
                <a:solidFill>
                  <a:srgbClr val="000000"/>
                </a:solidFill>
                <a:latin typeface="微软雅黑" pitchFamily="34" charset="-122"/>
                <a:ea typeface="微软雅黑" pitchFamily="34" charset="-122"/>
              </a:rPr>
              <a:t>列上的第 </a:t>
            </a:r>
            <a:r>
              <a:rPr lang="en-US" altLang="zh-CN" sz="2200" dirty="0" err="1">
                <a:solidFill>
                  <a:srgbClr val="000000"/>
                </a:solidFill>
                <a:latin typeface="微软雅黑" pitchFamily="34" charset="-122"/>
                <a:ea typeface="微软雅黑" pitchFamily="34" charset="-122"/>
              </a:rPr>
              <a:t>i</a:t>
            </a:r>
            <a:r>
              <a:rPr lang="en-US" altLang="zh-CN" sz="2200" dirty="0">
                <a:solidFill>
                  <a:srgbClr val="000000"/>
                </a:solidFill>
                <a:latin typeface="微软雅黑" pitchFamily="34" charset="-122"/>
                <a:ea typeface="微软雅黑" pitchFamily="34" charset="-122"/>
              </a:rPr>
              <a:t> </a:t>
            </a:r>
            <a:r>
              <a:rPr lang="zh-CN" altLang="en-US" sz="2200" dirty="0">
                <a:solidFill>
                  <a:srgbClr val="000000"/>
                </a:solidFill>
                <a:latin typeface="微软雅黑" pitchFamily="34" charset="-122"/>
                <a:ea typeface="微软雅黑" pitchFamily="34" charset="-122"/>
              </a:rPr>
              <a:t>个元素是对延迟为</a:t>
            </a:r>
            <a:r>
              <a:rPr lang="en-US" altLang="zh-CN" sz="2200" dirty="0" err="1">
                <a:solidFill>
                  <a:srgbClr val="000000"/>
                </a:solidFill>
                <a:latin typeface="微软雅黑" pitchFamily="34" charset="-122"/>
                <a:ea typeface="微软雅黑" pitchFamily="34" charset="-122"/>
              </a:rPr>
              <a:t>t</a:t>
            </a:r>
            <a:r>
              <a:rPr lang="en-US" altLang="zh-CN" sz="2200" baseline="-25000" dirty="0" err="1">
                <a:solidFill>
                  <a:srgbClr val="000000"/>
                </a:solidFill>
                <a:latin typeface="微软雅黑" pitchFamily="34" charset="-122"/>
                <a:ea typeface="微软雅黑" pitchFamily="34" charset="-122"/>
              </a:rPr>
              <a:t>j</a:t>
            </a:r>
            <a:r>
              <a:rPr lang="zh-CN" altLang="en-US" sz="2200" dirty="0">
                <a:solidFill>
                  <a:srgbClr val="000000"/>
                </a:solidFill>
                <a:latin typeface="微软雅黑" pitchFamily="34" charset="-122"/>
                <a:ea typeface="微软雅黑" pitchFamily="34" charset="-122"/>
              </a:rPr>
              <a:t> 的状态变量 </a:t>
            </a:r>
            <a:r>
              <a:rPr lang="en-US" altLang="zh-CN" sz="2200" dirty="0" err="1">
                <a:solidFill>
                  <a:srgbClr val="000000"/>
                </a:solidFill>
                <a:latin typeface="微软雅黑" pitchFamily="34" charset="-122"/>
                <a:ea typeface="微软雅黑" pitchFamily="34" charset="-122"/>
              </a:rPr>
              <a:t>y</a:t>
            </a:r>
            <a:r>
              <a:rPr lang="en-US" altLang="zh-CN" sz="2200" baseline="-25000" dirty="0" err="1">
                <a:solidFill>
                  <a:srgbClr val="000000"/>
                </a:solidFill>
                <a:latin typeface="微软雅黑" pitchFamily="34" charset="-122"/>
                <a:ea typeface="微软雅黑" pitchFamily="34" charset="-122"/>
              </a:rPr>
              <a:t>i</a:t>
            </a:r>
            <a:r>
              <a:rPr lang="zh-CN" altLang="en-US" sz="2200" dirty="0">
                <a:solidFill>
                  <a:srgbClr val="000000"/>
                </a:solidFill>
                <a:latin typeface="微软雅黑" pitchFamily="34" charset="-122"/>
                <a:ea typeface="微软雅黑" pitchFamily="34" charset="-122"/>
              </a:rPr>
              <a:t> 的估计（即 ）</a:t>
            </a:r>
            <a:r>
              <a:rPr lang="en-US" altLang="zh-CN" sz="2200" dirty="0" err="1">
                <a:solidFill>
                  <a:srgbClr val="000000"/>
                </a:solidFill>
                <a:latin typeface="微软雅黑" pitchFamily="34" charset="-122"/>
                <a:ea typeface="微软雅黑" pitchFamily="34" charset="-122"/>
              </a:rPr>
              <a:t>y</a:t>
            </a:r>
            <a:r>
              <a:rPr lang="en-US" altLang="zh-CN" sz="2200" baseline="-25000" dirty="0" err="1">
                <a:solidFill>
                  <a:srgbClr val="000000"/>
                </a:solidFill>
                <a:latin typeface="微软雅黑" pitchFamily="34" charset="-122"/>
                <a:ea typeface="微软雅黑" pitchFamily="34" charset="-122"/>
              </a:rPr>
              <a:t>i</a:t>
            </a:r>
            <a:r>
              <a:rPr lang="en-US" altLang="zh-CN" sz="2200" dirty="0">
                <a:solidFill>
                  <a:srgbClr val="000000"/>
                </a:solidFill>
                <a:latin typeface="微软雅黑" pitchFamily="34" charset="-122"/>
                <a:ea typeface="微软雅黑" pitchFamily="34" charset="-122"/>
              </a:rPr>
              <a:t>(t-</a:t>
            </a:r>
            <a:r>
              <a:rPr lang="en-US" altLang="zh-CN" sz="2200" dirty="0" err="1">
                <a:solidFill>
                  <a:srgbClr val="000000"/>
                </a:solidFill>
                <a:latin typeface="微软雅黑" pitchFamily="34" charset="-122"/>
                <a:ea typeface="微软雅黑" pitchFamily="34" charset="-122"/>
              </a:rPr>
              <a:t>t</a:t>
            </a:r>
            <a:r>
              <a:rPr lang="en-US" altLang="zh-CN" sz="2200" baseline="-25000" dirty="0" err="1">
                <a:solidFill>
                  <a:srgbClr val="000000"/>
                </a:solidFill>
                <a:latin typeface="微软雅黑" pitchFamily="34" charset="-122"/>
                <a:ea typeface="微软雅黑" pitchFamily="34" charset="-122"/>
              </a:rPr>
              <a:t>j</a:t>
            </a:r>
            <a:r>
              <a:rPr lang="en-US" altLang="zh-CN" sz="2200" dirty="0">
                <a:solidFill>
                  <a:srgbClr val="000000"/>
                </a:solidFill>
                <a:latin typeface="微软雅黑" pitchFamily="34" charset="-122"/>
                <a:ea typeface="微软雅黑" pitchFamily="34" charset="-122"/>
              </a:rPr>
              <a:t>)</a:t>
            </a:r>
            <a:r>
              <a:rPr lang="zh-CN" altLang="en-US" sz="2200" dirty="0">
                <a:solidFill>
                  <a:srgbClr val="000000"/>
                </a:solidFill>
                <a:latin typeface="微软雅黑" pitchFamily="34" charset="-122"/>
                <a:ea typeface="微软雅黑" pitchFamily="34" charset="-122"/>
              </a:rPr>
              <a:t>，这里的</a:t>
            </a:r>
            <a:r>
              <a:rPr lang="en-US" altLang="zh-CN" sz="2200" dirty="0" err="1">
                <a:solidFill>
                  <a:srgbClr val="000000"/>
                </a:solidFill>
                <a:latin typeface="微软雅黑" pitchFamily="34" charset="-122"/>
                <a:ea typeface="微软雅黑" pitchFamily="34" charset="-122"/>
              </a:rPr>
              <a:t>t</a:t>
            </a:r>
            <a:r>
              <a:rPr lang="en-US" altLang="zh-CN" sz="2200" baseline="-25000" dirty="0" err="1">
                <a:solidFill>
                  <a:srgbClr val="000000"/>
                </a:solidFill>
                <a:latin typeface="微软雅黑" pitchFamily="34" charset="-122"/>
                <a:ea typeface="微软雅黑" pitchFamily="34" charset="-122"/>
              </a:rPr>
              <a:t>j</a:t>
            </a:r>
            <a:r>
              <a:rPr lang="zh-CN" altLang="en-US" sz="2200" dirty="0">
                <a:solidFill>
                  <a:srgbClr val="000000"/>
                </a:solidFill>
                <a:latin typeface="微软雅黑" pitchFamily="34" charset="-122"/>
                <a:ea typeface="微软雅黑" pitchFamily="34" charset="-122"/>
              </a:rPr>
              <a:t> 是</a:t>
            </a:r>
            <a:r>
              <a:rPr lang="en-US" altLang="zh-CN" sz="2200" dirty="0">
                <a:solidFill>
                  <a:srgbClr val="000000"/>
                </a:solidFill>
                <a:latin typeface="微软雅黑" pitchFamily="34" charset="-122"/>
                <a:ea typeface="微软雅黑" pitchFamily="34" charset="-122"/>
              </a:rPr>
              <a:t>lags</a:t>
            </a:r>
            <a:r>
              <a:rPr lang="zh-CN" altLang="en-US" sz="2200" dirty="0">
                <a:solidFill>
                  <a:srgbClr val="000000"/>
                </a:solidFill>
                <a:latin typeface="微软雅黑" pitchFamily="34" charset="-122"/>
                <a:ea typeface="微软雅黑" pitchFamily="34" charset="-122"/>
              </a:rPr>
              <a:t>变量的第</a:t>
            </a:r>
            <a:r>
              <a:rPr lang="en-US" altLang="zh-CN" sz="2200" dirty="0">
                <a:solidFill>
                  <a:srgbClr val="000000"/>
                </a:solidFill>
                <a:latin typeface="微软雅黑" pitchFamily="34" charset="-122"/>
                <a:ea typeface="微软雅黑" pitchFamily="34" charset="-122"/>
              </a:rPr>
              <a:t>j</a:t>
            </a:r>
            <a:r>
              <a:rPr lang="zh-CN" altLang="en-US" sz="2200" dirty="0">
                <a:solidFill>
                  <a:srgbClr val="000000"/>
                </a:solidFill>
                <a:latin typeface="微软雅黑" pitchFamily="34" charset="-122"/>
                <a:ea typeface="微软雅黑" pitchFamily="34" charset="-122"/>
              </a:rPr>
              <a:t>个元素。</a:t>
            </a:r>
          </a:p>
        </p:txBody>
      </p:sp>
      <p:sp>
        <p:nvSpPr>
          <p:cNvPr id="3" name="日期占位符 2">
            <a:extLst>
              <a:ext uri="{FF2B5EF4-FFF2-40B4-BE49-F238E27FC236}">
                <a16:creationId xmlns:a16="http://schemas.microsoft.com/office/drawing/2014/main" id="{0211F3F7-3283-4F4A-806E-4851E0C4F5A4}"/>
              </a:ext>
            </a:extLst>
          </p:cNvPr>
          <p:cNvSpPr>
            <a:spLocks noGrp="1"/>
          </p:cNvSpPr>
          <p:nvPr>
            <p:ph type="dt" sz="half" idx="2"/>
          </p:nvPr>
        </p:nvSpPr>
        <p:spPr/>
        <p:txBody>
          <a:bodyPr/>
          <a:lstStyle/>
          <a:p>
            <a:pPr>
              <a:defRPr/>
            </a:pPr>
            <a:fld id="{16BA9E75-EB81-4CDC-AF4B-CEE09F462C12}"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D4860C14-3DB0-44E8-907A-B7B79A393EF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9949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251520" y="548680"/>
            <a:ext cx="829616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3-4</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延迟微分方程组</a:t>
            </a:r>
            <a:endParaRPr lang="en-US" altLang="zh-CN" sz="2400" dirty="0">
              <a:solidFill>
                <a:srgbClr val="0000FF"/>
              </a:solidFill>
              <a:latin typeface="微软雅黑" pitchFamily="34" charset="-122"/>
              <a:ea typeface="微软雅黑" pitchFamily="34" charset="-122"/>
            </a:endParaRPr>
          </a:p>
        </p:txBody>
      </p:sp>
      <p:sp>
        <p:nvSpPr>
          <p:cNvPr id="9" name="Text Box 2">
            <a:extLst>
              <a:ext uri="{FF2B5EF4-FFF2-40B4-BE49-F238E27FC236}">
                <a16:creationId xmlns:a16="http://schemas.microsoft.com/office/drawing/2014/main" id="{08B00A2B-E468-492A-9CEE-95A6E13160AB}"/>
              </a:ext>
            </a:extLst>
          </p:cNvPr>
          <p:cNvSpPr txBox="1">
            <a:spLocks noChangeArrowheads="1"/>
          </p:cNvSpPr>
          <p:nvPr/>
        </p:nvSpPr>
        <p:spPr bwMode="auto">
          <a:xfrm>
            <a:off x="323528" y="1124744"/>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编写微分方程组所对应的</a:t>
            </a:r>
            <a:r>
              <a:rPr lang="en-US" altLang="zh-CN" sz="2400" dirty="0">
                <a:solidFill>
                  <a:srgbClr val="FF0000"/>
                </a:solidFill>
                <a:latin typeface="微软雅黑" pitchFamily="34" charset="-122"/>
                <a:ea typeface="微软雅黑" pitchFamily="34" charset="-122"/>
              </a:rPr>
              <a:t>M</a:t>
            </a:r>
            <a:r>
              <a:rPr lang="zh-CN" altLang="en-US" sz="2400" dirty="0">
                <a:solidFill>
                  <a:srgbClr val="FF0000"/>
                </a:solidFill>
                <a:latin typeface="微软雅黑" pitchFamily="34" charset="-122"/>
                <a:ea typeface="微软雅黑" pitchFamily="34" charset="-122"/>
              </a:rPr>
              <a:t>函数</a:t>
            </a:r>
          </a:p>
        </p:txBody>
      </p:sp>
      <p:sp>
        <p:nvSpPr>
          <p:cNvPr id="12" name="Rectangle 3">
            <a:extLst>
              <a:ext uri="{FF2B5EF4-FFF2-40B4-BE49-F238E27FC236}">
                <a16:creationId xmlns:a16="http://schemas.microsoft.com/office/drawing/2014/main" id="{D7DD5AAE-3777-480E-B5A3-6C018062B941}"/>
              </a:ext>
            </a:extLst>
          </p:cNvPr>
          <p:cNvSpPr>
            <a:spLocks noChangeArrowheads="1"/>
          </p:cNvSpPr>
          <p:nvPr/>
        </p:nvSpPr>
        <p:spPr bwMode="auto">
          <a:xfrm>
            <a:off x="639347" y="1658417"/>
            <a:ext cx="7984504" cy="465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en-US" altLang="zh-CN" sz="2000" dirty="0">
                <a:solidFill>
                  <a:srgbClr val="0000FF"/>
                </a:solidFill>
                <a:latin typeface="微软雅黑" pitchFamily="34" charset="-122"/>
                <a:ea typeface="微软雅黑" pitchFamily="34" charset="-122"/>
              </a:rPr>
              <a:t>function</a:t>
            </a:r>
            <a:r>
              <a:rPr lang="en-US" altLang="zh-CN" sz="2000" dirty="0">
                <a:solidFill>
                  <a:srgbClr val="000000"/>
                </a:solidFill>
                <a:latin typeface="微软雅黑" pitchFamily="34" charset="-122"/>
                <a:ea typeface="微软雅黑" pitchFamily="34" charset="-122"/>
              </a:rPr>
              <a:t> </a:t>
            </a: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 = </a:t>
            </a:r>
            <a:r>
              <a:rPr lang="en-US" altLang="zh-CN" sz="2000" dirty="0" err="1">
                <a:solidFill>
                  <a:srgbClr val="000000"/>
                </a:solidFill>
                <a:latin typeface="微软雅黑" pitchFamily="34" charset="-122"/>
                <a:ea typeface="微软雅黑" pitchFamily="34" charset="-122"/>
              </a:rPr>
              <a:t>ddefun</a:t>
            </a:r>
            <a:r>
              <a:rPr lang="en-US" altLang="zh-CN" sz="2000" dirty="0">
                <a:solidFill>
                  <a:srgbClr val="000000"/>
                </a:solidFill>
                <a:latin typeface="微软雅黑" pitchFamily="34" charset="-122"/>
                <a:ea typeface="微软雅黑" pitchFamily="34" charset="-122"/>
              </a:rPr>
              <a:t>(</a:t>
            </a:r>
            <a:r>
              <a:rPr lang="en-US" altLang="zh-CN" sz="2000" dirty="0" err="1">
                <a:solidFill>
                  <a:srgbClr val="000000"/>
                </a:solidFill>
                <a:latin typeface="微软雅黑" pitchFamily="34" charset="-122"/>
                <a:ea typeface="微软雅黑" pitchFamily="34" charset="-122"/>
              </a:rPr>
              <a:t>t,y,Z</a:t>
            </a:r>
            <a:r>
              <a:rPr lang="en-US" altLang="zh-CN" sz="2000" dirty="0">
                <a:solidFill>
                  <a:srgbClr val="000000"/>
                </a:solidFill>
                <a:latin typeface="微软雅黑" pitchFamily="34" charset="-122"/>
                <a:ea typeface="微软雅黑" pitchFamily="34" charset="-122"/>
              </a:rPr>
              <a:t>)</a:t>
            </a:r>
          </a:p>
          <a:p>
            <a:pPr>
              <a:lnSpc>
                <a:spcPct val="150000"/>
              </a:lnSpc>
            </a:pPr>
            <a:r>
              <a:rPr lang="en-US" altLang="zh-CN" sz="2000" dirty="0">
                <a:solidFill>
                  <a:srgbClr val="000000"/>
                </a:solidFill>
                <a:latin typeface="微软雅黑" pitchFamily="34" charset="-122"/>
                <a:ea typeface="微软雅黑" pitchFamily="34" charset="-122"/>
              </a:rPr>
              <a:t>y1d = Z(:,1); % </a:t>
            </a:r>
            <a:r>
              <a:rPr lang="zh-CN" altLang="en-US" sz="2000" dirty="0">
                <a:solidFill>
                  <a:srgbClr val="000000"/>
                </a:solidFill>
                <a:latin typeface="微软雅黑" pitchFamily="34" charset="-122"/>
                <a:ea typeface="微软雅黑" pitchFamily="34" charset="-122"/>
              </a:rPr>
              <a:t>对所有延迟为</a:t>
            </a:r>
            <a:r>
              <a:rPr lang="en-US" altLang="zh-CN" sz="2000" dirty="0">
                <a:solidFill>
                  <a:srgbClr val="000000"/>
                </a:solidFill>
                <a:latin typeface="微软雅黑" pitchFamily="34" charset="-122"/>
                <a:ea typeface="微软雅黑" pitchFamily="34" charset="-122"/>
              </a:rPr>
              <a:t>lags(1)</a:t>
            </a:r>
            <a:r>
              <a:rPr lang="zh-CN" altLang="en-US" sz="2000" dirty="0">
                <a:solidFill>
                  <a:srgbClr val="000000"/>
                </a:solidFill>
                <a:latin typeface="微软雅黑" pitchFamily="34" charset="-122"/>
                <a:ea typeface="微软雅黑" pitchFamily="34" charset="-122"/>
              </a:rPr>
              <a:t>的状态变量的近似</a:t>
            </a:r>
          </a:p>
          <a:p>
            <a:pPr>
              <a:lnSpc>
                <a:spcPct val="150000"/>
              </a:lnSpc>
            </a:pPr>
            <a:r>
              <a:rPr lang="en-US" altLang="zh-CN" sz="2000" dirty="0">
                <a:solidFill>
                  <a:srgbClr val="000000"/>
                </a:solidFill>
                <a:latin typeface="微软雅黑" pitchFamily="34" charset="-122"/>
                <a:ea typeface="微软雅黑" pitchFamily="34" charset="-122"/>
              </a:rPr>
              <a:t>y3d = Z(:,2); % </a:t>
            </a:r>
            <a:r>
              <a:rPr lang="zh-CN" altLang="en-US" sz="2000" dirty="0">
                <a:solidFill>
                  <a:srgbClr val="000000"/>
                </a:solidFill>
                <a:latin typeface="微软雅黑" pitchFamily="34" charset="-122"/>
                <a:ea typeface="微软雅黑" pitchFamily="34" charset="-122"/>
              </a:rPr>
              <a:t>对所有延迟为</a:t>
            </a:r>
            <a:r>
              <a:rPr lang="en-US" altLang="zh-CN" sz="2000" dirty="0">
                <a:solidFill>
                  <a:srgbClr val="000000"/>
                </a:solidFill>
                <a:latin typeface="微软雅黑" pitchFamily="34" charset="-122"/>
                <a:ea typeface="微软雅黑" pitchFamily="34" charset="-122"/>
              </a:rPr>
              <a:t>lags(2)</a:t>
            </a:r>
            <a:r>
              <a:rPr lang="zh-CN" altLang="en-US" sz="2000" dirty="0">
                <a:solidFill>
                  <a:srgbClr val="000000"/>
                </a:solidFill>
                <a:latin typeface="微软雅黑" pitchFamily="34" charset="-122"/>
                <a:ea typeface="微软雅黑" pitchFamily="34" charset="-122"/>
              </a:rPr>
              <a:t>的状态变量的近似</a:t>
            </a:r>
          </a:p>
          <a:p>
            <a:pPr>
              <a:lnSpc>
                <a:spcPct val="150000"/>
              </a:lnSpc>
            </a:pPr>
            <a:r>
              <a:rPr lang="en-US" altLang="zh-CN" sz="2000" dirty="0">
                <a:solidFill>
                  <a:srgbClr val="000000"/>
                </a:solidFill>
                <a:latin typeface="微软雅黑" pitchFamily="34" charset="-122"/>
                <a:ea typeface="微软雅黑" pitchFamily="34" charset="-122"/>
              </a:rPr>
              <a:t>% y3(t-3)</a:t>
            </a:r>
            <a:r>
              <a:rPr lang="zh-CN" altLang="en-US" sz="2000" dirty="0">
                <a:solidFill>
                  <a:srgbClr val="000000"/>
                </a:solidFill>
                <a:latin typeface="微软雅黑" pitchFamily="34" charset="-122"/>
                <a:ea typeface="微软雅黑" pitchFamily="34" charset="-122"/>
              </a:rPr>
              <a:t>的时间延迟了</a:t>
            </a:r>
            <a:r>
              <a:rPr lang="en-US" altLang="zh-CN" sz="2000" dirty="0">
                <a:solidFill>
                  <a:srgbClr val="000000"/>
                </a:solidFill>
                <a:latin typeface="微软雅黑" pitchFamily="34" charset="-122"/>
                <a:ea typeface="微软雅黑" pitchFamily="34" charset="-122"/>
              </a:rPr>
              <a:t>lags(2),</a:t>
            </a:r>
            <a:r>
              <a:rPr lang="zh-CN" altLang="en-US" sz="2000" dirty="0">
                <a:solidFill>
                  <a:srgbClr val="000000"/>
                </a:solidFill>
                <a:latin typeface="微软雅黑" pitchFamily="34" charset="-122"/>
                <a:ea typeface="微软雅黑" pitchFamily="34" charset="-122"/>
              </a:rPr>
              <a:t>而</a:t>
            </a:r>
            <a:r>
              <a:rPr lang="en-US" altLang="zh-CN" sz="2000" dirty="0">
                <a:solidFill>
                  <a:srgbClr val="000000"/>
                </a:solidFill>
                <a:latin typeface="微软雅黑" pitchFamily="34" charset="-122"/>
                <a:ea typeface="微软雅黑" pitchFamily="34" charset="-122"/>
              </a:rPr>
              <a:t>y3</a:t>
            </a:r>
            <a:r>
              <a:rPr lang="zh-CN" altLang="en-US" sz="2000" dirty="0">
                <a:solidFill>
                  <a:srgbClr val="000000"/>
                </a:solidFill>
                <a:latin typeface="微软雅黑" pitchFamily="34" charset="-122"/>
                <a:ea typeface="微软雅黑" pitchFamily="34" charset="-122"/>
              </a:rPr>
              <a:t>又是第三个状态变量，因此</a:t>
            </a:r>
            <a:r>
              <a:rPr lang="en-US" altLang="zh-CN" sz="2000" dirty="0">
                <a:solidFill>
                  <a:srgbClr val="000000"/>
                </a:solidFill>
                <a:latin typeface="微软雅黑" pitchFamily="34" charset="-122"/>
                <a:ea typeface="微软雅黑" pitchFamily="34" charset="-122"/>
              </a:rPr>
              <a:t>y3(t-3)</a:t>
            </a:r>
          </a:p>
          <a:p>
            <a:pPr>
              <a:lnSpc>
                <a:spcPct val="150000"/>
              </a:lnSpc>
            </a:pPr>
            <a:r>
              <a:rPr lang="en-US" altLang="zh-CN" sz="2000" dirty="0">
                <a:solidFill>
                  <a:srgbClr val="000000"/>
                </a:solidFill>
                <a:latin typeface="微软雅黑" pitchFamily="34" charset="-122"/>
                <a:ea typeface="微软雅黑" pitchFamily="34" charset="-122"/>
              </a:rPr>
              <a:t>% </a:t>
            </a:r>
            <a:r>
              <a:rPr lang="zh-CN" altLang="en-US" sz="2000" dirty="0">
                <a:solidFill>
                  <a:srgbClr val="000000"/>
                </a:solidFill>
                <a:latin typeface="微软雅黑" pitchFamily="34" charset="-122"/>
                <a:ea typeface="微软雅黑" pitchFamily="34" charset="-122"/>
              </a:rPr>
              <a:t>用</a:t>
            </a:r>
            <a:r>
              <a:rPr lang="en-US" altLang="zh-CN" sz="2000" dirty="0">
                <a:solidFill>
                  <a:srgbClr val="000000"/>
                </a:solidFill>
                <a:latin typeface="微软雅黑" pitchFamily="34" charset="-122"/>
                <a:ea typeface="微软雅黑" pitchFamily="34" charset="-122"/>
              </a:rPr>
              <a:t>y3d(3)</a:t>
            </a:r>
            <a:r>
              <a:rPr lang="zh-CN" altLang="en-US" sz="2000" dirty="0">
                <a:solidFill>
                  <a:srgbClr val="000000"/>
                </a:solidFill>
                <a:latin typeface="微软雅黑" pitchFamily="34" charset="-122"/>
                <a:ea typeface="微软雅黑" pitchFamily="34" charset="-122"/>
              </a:rPr>
              <a:t>来表示。同理，</a:t>
            </a:r>
            <a:r>
              <a:rPr lang="en-US" altLang="zh-CN" sz="2000" dirty="0">
                <a:solidFill>
                  <a:srgbClr val="000000"/>
                </a:solidFill>
                <a:latin typeface="微软雅黑" pitchFamily="34" charset="-122"/>
                <a:ea typeface="微软雅黑" pitchFamily="34" charset="-122"/>
              </a:rPr>
              <a:t>y1(t-1)</a:t>
            </a:r>
            <a:r>
              <a:rPr lang="zh-CN" altLang="en-US" sz="2000" dirty="0">
                <a:solidFill>
                  <a:srgbClr val="000000"/>
                </a:solidFill>
                <a:latin typeface="微软雅黑" pitchFamily="34" charset="-122"/>
                <a:ea typeface="微软雅黑" pitchFamily="34" charset="-122"/>
              </a:rPr>
              <a:t>用</a:t>
            </a:r>
            <a:r>
              <a:rPr lang="en-US" altLang="zh-CN" sz="2000" dirty="0">
                <a:solidFill>
                  <a:srgbClr val="000000"/>
                </a:solidFill>
                <a:latin typeface="微软雅黑" pitchFamily="34" charset="-122"/>
                <a:ea typeface="微软雅黑" pitchFamily="34" charset="-122"/>
              </a:rPr>
              <a:t>y1d(1)</a:t>
            </a:r>
            <a:r>
              <a:rPr lang="zh-CN" altLang="en-US" sz="2000" dirty="0">
                <a:solidFill>
                  <a:srgbClr val="000000"/>
                </a:solidFill>
                <a:latin typeface="微软雅黑" pitchFamily="34" charset="-122"/>
                <a:ea typeface="微软雅黑" pitchFamily="34" charset="-122"/>
              </a:rPr>
              <a:t>来表示。因此得到</a:t>
            </a:r>
            <a:r>
              <a:rPr lang="en-US" altLang="zh-CN" sz="2000" dirty="0" err="1">
                <a:solidFill>
                  <a:srgbClr val="000000"/>
                </a:solidFill>
                <a:latin typeface="微软雅黑" pitchFamily="34" charset="-122"/>
                <a:ea typeface="微软雅黑" pitchFamily="34" charset="-122"/>
              </a:rPr>
              <a:t>dy</a:t>
            </a:r>
            <a:r>
              <a:rPr lang="zh-CN" altLang="en-US" sz="2000" dirty="0">
                <a:solidFill>
                  <a:srgbClr val="000000"/>
                </a:solidFill>
                <a:latin typeface="微软雅黑" pitchFamily="34" charset="-122"/>
                <a:ea typeface="微软雅黑" pitchFamily="34" charset="-122"/>
              </a:rPr>
              <a:t>的如</a:t>
            </a:r>
            <a:endParaRPr lang="en-US" altLang="zh-CN" sz="2000" dirty="0">
              <a:solidFill>
                <a:srgbClr val="000000"/>
              </a:solidFill>
              <a:latin typeface="微软雅黑" pitchFamily="34" charset="-122"/>
              <a:ea typeface="微软雅黑" pitchFamily="34" charset="-122"/>
            </a:endParaRPr>
          </a:p>
          <a:p>
            <a:pPr>
              <a:lnSpc>
                <a:spcPct val="150000"/>
              </a:lnSpc>
            </a:pPr>
            <a:r>
              <a:rPr lang="en-US" altLang="zh-CN" sz="2000" dirty="0">
                <a:solidFill>
                  <a:srgbClr val="000000"/>
                </a:solidFill>
                <a:latin typeface="微软雅黑" pitchFamily="34" charset="-122"/>
                <a:ea typeface="微软雅黑" pitchFamily="34" charset="-122"/>
              </a:rPr>
              <a:t>% </a:t>
            </a:r>
            <a:r>
              <a:rPr lang="zh-CN" altLang="en-US" sz="2000" dirty="0">
                <a:solidFill>
                  <a:srgbClr val="000000"/>
                </a:solidFill>
                <a:latin typeface="微软雅黑" pitchFamily="34" charset="-122"/>
                <a:ea typeface="微软雅黑" pitchFamily="34" charset="-122"/>
              </a:rPr>
              <a:t>下表达式：</a:t>
            </a:r>
          </a:p>
          <a:p>
            <a:pPr>
              <a:lnSpc>
                <a:spcPct val="150000"/>
              </a:lnSpc>
            </a:pPr>
            <a:r>
              <a:rPr lang="en-US" altLang="zh-CN" sz="2000" dirty="0" err="1">
                <a:solidFill>
                  <a:srgbClr val="000000"/>
                </a:solidFill>
                <a:latin typeface="微软雅黑" pitchFamily="34" charset="-122"/>
                <a:ea typeface="微软雅黑" pitchFamily="34" charset="-122"/>
              </a:rPr>
              <a:t>dy</a:t>
            </a:r>
            <a:r>
              <a:rPr lang="en-US" altLang="zh-CN" sz="2000" dirty="0">
                <a:solidFill>
                  <a:srgbClr val="000000"/>
                </a:solidFill>
                <a:latin typeface="微软雅黑" pitchFamily="34" charset="-122"/>
                <a:ea typeface="微软雅黑" pitchFamily="34" charset="-122"/>
              </a:rPr>
              <a:t> = [0.5*y3d(3)+0.5*y(2)*cos(t);</a:t>
            </a:r>
          </a:p>
          <a:p>
            <a:pPr>
              <a:lnSpc>
                <a:spcPct val="150000"/>
              </a:lnSpc>
            </a:pPr>
            <a:r>
              <a:rPr lang="en-US" altLang="zh-CN" sz="2000" dirty="0">
                <a:solidFill>
                  <a:srgbClr val="000000"/>
                </a:solidFill>
                <a:latin typeface="微软雅黑" pitchFamily="34" charset="-122"/>
                <a:ea typeface="微软雅黑" pitchFamily="34" charset="-122"/>
              </a:rPr>
              <a:t>      0.3*y1d(1)+0.7*y(3)*sin(t);</a:t>
            </a:r>
          </a:p>
          <a:p>
            <a:pPr>
              <a:lnSpc>
                <a:spcPct val="150000"/>
              </a:lnSpc>
            </a:pPr>
            <a:r>
              <a:rPr lang="en-US" altLang="zh-CN" sz="2000" dirty="0">
                <a:solidFill>
                  <a:srgbClr val="000000"/>
                </a:solidFill>
                <a:latin typeface="微软雅黑" pitchFamily="34" charset="-122"/>
                <a:ea typeface="微软雅黑" pitchFamily="34" charset="-122"/>
              </a:rPr>
              <a:t>      y(2)+cos(2*t)];</a:t>
            </a:r>
          </a:p>
          <a:p>
            <a:pPr>
              <a:lnSpc>
                <a:spcPct val="150000"/>
              </a:lnSpc>
            </a:pPr>
            <a:r>
              <a:rPr lang="en-US" altLang="zh-CN" sz="2000" dirty="0">
                <a:solidFill>
                  <a:srgbClr val="000000"/>
                </a:solidFill>
                <a:latin typeface="微软雅黑" pitchFamily="34" charset="-122"/>
                <a:ea typeface="微软雅黑" pitchFamily="34" charset="-122"/>
              </a:rPr>
              <a:t>end</a:t>
            </a:r>
          </a:p>
        </p:txBody>
      </p:sp>
      <p:sp>
        <p:nvSpPr>
          <p:cNvPr id="2" name="日期占位符 1">
            <a:extLst>
              <a:ext uri="{FF2B5EF4-FFF2-40B4-BE49-F238E27FC236}">
                <a16:creationId xmlns:a16="http://schemas.microsoft.com/office/drawing/2014/main" id="{09F00C09-B7F4-4B6D-BC47-6A62549F2F40}"/>
              </a:ext>
            </a:extLst>
          </p:cNvPr>
          <p:cNvSpPr>
            <a:spLocks noGrp="1"/>
          </p:cNvSpPr>
          <p:nvPr>
            <p:ph type="dt" sz="half" idx="2"/>
          </p:nvPr>
        </p:nvSpPr>
        <p:spPr/>
        <p:txBody>
          <a:bodyPr/>
          <a:lstStyle/>
          <a:p>
            <a:pPr>
              <a:defRPr/>
            </a:pPr>
            <a:fld id="{0369092F-B491-41E2-AC97-B680C10F5260}"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62F62779-FA57-4565-8DB3-783A0F22F1DF}"/>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5941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251520" y="548680"/>
            <a:ext cx="829616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3-4</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延迟微分方程组</a:t>
            </a:r>
            <a:endParaRPr lang="en-US" altLang="zh-CN" sz="2400" dirty="0">
              <a:solidFill>
                <a:srgbClr val="0000FF"/>
              </a:solidFill>
              <a:latin typeface="微软雅黑" pitchFamily="34" charset="-122"/>
              <a:ea typeface="微软雅黑" pitchFamily="34" charset="-122"/>
            </a:endParaRPr>
          </a:p>
        </p:txBody>
      </p:sp>
      <p:sp>
        <p:nvSpPr>
          <p:cNvPr id="9" name="Text Box 2">
            <a:extLst>
              <a:ext uri="{FF2B5EF4-FFF2-40B4-BE49-F238E27FC236}">
                <a16:creationId xmlns:a16="http://schemas.microsoft.com/office/drawing/2014/main" id="{08B00A2B-E468-492A-9CEE-95A6E13160AB}"/>
              </a:ext>
            </a:extLst>
          </p:cNvPr>
          <p:cNvSpPr txBox="1">
            <a:spLocks noChangeArrowheads="1"/>
          </p:cNvSpPr>
          <p:nvPr/>
        </p:nvSpPr>
        <p:spPr bwMode="auto">
          <a:xfrm>
            <a:off x="323528" y="1124744"/>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求解微分方程组并绘图</a:t>
            </a:r>
          </a:p>
        </p:txBody>
      </p:sp>
      <p:sp>
        <p:nvSpPr>
          <p:cNvPr id="12" name="Rectangle 3">
            <a:extLst>
              <a:ext uri="{FF2B5EF4-FFF2-40B4-BE49-F238E27FC236}">
                <a16:creationId xmlns:a16="http://schemas.microsoft.com/office/drawing/2014/main" id="{D7DD5AAE-3777-480E-B5A3-6C018062B941}"/>
              </a:ext>
            </a:extLst>
          </p:cNvPr>
          <p:cNvSpPr>
            <a:spLocks noChangeArrowheads="1"/>
          </p:cNvSpPr>
          <p:nvPr/>
        </p:nvSpPr>
        <p:spPr bwMode="auto">
          <a:xfrm>
            <a:off x="639347" y="1658417"/>
            <a:ext cx="7984504" cy="46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5000"/>
              </a:lnSpc>
            </a:pPr>
            <a:r>
              <a:rPr lang="en-US" altLang="zh-CN" sz="2000" dirty="0">
                <a:latin typeface="微软雅黑" pitchFamily="34" charset="-122"/>
                <a:ea typeface="微软雅黑" pitchFamily="34" charset="-122"/>
              </a:rPr>
              <a:t>&gt;&gt; lags = [1,3];       % </a:t>
            </a:r>
            <a:r>
              <a:rPr lang="zh-CN" altLang="en-US" sz="2000" dirty="0">
                <a:latin typeface="微软雅黑" pitchFamily="34" charset="-122"/>
                <a:ea typeface="微软雅黑" pitchFamily="34" charset="-122"/>
              </a:rPr>
              <a:t>延迟常数向量</a:t>
            </a:r>
          </a:p>
          <a:p>
            <a:pPr>
              <a:lnSpc>
                <a:spcPct val="125000"/>
              </a:lnSpc>
            </a:pPr>
            <a:r>
              <a:rPr lang="en-US" altLang="zh-CN" sz="2000" dirty="0">
                <a:latin typeface="微软雅黑" pitchFamily="34" charset="-122"/>
                <a:ea typeface="微软雅黑" pitchFamily="34" charset="-122"/>
              </a:rPr>
              <a:t>&gt;&gt; history = [0,0,1];  % </a:t>
            </a:r>
            <a:r>
              <a:rPr lang="zh-CN" altLang="en-US" sz="2000" dirty="0">
                <a:latin typeface="微软雅黑" pitchFamily="34" charset="-122"/>
                <a:ea typeface="微软雅黑" pitchFamily="34" charset="-122"/>
              </a:rPr>
              <a:t>小于初值时的历史函数</a:t>
            </a:r>
          </a:p>
          <a:p>
            <a:pPr>
              <a:lnSpc>
                <a:spcPct val="125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tspan</a:t>
            </a:r>
            <a:r>
              <a:rPr lang="en-US" altLang="zh-CN" sz="2000" dirty="0">
                <a:latin typeface="微软雅黑" pitchFamily="34" charset="-122"/>
                <a:ea typeface="微软雅黑" pitchFamily="34" charset="-122"/>
              </a:rPr>
              <a:t> = [0,8];      % </a:t>
            </a:r>
            <a:r>
              <a:rPr lang="zh-CN" altLang="en-US" sz="2000" dirty="0">
                <a:latin typeface="微软雅黑" pitchFamily="34" charset="-122"/>
                <a:ea typeface="微软雅黑" pitchFamily="34" charset="-122"/>
              </a:rPr>
              <a:t>时间区间</a:t>
            </a:r>
          </a:p>
          <a:p>
            <a:pPr>
              <a:lnSpc>
                <a:spcPct val="125000"/>
              </a:lnSpc>
            </a:pPr>
            <a:r>
              <a:rPr lang="en-US" altLang="zh-CN" sz="2000" dirty="0">
                <a:latin typeface="微软雅黑" pitchFamily="34" charset="-122"/>
                <a:ea typeface="微软雅黑" pitchFamily="34" charset="-122"/>
              </a:rPr>
              <a:t>&gt;&gt; sol = dde23(@</a:t>
            </a:r>
            <a:r>
              <a:rPr lang="en-US" altLang="zh-CN" sz="2000" dirty="0" err="1">
                <a:latin typeface="微软雅黑" pitchFamily="34" charset="-122"/>
                <a:ea typeface="微软雅黑" pitchFamily="34" charset="-122"/>
              </a:rPr>
              <a:t>ddefun,lags,history,tspan</a:t>
            </a:r>
            <a:r>
              <a:rPr lang="en-US" altLang="zh-CN" sz="2000" dirty="0">
                <a:latin typeface="微软雅黑" pitchFamily="34" charset="-122"/>
                <a:ea typeface="微软雅黑" pitchFamily="34" charset="-122"/>
              </a:rPr>
              <a:t>); </a:t>
            </a:r>
          </a:p>
          <a:p>
            <a:pPr>
              <a:lnSpc>
                <a:spcPct val="125000"/>
              </a:lnSpc>
            </a:pPr>
            <a:r>
              <a:rPr lang="en-US" altLang="zh-CN" sz="2000" dirty="0">
                <a:latin typeface="微软雅黑" pitchFamily="34" charset="-122"/>
                <a:ea typeface="微软雅黑" pitchFamily="34" charset="-122"/>
              </a:rPr>
              <a:t>&gt;&gt; plot(</a:t>
            </a:r>
            <a:r>
              <a:rPr lang="en-US" altLang="zh-CN" sz="2000" dirty="0" err="1">
                <a:latin typeface="微软雅黑" pitchFamily="34" charset="-122"/>
                <a:ea typeface="微软雅黑" pitchFamily="34" charset="-122"/>
              </a:rPr>
              <a:t>sol.x,sol.y</a:t>
            </a:r>
            <a:r>
              <a:rPr lang="en-US" altLang="zh-CN" sz="2000" dirty="0">
                <a:latin typeface="微软雅黑" pitchFamily="34" charset="-122"/>
                <a:ea typeface="微软雅黑" pitchFamily="34" charset="-122"/>
              </a:rPr>
              <a:t>(1,:),'r-','linewidth',2);</a:t>
            </a:r>
          </a:p>
          <a:p>
            <a:pPr>
              <a:lnSpc>
                <a:spcPct val="125000"/>
              </a:lnSpc>
            </a:pPr>
            <a:r>
              <a:rPr lang="en-US" altLang="zh-CN" sz="2000" dirty="0">
                <a:latin typeface="微软雅黑" pitchFamily="34" charset="-122"/>
                <a:ea typeface="微软雅黑" pitchFamily="34" charset="-122"/>
              </a:rPr>
              <a:t>&gt;&gt; hold on</a:t>
            </a:r>
          </a:p>
          <a:p>
            <a:pPr>
              <a:lnSpc>
                <a:spcPct val="125000"/>
              </a:lnSpc>
            </a:pPr>
            <a:r>
              <a:rPr lang="en-US" altLang="zh-CN" sz="2000" dirty="0">
                <a:latin typeface="微软雅黑" pitchFamily="34" charset="-122"/>
                <a:ea typeface="微软雅黑" pitchFamily="34" charset="-122"/>
              </a:rPr>
              <a:t>&gt;&gt; plot(</a:t>
            </a:r>
            <a:r>
              <a:rPr lang="en-US" altLang="zh-CN" sz="2000" dirty="0" err="1">
                <a:latin typeface="微软雅黑" pitchFamily="34" charset="-122"/>
                <a:ea typeface="微软雅黑" pitchFamily="34" charset="-122"/>
              </a:rPr>
              <a:t>sol.x,sol.y</a:t>
            </a:r>
            <a:r>
              <a:rPr lang="en-US" altLang="zh-CN" sz="2000" dirty="0">
                <a:latin typeface="微软雅黑" pitchFamily="34" charset="-122"/>
                <a:ea typeface="微软雅黑" pitchFamily="34" charset="-122"/>
              </a:rPr>
              <a:t>(2,:),'g-.','linewidth',2);</a:t>
            </a:r>
          </a:p>
          <a:p>
            <a:pPr>
              <a:lnSpc>
                <a:spcPct val="125000"/>
              </a:lnSpc>
            </a:pPr>
            <a:r>
              <a:rPr lang="en-US" altLang="zh-CN" sz="2000" dirty="0">
                <a:latin typeface="微软雅黑" pitchFamily="34" charset="-122"/>
                <a:ea typeface="微软雅黑" pitchFamily="34" charset="-122"/>
              </a:rPr>
              <a:t>&gt;&gt; plot(</a:t>
            </a:r>
            <a:r>
              <a:rPr lang="en-US" altLang="zh-CN" sz="2000" dirty="0" err="1">
                <a:latin typeface="微软雅黑" pitchFamily="34" charset="-122"/>
                <a:ea typeface="微软雅黑" pitchFamily="34" charset="-122"/>
              </a:rPr>
              <a:t>sol.x,sol.y</a:t>
            </a:r>
            <a:r>
              <a:rPr lang="en-US" altLang="zh-CN" sz="2000" dirty="0">
                <a:latin typeface="微软雅黑" pitchFamily="34" charset="-122"/>
                <a:ea typeface="微软雅黑" pitchFamily="34" charset="-122"/>
              </a:rPr>
              <a:t>(3,:),'b-*','linewidth',1);</a:t>
            </a:r>
          </a:p>
          <a:p>
            <a:pPr>
              <a:lnSpc>
                <a:spcPct val="125000"/>
              </a:lnSpc>
            </a:pPr>
            <a:r>
              <a:rPr lang="en-US" altLang="zh-CN" sz="2000" dirty="0">
                <a:latin typeface="微软雅黑" pitchFamily="34" charset="-122"/>
                <a:ea typeface="微软雅黑" pitchFamily="34" charset="-122"/>
              </a:rPr>
              <a:t>&gt;&gt; hold off</a:t>
            </a:r>
          </a:p>
          <a:p>
            <a:pPr>
              <a:lnSpc>
                <a:spcPct val="125000"/>
              </a:lnSpc>
            </a:pPr>
            <a:r>
              <a:rPr lang="en-US" altLang="zh-CN" sz="2000" dirty="0">
                <a:latin typeface="微软雅黑" pitchFamily="34" charset="-122"/>
                <a:ea typeface="微软雅黑" pitchFamily="34" charset="-122"/>
              </a:rPr>
              <a:t>&gt;&gt; L = legend('y_1(t)','y_2(t)','y_3(t)','</a:t>
            </a:r>
            <a:r>
              <a:rPr lang="en-US" altLang="zh-CN" sz="2000" dirty="0" err="1">
                <a:latin typeface="微软雅黑" pitchFamily="34" charset="-122"/>
                <a:ea typeface="微软雅黑" pitchFamily="34" charset="-122"/>
              </a:rPr>
              <a:t>Location','best</a:t>
            </a:r>
            <a:r>
              <a:rPr lang="en-US" altLang="zh-CN" sz="2000" dirty="0">
                <a:latin typeface="微软雅黑" pitchFamily="34" charset="-122"/>
                <a:ea typeface="微软雅黑" pitchFamily="34" charset="-122"/>
              </a:rPr>
              <a:t>');</a:t>
            </a:r>
          </a:p>
          <a:p>
            <a:pPr>
              <a:lnSpc>
                <a:spcPct val="125000"/>
              </a:lnSpc>
            </a:pPr>
            <a:r>
              <a:rPr lang="en-US" altLang="zh-CN" sz="2000" dirty="0">
                <a:latin typeface="微软雅黑" pitchFamily="34" charset="-122"/>
                <a:ea typeface="微软雅黑" pitchFamily="34" charset="-122"/>
              </a:rPr>
              <a:t>&gt;&gt; set(L,'</a:t>
            </a:r>
            <a:r>
              <a:rPr lang="en-US" altLang="zh-CN" sz="2000" dirty="0" err="1">
                <a:latin typeface="微软雅黑" pitchFamily="34" charset="-122"/>
                <a:ea typeface="微软雅黑" pitchFamily="34" charset="-122"/>
              </a:rPr>
              <a:t>fontname</a:t>
            </a:r>
            <a:r>
              <a:rPr lang="en-US" altLang="zh-CN" sz="2000" dirty="0">
                <a:latin typeface="微软雅黑" pitchFamily="34" charset="-122"/>
                <a:ea typeface="微软雅黑" pitchFamily="34" charset="-122"/>
              </a:rPr>
              <a:t>','Times New Roman');   % </a:t>
            </a:r>
            <a:r>
              <a:rPr lang="zh-CN" altLang="en-US" sz="2000" dirty="0">
                <a:latin typeface="微软雅黑" pitchFamily="34" charset="-122"/>
                <a:ea typeface="微软雅黑" pitchFamily="34" charset="-122"/>
              </a:rPr>
              <a:t>设置图例字体</a:t>
            </a:r>
          </a:p>
          <a:p>
            <a:pPr>
              <a:lnSpc>
                <a:spcPct val="125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xlabel</a:t>
            </a:r>
            <a:r>
              <a:rPr lang="en-US" altLang="zh-CN" sz="2000" dirty="0">
                <a:latin typeface="微软雅黑" pitchFamily="34" charset="-122"/>
                <a:ea typeface="微软雅黑" pitchFamily="34" charset="-122"/>
              </a:rPr>
              <a:t>('t');</a:t>
            </a:r>
            <a:r>
              <a:rPr lang="en-US" altLang="zh-CN" sz="2000" dirty="0" err="1">
                <a:latin typeface="微软雅黑" pitchFamily="34" charset="-122"/>
                <a:ea typeface="微软雅黑" pitchFamily="34" charset="-122"/>
              </a:rPr>
              <a:t>ylabel</a:t>
            </a:r>
            <a:r>
              <a:rPr lang="en-US" altLang="zh-CN" sz="2000" dirty="0">
                <a:latin typeface="微软雅黑" pitchFamily="34" charset="-122"/>
                <a:ea typeface="微软雅黑" pitchFamily="34" charset="-122"/>
              </a:rPr>
              <a:t>('y(t)');            % </a:t>
            </a:r>
            <a:r>
              <a:rPr lang="zh-CN" altLang="en-US" sz="2000" dirty="0">
                <a:latin typeface="微软雅黑" pitchFamily="34" charset="-122"/>
                <a:ea typeface="微软雅黑" pitchFamily="34" charset="-122"/>
              </a:rPr>
              <a:t>添加坐标轴标签</a:t>
            </a:r>
          </a:p>
        </p:txBody>
      </p:sp>
      <p:sp>
        <p:nvSpPr>
          <p:cNvPr id="2" name="日期占位符 1">
            <a:extLst>
              <a:ext uri="{FF2B5EF4-FFF2-40B4-BE49-F238E27FC236}">
                <a16:creationId xmlns:a16="http://schemas.microsoft.com/office/drawing/2014/main" id="{7DFB8876-5509-45A8-A6E5-6C7DB1C3DCD9}"/>
              </a:ext>
            </a:extLst>
          </p:cNvPr>
          <p:cNvSpPr>
            <a:spLocks noGrp="1"/>
          </p:cNvSpPr>
          <p:nvPr>
            <p:ph type="dt" sz="half" idx="2"/>
          </p:nvPr>
        </p:nvSpPr>
        <p:spPr/>
        <p:txBody>
          <a:bodyPr/>
          <a:lstStyle/>
          <a:p>
            <a:pPr>
              <a:defRPr/>
            </a:pPr>
            <a:fld id="{5CEA676F-187B-4594-8856-B4C5BEF76B78}"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68E63940-5738-46AC-88F9-54FD8724CB8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322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E2D0229-438F-4CE0-882C-164FD9AF94E3}"/>
              </a:ext>
            </a:extLst>
          </p:cNvPr>
          <p:cNvPicPr>
            <a:picLocks noChangeAspect="1"/>
          </p:cNvPicPr>
          <p:nvPr/>
        </p:nvPicPr>
        <p:blipFill>
          <a:blip r:embed="rId2"/>
          <a:stretch>
            <a:fillRect/>
          </a:stretch>
        </p:blipFill>
        <p:spPr>
          <a:xfrm>
            <a:off x="1115616" y="1412776"/>
            <a:ext cx="5760640" cy="4320480"/>
          </a:xfrm>
          <a:prstGeom prst="rect">
            <a:avLst/>
          </a:prstGeom>
        </p:spPr>
      </p:pic>
      <p:sp>
        <p:nvSpPr>
          <p:cNvPr id="4" name="日期占位符 3">
            <a:extLst>
              <a:ext uri="{FF2B5EF4-FFF2-40B4-BE49-F238E27FC236}">
                <a16:creationId xmlns:a16="http://schemas.microsoft.com/office/drawing/2014/main" id="{7FD2EE0A-1488-4F11-80A0-DB289CE58CCC}"/>
              </a:ext>
            </a:extLst>
          </p:cNvPr>
          <p:cNvSpPr>
            <a:spLocks noGrp="1"/>
          </p:cNvSpPr>
          <p:nvPr>
            <p:ph type="dt" sz="half" idx="2"/>
          </p:nvPr>
        </p:nvSpPr>
        <p:spPr/>
        <p:txBody>
          <a:bodyPr/>
          <a:lstStyle/>
          <a:p>
            <a:pPr>
              <a:defRPr/>
            </a:pPr>
            <a:fld id="{4B617956-DA88-4DB3-ABC4-D3973E16FB72}"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F50429B4-1125-4378-B928-C0F40036558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7794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F8E46BC-ACB7-4450-AC9A-944124257170}"/>
              </a:ext>
            </a:extLst>
          </p:cNvPr>
          <p:cNvGrpSpPr/>
          <p:nvPr/>
        </p:nvGrpSpPr>
        <p:grpSpPr>
          <a:xfrm>
            <a:off x="251520" y="548680"/>
            <a:ext cx="8296160" cy="2270750"/>
            <a:chOff x="251520" y="971110"/>
            <a:chExt cx="8296160" cy="2270750"/>
          </a:xfrm>
        </p:grpSpPr>
        <p:sp>
          <p:nvSpPr>
            <p:cNvPr id="10" name="Rectangle 3"/>
            <p:cNvSpPr>
              <a:spLocks noChangeArrowheads="1"/>
            </p:cNvSpPr>
            <p:nvPr/>
          </p:nvSpPr>
          <p:spPr bwMode="auto">
            <a:xfrm>
              <a:off x="251520" y="971110"/>
              <a:ext cx="8296160" cy="2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3-5</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延迟微分方程组。</a:t>
              </a:r>
              <a:r>
                <a:rPr lang="zh-CN" altLang="en-US" sz="2400" dirty="0">
                  <a:solidFill>
                    <a:srgbClr val="000000"/>
                  </a:solidFill>
                  <a:latin typeface="微软雅黑" pitchFamily="34" charset="-122"/>
                  <a:ea typeface="微软雅黑" pitchFamily="34" charset="-122"/>
                </a:rPr>
                <a:t>求解如下延迟微分方程：</a:t>
              </a:r>
              <a:endParaRPr lang="en-US" altLang="zh-CN" sz="2400" dirty="0">
                <a:solidFill>
                  <a:srgbClr val="000000"/>
                </a:solidFill>
                <a:latin typeface="微软雅黑" pitchFamily="34" charset="-122"/>
                <a:ea typeface="微软雅黑" pitchFamily="34" charset="-122"/>
              </a:endParaRPr>
            </a:p>
            <a:p>
              <a:pPr>
                <a:lnSpc>
                  <a:spcPct val="120000"/>
                </a:lnSpc>
              </a:pPr>
              <a:endParaRPr lang="en-US" altLang="zh-CN" sz="2400" dirty="0">
                <a:solidFill>
                  <a:srgbClr val="000000"/>
                </a:solidFill>
                <a:latin typeface="微软雅黑" pitchFamily="34" charset="-122"/>
                <a:ea typeface="微软雅黑" pitchFamily="34" charset="-122"/>
              </a:endParaRPr>
            </a:p>
            <a:p>
              <a:pPr>
                <a:lnSpc>
                  <a:spcPct val="120000"/>
                </a:lnSpc>
              </a:pPr>
              <a:endParaRPr lang="en-US" altLang="zh-CN" sz="2400" dirty="0">
                <a:solidFill>
                  <a:srgbClr val="000000"/>
                </a:solidFill>
                <a:latin typeface="微软雅黑" pitchFamily="34" charset="-122"/>
                <a:ea typeface="微软雅黑" pitchFamily="34" charset="-122"/>
              </a:endParaRPr>
            </a:p>
            <a:p>
              <a:pPr>
                <a:lnSpc>
                  <a:spcPct val="120000"/>
                </a:lnSpc>
              </a:pPr>
              <a:endParaRPr lang="en-US" altLang="zh-CN" sz="2400" dirty="0">
                <a:solidFill>
                  <a:srgbClr val="000000"/>
                </a:solidFill>
                <a:latin typeface="微软雅黑" pitchFamily="34" charset="-122"/>
                <a:ea typeface="微软雅黑" pitchFamily="34" charset="-122"/>
              </a:endParaRPr>
            </a:p>
            <a:p>
              <a:pPr>
                <a:lnSpc>
                  <a:spcPct val="120000"/>
                </a:lnSpc>
              </a:pPr>
              <a:r>
                <a:rPr lang="zh-CN" altLang="en-US" sz="2400" dirty="0">
                  <a:solidFill>
                    <a:srgbClr val="000000"/>
                  </a:solidFill>
                  <a:latin typeface="微软雅黑" pitchFamily="34" charset="-122"/>
                  <a:ea typeface="微软雅黑" pitchFamily="34" charset="-122"/>
                </a:rPr>
                <a:t>其中，求解时间范围为</a:t>
              </a:r>
              <a:r>
                <a:rPr lang="en-US" altLang="zh-CN" sz="2400" dirty="0" err="1">
                  <a:solidFill>
                    <a:srgbClr val="000000"/>
                  </a:solidFill>
                  <a:latin typeface="微软雅黑" pitchFamily="34" charset="-122"/>
                  <a:ea typeface="微软雅黑" pitchFamily="34" charset="-122"/>
                </a:rPr>
                <a:t>tspan</a:t>
              </a:r>
              <a:r>
                <a:rPr lang="en-US" altLang="zh-CN" sz="2400" dirty="0">
                  <a:solidFill>
                    <a:srgbClr val="000000"/>
                  </a:solidFill>
                  <a:latin typeface="微软雅黑" pitchFamily="34" charset="-122"/>
                  <a:ea typeface="微软雅黑" pitchFamily="34" charset="-122"/>
                </a:rPr>
                <a:t> = [0.1,5]</a:t>
              </a:r>
              <a:r>
                <a:rPr lang="zh-CN" altLang="en-US" sz="2400" dirty="0">
                  <a:solidFill>
                    <a:srgbClr val="000000"/>
                  </a:solidFill>
                  <a:latin typeface="微软雅黑" pitchFamily="34" charset="-122"/>
                  <a:ea typeface="微软雅黑" pitchFamily="34" charset="-122"/>
                </a:rPr>
                <a:t>。</a:t>
              </a:r>
              <a:endParaRPr lang="en-US" altLang="zh-CN" sz="2400" dirty="0">
                <a:solidFill>
                  <a:srgbClr val="000000"/>
                </a:solidFill>
                <a:latin typeface="微软雅黑" pitchFamily="34" charset="-122"/>
                <a:ea typeface="微软雅黑" pitchFamily="34"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061485680"/>
                </p:ext>
              </p:extLst>
            </p:nvPr>
          </p:nvGraphicFramePr>
          <p:xfrm>
            <a:off x="728663" y="1641630"/>
            <a:ext cx="7404100" cy="987425"/>
          </p:xfrm>
          <a:graphic>
            <a:graphicData uri="http://schemas.openxmlformats.org/presentationml/2006/ole">
              <mc:AlternateContent xmlns:mc="http://schemas.openxmlformats.org/markup-compatibility/2006">
                <mc:Choice xmlns:v="urn:schemas-microsoft-com:vml" Requires="v">
                  <p:oleObj name="Equation" r:id="rId2" imgW="3136680" imgH="558720" progId="Equation.DSMT4">
                    <p:embed/>
                  </p:oleObj>
                </mc:Choice>
                <mc:Fallback>
                  <p:oleObj name="Equation" r:id="rId2" imgW="3136680" imgH="558720" progId="Equation.DSMT4">
                    <p:embed/>
                    <p:pic>
                      <p:nvPicPr>
                        <p:cNvPr id="11" name="对象 10"/>
                        <p:cNvPicPr>
                          <a:picLocks noChangeAspect="1" noChangeArrowheads="1"/>
                        </p:cNvPicPr>
                        <p:nvPr/>
                      </p:nvPicPr>
                      <p:blipFill>
                        <a:blip r:embed="rId3"/>
                        <a:srcRect/>
                        <a:stretch>
                          <a:fillRect/>
                        </a:stretch>
                      </p:blipFill>
                      <p:spPr bwMode="auto">
                        <a:xfrm>
                          <a:off x="728663" y="1641630"/>
                          <a:ext cx="74041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 name="Text Box 2">
            <a:extLst>
              <a:ext uri="{FF2B5EF4-FFF2-40B4-BE49-F238E27FC236}">
                <a16:creationId xmlns:a16="http://schemas.microsoft.com/office/drawing/2014/main" id="{BDC7A79C-A27E-4B55-9523-91C9BC4CB972}"/>
              </a:ext>
            </a:extLst>
          </p:cNvPr>
          <p:cNvSpPr txBox="1">
            <a:spLocks noChangeArrowheads="1"/>
          </p:cNvSpPr>
          <p:nvPr/>
        </p:nvSpPr>
        <p:spPr bwMode="auto">
          <a:xfrm>
            <a:off x="323528" y="2895327"/>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模型求解</a:t>
            </a:r>
          </a:p>
        </p:txBody>
      </p:sp>
      <p:sp>
        <p:nvSpPr>
          <p:cNvPr id="16" name="Rectangle 3">
            <a:extLst>
              <a:ext uri="{FF2B5EF4-FFF2-40B4-BE49-F238E27FC236}">
                <a16:creationId xmlns:a16="http://schemas.microsoft.com/office/drawing/2014/main" id="{6DCF342A-E2CE-439A-A0CC-64E0FAA94664}"/>
              </a:ext>
            </a:extLst>
          </p:cNvPr>
          <p:cNvSpPr>
            <a:spLocks noChangeArrowheads="1"/>
          </p:cNvSpPr>
          <p:nvPr/>
        </p:nvSpPr>
        <p:spPr bwMode="auto">
          <a:xfrm>
            <a:off x="639347" y="3429000"/>
            <a:ext cx="7984504" cy="15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5000"/>
              </a:lnSpc>
            </a:pPr>
            <a:r>
              <a:rPr lang="en-US" altLang="zh-CN" sz="2000" dirty="0">
                <a:solidFill>
                  <a:srgbClr val="000000"/>
                </a:solidFill>
                <a:latin typeface="微软雅黑" pitchFamily="34" charset="-122"/>
                <a:ea typeface="微软雅黑" pitchFamily="34" charset="-122"/>
              </a:rPr>
              <a:t>&gt;&gt; t0 = 0.1;</a:t>
            </a:r>
          </a:p>
          <a:p>
            <a:pPr>
              <a:lnSpc>
                <a:spcPct val="125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tfinal</a:t>
            </a:r>
            <a:r>
              <a:rPr lang="en-US" altLang="zh-CN" sz="2000" dirty="0">
                <a:solidFill>
                  <a:srgbClr val="000000"/>
                </a:solidFill>
                <a:latin typeface="微软雅黑" pitchFamily="34" charset="-122"/>
                <a:ea typeface="微软雅黑" pitchFamily="34" charset="-122"/>
              </a:rPr>
              <a:t> = 5;</a:t>
            </a:r>
          </a:p>
          <a:p>
            <a:pPr>
              <a:lnSpc>
                <a:spcPct val="125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tspan</a:t>
            </a:r>
            <a:r>
              <a:rPr lang="en-US" altLang="zh-CN" sz="2000" dirty="0">
                <a:solidFill>
                  <a:srgbClr val="000000"/>
                </a:solidFill>
                <a:latin typeface="微软雅黑" pitchFamily="34" charset="-122"/>
                <a:ea typeface="微软雅黑" pitchFamily="34" charset="-122"/>
              </a:rPr>
              <a:t> = [t0, </a:t>
            </a:r>
            <a:r>
              <a:rPr lang="en-US" altLang="zh-CN" sz="2000" dirty="0" err="1">
                <a:solidFill>
                  <a:srgbClr val="000000"/>
                </a:solidFill>
                <a:latin typeface="微软雅黑" pitchFamily="34" charset="-122"/>
                <a:ea typeface="微软雅黑" pitchFamily="34" charset="-122"/>
              </a:rPr>
              <a:t>tfinal</a:t>
            </a:r>
            <a:r>
              <a:rPr lang="en-US" altLang="zh-CN" sz="2000" dirty="0">
                <a:solidFill>
                  <a:srgbClr val="000000"/>
                </a:solidFill>
                <a:latin typeface="微软雅黑" pitchFamily="34" charset="-122"/>
                <a:ea typeface="微软雅黑" pitchFamily="34" charset="-122"/>
              </a:rPr>
              <a:t>];%</a:t>
            </a:r>
            <a:r>
              <a:rPr lang="zh-CN" altLang="en-US" sz="2000" dirty="0">
                <a:solidFill>
                  <a:srgbClr val="000000"/>
                </a:solidFill>
                <a:latin typeface="微软雅黑" pitchFamily="34" charset="-122"/>
                <a:ea typeface="微软雅黑" pitchFamily="34" charset="-122"/>
              </a:rPr>
              <a:t>求解时间范围</a:t>
            </a:r>
          </a:p>
          <a:p>
            <a:pPr>
              <a:lnSpc>
                <a:spcPct val="125000"/>
              </a:lnSpc>
            </a:pPr>
            <a:r>
              <a:rPr lang="en-US" altLang="zh-CN" sz="2000" dirty="0">
                <a:solidFill>
                  <a:srgbClr val="000000"/>
                </a:solidFill>
                <a:latin typeface="微软雅黑" pitchFamily="34" charset="-122"/>
                <a:ea typeface="微软雅黑" pitchFamily="34" charset="-122"/>
              </a:rPr>
              <a:t>&gt;&gt; sol = </a:t>
            </a:r>
            <a:r>
              <a:rPr lang="en-US" altLang="zh-CN" sz="2000" dirty="0" err="1">
                <a:solidFill>
                  <a:srgbClr val="000000"/>
                </a:solidFill>
                <a:latin typeface="微软雅黑" pitchFamily="34" charset="-122"/>
                <a:ea typeface="微软雅黑" pitchFamily="34" charset="-122"/>
              </a:rPr>
              <a:t>ddesd</a:t>
            </a:r>
            <a:r>
              <a:rPr lang="en-US" altLang="zh-CN" sz="2000" dirty="0">
                <a:solidFill>
                  <a:srgbClr val="000000"/>
                </a:solidFill>
                <a:latin typeface="微软雅黑" pitchFamily="34" charset="-122"/>
                <a:ea typeface="微软雅黑" pitchFamily="34" charset="-122"/>
              </a:rPr>
              <a:t>(@ddex3de,@ddex3delay,@ddex3hist,tspan);</a:t>
            </a:r>
          </a:p>
        </p:txBody>
      </p:sp>
      <p:sp>
        <p:nvSpPr>
          <p:cNvPr id="3" name="日期占位符 2">
            <a:extLst>
              <a:ext uri="{FF2B5EF4-FFF2-40B4-BE49-F238E27FC236}">
                <a16:creationId xmlns:a16="http://schemas.microsoft.com/office/drawing/2014/main" id="{94E9B121-41D1-49D4-B4C0-281FDB7AB5B4}"/>
              </a:ext>
            </a:extLst>
          </p:cNvPr>
          <p:cNvSpPr>
            <a:spLocks noGrp="1"/>
          </p:cNvSpPr>
          <p:nvPr>
            <p:ph type="dt" sz="half" idx="2"/>
          </p:nvPr>
        </p:nvSpPr>
        <p:spPr/>
        <p:txBody>
          <a:bodyPr/>
          <a:lstStyle/>
          <a:p>
            <a:pPr>
              <a:defRPr/>
            </a:pPr>
            <a:fld id="{D0A6263A-DC59-4413-88F0-EE3BAE36759F}"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92BEA286-0281-4BB8-A0C9-9A02EA9A281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4933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251520" y="548680"/>
            <a:ext cx="829616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3-5</a:t>
            </a:r>
            <a:r>
              <a:rPr lang="en-US" altLang="zh-CN" sz="2400" dirty="0">
                <a:solidFill>
                  <a:srgbClr val="000000"/>
                </a:solidFill>
                <a:latin typeface="微软雅黑" pitchFamily="34" charset="-122"/>
                <a:ea typeface="微软雅黑" pitchFamily="34" charset="-122"/>
              </a:rPr>
              <a:t>】</a:t>
            </a:r>
            <a:r>
              <a:rPr lang="zh-CN" altLang="en-US" sz="2400" dirty="0">
                <a:solidFill>
                  <a:srgbClr val="0000FF"/>
                </a:solidFill>
                <a:latin typeface="微软雅黑" pitchFamily="34" charset="-122"/>
                <a:ea typeface="微软雅黑" pitchFamily="34" charset="-122"/>
              </a:rPr>
              <a:t>延迟微分方程组。</a:t>
            </a:r>
            <a:endParaRPr lang="en-US" altLang="zh-CN" sz="2400" dirty="0">
              <a:solidFill>
                <a:srgbClr val="000000"/>
              </a:solidFill>
              <a:latin typeface="微软雅黑" pitchFamily="34" charset="-122"/>
              <a:ea typeface="微软雅黑" pitchFamily="34" charset="-122"/>
            </a:endParaRPr>
          </a:p>
        </p:txBody>
      </p:sp>
      <p:sp>
        <p:nvSpPr>
          <p:cNvPr id="9" name="Text Box 2">
            <a:extLst>
              <a:ext uri="{FF2B5EF4-FFF2-40B4-BE49-F238E27FC236}">
                <a16:creationId xmlns:a16="http://schemas.microsoft.com/office/drawing/2014/main" id="{08B00A2B-E468-492A-9CEE-95A6E13160AB}"/>
              </a:ext>
            </a:extLst>
          </p:cNvPr>
          <p:cNvSpPr txBox="1">
            <a:spLocks noChangeArrowheads="1"/>
          </p:cNvSpPr>
          <p:nvPr/>
        </p:nvSpPr>
        <p:spPr bwMode="auto">
          <a:xfrm>
            <a:off x="323528" y="1124744"/>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结果可视化</a:t>
            </a:r>
          </a:p>
        </p:txBody>
      </p:sp>
      <p:sp>
        <p:nvSpPr>
          <p:cNvPr id="12" name="Rectangle 3">
            <a:extLst>
              <a:ext uri="{FF2B5EF4-FFF2-40B4-BE49-F238E27FC236}">
                <a16:creationId xmlns:a16="http://schemas.microsoft.com/office/drawing/2014/main" id="{D7DD5AAE-3777-480E-B5A3-6C018062B941}"/>
              </a:ext>
            </a:extLst>
          </p:cNvPr>
          <p:cNvSpPr>
            <a:spLocks noChangeArrowheads="1"/>
          </p:cNvSpPr>
          <p:nvPr/>
        </p:nvSpPr>
        <p:spPr bwMode="auto">
          <a:xfrm>
            <a:off x="639347" y="1658417"/>
            <a:ext cx="7984504" cy="468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5000"/>
              </a:lnSpc>
            </a:pPr>
            <a:r>
              <a:rPr lang="en-US" altLang="zh-CN" sz="1600" dirty="0">
                <a:solidFill>
                  <a:srgbClr val="000000"/>
                </a:solidFill>
                <a:latin typeface="微软雅黑" pitchFamily="34" charset="-122"/>
                <a:ea typeface="微软雅黑" pitchFamily="34" charset="-122"/>
              </a:rPr>
              <a:t>&gt;&gt; </a:t>
            </a:r>
            <a:r>
              <a:rPr lang="en-US" altLang="zh-CN" sz="1600" dirty="0" err="1">
                <a:solidFill>
                  <a:srgbClr val="000000"/>
                </a:solidFill>
                <a:latin typeface="微软雅黑" pitchFamily="34" charset="-122"/>
                <a:ea typeface="微软雅黑" pitchFamily="34" charset="-122"/>
              </a:rPr>
              <a:t>texact</a:t>
            </a:r>
            <a:r>
              <a:rPr lang="en-US" altLang="zh-CN" sz="1600" dirty="0">
                <a:solidFill>
                  <a:srgbClr val="000000"/>
                </a:solidFill>
                <a:latin typeface="微软雅黑" pitchFamily="34" charset="-122"/>
                <a:ea typeface="微软雅黑" pitchFamily="34" charset="-122"/>
              </a:rPr>
              <a:t> = </a:t>
            </a:r>
            <a:r>
              <a:rPr lang="en-US" altLang="zh-CN" sz="1600" dirty="0" err="1">
                <a:solidFill>
                  <a:srgbClr val="000000"/>
                </a:solidFill>
                <a:latin typeface="微软雅黑" pitchFamily="34" charset="-122"/>
                <a:ea typeface="微软雅黑" pitchFamily="34" charset="-122"/>
              </a:rPr>
              <a:t>linspace</a:t>
            </a:r>
            <a:r>
              <a:rPr lang="en-US" altLang="zh-CN" sz="1600" dirty="0">
                <a:solidFill>
                  <a:srgbClr val="000000"/>
                </a:solidFill>
                <a:latin typeface="微软雅黑" pitchFamily="34" charset="-122"/>
                <a:ea typeface="微软雅黑" pitchFamily="34" charset="-122"/>
              </a:rPr>
              <a:t>(t0,tfinal);</a:t>
            </a:r>
          </a:p>
          <a:p>
            <a:pPr>
              <a:lnSpc>
                <a:spcPct val="125000"/>
              </a:lnSpc>
            </a:pPr>
            <a:r>
              <a:rPr lang="en-US" altLang="zh-CN" sz="1600" dirty="0">
                <a:solidFill>
                  <a:srgbClr val="000000"/>
                </a:solidFill>
                <a:latin typeface="微软雅黑" pitchFamily="34" charset="-122"/>
                <a:ea typeface="微软雅黑" pitchFamily="34" charset="-122"/>
              </a:rPr>
              <a:t>&gt;&gt; </a:t>
            </a:r>
            <a:r>
              <a:rPr lang="en-US" altLang="zh-CN" sz="1600" dirty="0" err="1">
                <a:solidFill>
                  <a:srgbClr val="000000"/>
                </a:solidFill>
                <a:latin typeface="微软雅黑" pitchFamily="34" charset="-122"/>
                <a:ea typeface="微软雅黑" pitchFamily="34" charset="-122"/>
              </a:rPr>
              <a:t>yexact</a:t>
            </a:r>
            <a:r>
              <a:rPr lang="en-US" altLang="zh-CN" sz="1600" dirty="0">
                <a:solidFill>
                  <a:srgbClr val="000000"/>
                </a:solidFill>
                <a:latin typeface="微软雅黑" pitchFamily="34" charset="-122"/>
                <a:ea typeface="微软雅黑" pitchFamily="34" charset="-122"/>
              </a:rPr>
              <a:t> = ddex3hist(</a:t>
            </a:r>
            <a:r>
              <a:rPr lang="en-US" altLang="zh-CN" sz="1600" dirty="0" err="1">
                <a:solidFill>
                  <a:srgbClr val="000000"/>
                </a:solidFill>
                <a:latin typeface="微软雅黑" pitchFamily="34" charset="-122"/>
                <a:ea typeface="微软雅黑" pitchFamily="34" charset="-122"/>
              </a:rPr>
              <a:t>texact</a:t>
            </a:r>
            <a:r>
              <a:rPr lang="en-US" altLang="zh-CN" sz="1600" dirty="0">
                <a:solidFill>
                  <a:srgbClr val="000000"/>
                </a:solidFill>
                <a:latin typeface="微软雅黑" pitchFamily="34" charset="-122"/>
                <a:ea typeface="微软雅黑" pitchFamily="34" charset="-122"/>
              </a:rPr>
              <a:t>);</a:t>
            </a:r>
          </a:p>
          <a:p>
            <a:pPr>
              <a:lnSpc>
                <a:spcPct val="125000"/>
              </a:lnSpc>
            </a:pPr>
            <a:r>
              <a:rPr lang="en-US" altLang="zh-CN" sz="1600" dirty="0">
                <a:solidFill>
                  <a:srgbClr val="000000"/>
                </a:solidFill>
                <a:latin typeface="微软雅黑" pitchFamily="34" charset="-122"/>
                <a:ea typeface="微软雅黑" pitchFamily="34" charset="-122"/>
              </a:rPr>
              <a:t>&gt;&gt; figure;</a:t>
            </a:r>
          </a:p>
          <a:p>
            <a:pPr>
              <a:lnSpc>
                <a:spcPct val="125000"/>
              </a:lnSpc>
            </a:pPr>
            <a:r>
              <a:rPr lang="en-US" altLang="zh-CN" sz="1600" dirty="0">
                <a:solidFill>
                  <a:srgbClr val="000000"/>
                </a:solidFill>
                <a:latin typeface="微软雅黑" pitchFamily="34" charset="-122"/>
                <a:ea typeface="微软雅黑" pitchFamily="34" charset="-122"/>
              </a:rPr>
              <a:t>&gt;&gt; plot(</a:t>
            </a:r>
            <a:r>
              <a:rPr lang="en-US" altLang="zh-CN" sz="1600" dirty="0" err="1">
                <a:solidFill>
                  <a:srgbClr val="000000"/>
                </a:solidFill>
                <a:latin typeface="微软雅黑" pitchFamily="34" charset="-122"/>
                <a:ea typeface="微软雅黑" pitchFamily="34" charset="-122"/>
              </a:rPr>
              <a:t>sol.x,sol.y</a:t>
            </a:r>
            <a:r>
              <a:rPr lang="en-US" altLang="zh-CN" sz="1600" dirty="0">
                <a:solidFill>
                  <a:srgbClr val="000000"/>
                </a:solidFill>
                <a:latin typeface="微软雅黑" pitchFamily="34" charset="-122"/>
                <a:ea typeface="微软雅黑" pitchFamily="34" charset="-122"/>
              </a:rPr>
              <a:t>(1,:),'o','markersize',7);</a:t>
            </a:r>
          </a:p>
          <a:p>
            <a:pPr>
              <a:lnSpc>
                <a:spcPct val="125000"/>
              </a:lnSpc>
            </a:pPr>
            <a:r>
              <a:rPr lang="en-US" altLang="zh-CN" sz="1600" dirty="0">
                <a:solidFill>
                  <a:srgbClr val="000000"/>
                </a:solidFill>
                <a:latin typeface="微软雅黑" pitchFamily="34" charset="-122"/>
                <a:ea typeface="微软雅黑" pitchFamily="34" charset="-122"/>
              </a:rPr>
              <a:t>&gt;&gt; hold on</a:t>
            </a:r>
          </a:p>
          <a:p>
            <a:pPr>
              <a:lnSpc>
                <a:spcPct val="125000"/>
              </a:lnSpc>
            </a:pPr>
            <a:r>
              <a:rPr lang="en-US" altLang="zh-CN" sz="1600" dirty="0">
                <a:solidFill>
                  <a:srgbClr val="000000"/>
                </a:solidFill>
                <a:latin typeface="微软雅黑" pitchFamily="34" charset="-122"/>
                <a:ea typeface="微软雅黑" pitchFamily="34" charset="-122"/>
              </a:rPr>
              <a:t>&gt;&gt; plot(</a:t>
            </a:r>
            <a:r>
              <a:rPr lang="en-US" altLang="zh-CN" sz="1600" dirty="0" err="1">
                <a:solidFill>
                  <a:srgbClr val="000000"/>
                </a:solidFill>
                <a:latin typeface="微软雅黑" pitchFamily="34" charset="-122"/>
                <a:ea typeface="微软雅黑" pitchFamily="34" charset="-122"/>
              </a:rPr>
              <a:t>sol.x,sol.y</a:t>
            </a:r>
            <a:r>
              <a:rPr lang="en-US" altLang="zh-CN" sz="1600" dirty="0">
                <a:solidFill>
                  <a:srgbClr val="000000"/>
                </a:solidFill>
                <a:latin typeface="微软雅黑" pitchFamily="34" charset="-122"/>
                <a:ea typeface="微软雅黑" pitchFamily="34" charset="-122"/>
              </a:rPr>
              <a:t>(2,:),'*','markersize',7);</a:t>
            </a:r>
          </a:p>
          <a:p>
            <a:pPr>
              <a:lnSpc>
                <a:spcPct val="125000"/>
              </a:lnSpc>
            </a:pPr>
            <a:r>
              <a:rPr lang="en-US" altLang="zh-CN" sz="1600" dirty="0">
                <a:solidFill>
                  <a:srgbClr val="000000"/>
                </a:solidFill>
                <a:latin typeface="微软雅黑" pitchFamily="34" charset="-122"/>
                <a:ea typeface="微软雅黑" pitchFamily="34" charset="-122"/>
              </a:rPr>
              <a:t>&gt;&gt; plot(</a:t>
            </a:r>
            <a:r>
              <a:rPr lang="en-US" altLang="zh-CN" sz="1600" dirty="0" err="1">
                <a:solidFill>
                  <a:srgbClr val="000000"/>
                </a:solidFill>
                <a:latin typeface="微软雅黑" pitchFamily="34" charset="-122"/>
                <a:ea typeface="微软雅黑" pitchFamily="34" charset="-122"/>
              </a:rPr>
              <a:t>texact,yexact</a:t>
            </a:r>
            <a:r>
              <a:rPr lang="en-US" altLang="zh-CN" sz="1600" dirty="0">
                <a:solidFill>
                  <a:srgbClr val="000000"/>
                </a:solidFill>
                <a:latin typeface="微软雅黑" pitchFamily="34" charset="-122"/>
                <a:ea typeface="微软雅黑" pitchFamily="34" charset="-122"/>
              </a:rPr>
              <a:t>(1,:),'k-','linewidth',2);</a:t>
            </a:r>
          </a:p>
          <a:p>
            <a:pPr>
              <a:lnSpc>
                <a:spcPct val="125000"/>
              </a:lnSpc>
            </a:pPr>
            <a:r>
              <a:rPr lang="en-US" altLang="zh-CN" sz="1600" dirty="0">
                <a:solidFill>
                  <a:srgbClr val="000000"/>
                </a:solidFill>
                <a:latin typeface="微软雅黑" pitchFamily="34" charset="-122"/>
                <a:ea typeface="微软雅黑" pitchFamily="34" charset="-122"/>
              </a:rPr>
              <a:t>&gt;&gt; plot(</a:t>
            </a:r>
            <a:r>
              <a:rPr lang="en-US" altLang="zh-CN" sz="1600" dirty="0" err="1">
                <a:solidFill>
                  <a:srgbClr val="000000"/>
                </a:solidFill>
                <a:latin typeface="微软雅黑" pitchFamily="34" charset="-122"/>
                <a:ea typeface="微软雅黑" pitchFamily="34" charset="-122"/>
              </a:rPr>
              <a:t>texact,yexact</a:t>
            </a:r>
            <a:r>
              <a:rPr lang="en-US" altLang="zh-CN" sz="1600" dirty="0">
                <a:solidFill>
                  <a:srgbClr val="000000"/>
                </a:solidFill>
                <a:latin typeface="微软雅黑" pitchFamily="34" charset="-122"/>
                <a:ea typeface="微软雅黑" pitchFamily="34" charset="-122"/>
              </a:rPr>
              <a:t>(2,:),'k:','linewidth',2);</a:t>
            </a:r>
          </a:p>
          <a:p>
            <a:pPr>
              <a:lnSpc>
                <a:spcPct val="125000"/>
              </a:lnSpc>
            </a:pPr>
            <a:r>
              <a:rPr lang="en-US" altLang="zh-CN" sz="1600" dirty="0">
                <a:solidFill>
                  <a:srgbClr val="000000"/>
                </a:solidFill>
                <a:latin typeface="微软雅黑" pitchFamily="34" charset="-122"/>
                <a:ea typeface="微软雅黑" pitchFamily="34" charset="-122"/>
              </a:rPr>
              <a:t>&gt;&gt; L = legend('{\</a:t>
            </a:r>
            <a:r>
              <a:rPr lang="en-US" altLang="zh-CN" sz="1600" dirty="0" err="1">
                <a:solidFill>
                  <a:srgbClr val="000000"/>
                </a:solidFill>
                <a:latin typeface="微软雅黑" pitchFamily="34" charset="-122"/>
                <a:ea typeface="微软雅黑" pitchFamily="34" charset="-122"/>
              </a:rPr>
              <a:t>ity</a:t>
            </a:r>
            <a:r>
              <a:rPr lang="en-US" altLang="zh-CN" sz="1600" dirty="0">
                <a:solidFill>
                  <a:srgbClr val="000000"/>
                </a:solidFill>
                <a:latin typeface="微软雅黑" pitchFamily="34" charset="-122"/>
                <a:ea typeface="微软雅黑" pitchFamily="34" charset="-122"/>
              </a:rPr>
              <a:t>}_1,ddesd','{\</a:t>
            </a:r>
            <a:r>
              <a:rPr lang="en-US" altLang="zh-CN" sz="1600" dirty="0" err="1">
                <a:solidFill>
                  <a:srgbClr val="000000"/>
                </a:solidFill>
                <a:latin typeface="微软雅黑" pitchFamily="34" charset="-122"/>
                <a:ea typeface="微软雅黑" pitchFamily="34" charset="-122"/>
              </a:rPr>
              <a:t>ity</a:t>
            </a:r>
            <a:r>
              <a:rPr lang="en-US" altLang="zh-CN" sz="1600" dirty="0">
                <a:solidFill>
                  <a:srgbClr val="000000"/>
                </a:solidFill>
                <a:latin typeface="微软雅黑" pitchFamily="34" charset="-122"/>
                <a:ea typeface="微软雅黑" pitchFamily="34" charset="-122"/>
              </a:rPr>
              <a:t>}_2,ddesd','{\</a:t>
            </a:r>
            <a:r>
              <a:rPr lang="en-US" altLang="zh-CN" sz="1600" dirty="0" err="1">
                <a:solidFill>
                  <a:srgbClr val="000000"/>
                </a:solidFill>
                <a:latin typeface="微软雅黑" pitchFamily="34" charset="-122"/>
                <a:ea typeface="微软雅黑" pitchFamily="34" charset="-122"/>
              </a:rPr>
              <a:t>ity</a:t>
            </a:r>
            <a:r>
              <a:rPr lang="en-US" altLang="zh-CN" sz="1600" dirty="0">
                <a:solidFill>
                  <a:srgbClr val="000000"/>
                </a:solidFill>
                <a:latin typeface="微软雅黑" pitchFamily="34" charset="-122"/>
                <a:ea typeface="微软雅黑" pitchFamily="34" charset="-122"/>
              </a:rPr>
              <a:t>}_1,</a:t>
            </a:r>
            <a:r>
              <a:rPr lang="zh-CN" altLang="en-US" sz="1600" dirty="0">
                <a:solidFill>
                  <a:srgbClr val="000000"/>
                </a:solidFill>
                <a:latin typeface="微软雅黑" pitchFamily="34" charset="-122"/>
                <a:ea typeface="微软雅黑" pitchFamily="34" charset="-122"/>
              </a:rPr>
              <a:t>解析解</a:t>
            </a:r>
            <a:r>
              <a:rPr lang="en-US" altLang="zh-CN" sz="1600" dirty="0">
                <a:solidFill>
                  <a:srgbClr val="000000"/>
                </a:solidFill>
                <a:latin typeface="微软雅黑" pitchFamily="34" charset="-122"/>
                <a:ea typeface="微软雅黑" pitchFamily="34" charset="-122"/>
              </a:rPr>
              <a:t>',...</a:t>
            </a:r>
          </a:p>
          <a:p>
            <a:pPr>
              <a:lnSpc>
                <a:spcPct val="125000"/>
              </a:lnSpc>
            </a:pPr>
            <a:r>
              <a:rPr lang="en-US" altLang="zh-CN" sz="1600" dirty="0">
                <a:solidFill>
                  <a:srgbClr val="000000"/>
                </a:solidFill>
                <a:latin typeface="微软雅黑" pitchFamily="34" charset="-122"/>
                <a:ea typeface="微软雅黑" pitchFamily="34" charset="-122"/>
              </a:rPr>
              <a:t>    '{\</a:t>
            </a:r>
            <a:r>
              <a:rPr lang="en-US" altLang="zh-CN" sz="1600" dirty="0" err="1">
                <a:solidFill>
                  <a:srgbClr val="000000"/>
                </a:solidFill>
                <a:latin typeface="微软雅黑" pitchFamily="34" charset="-122"/>
                <a:ea typeface="微软雅黑" pitchFamily="34" charset="-122"/>
              </a:rPr>
              <a:t>ity</a:t>
            </a:r>
            <a:r>
              <a:rPr lang="en-US" altLang="zh-CN" sz="1600" dirty="0">
                <a:solidFill>
                  <a:srgbClr val="000000"/>
                </a:solidFill>
                <a:latin typeface="微软雅黑" pitchFamily="34" charset="-122"/>
                <a:ea typeface="微软雅黑" pitchFamily="34" charset="-122"/>
              </a:rPr>
              <a:t>}_2,</a:t>
            </a:r>
            <a:r>
              <a:rPr lang="zh-CN" altLang="en-US" sz="1600" dirty="0">
                <a:solidFill>
                  <a:srgbClr val="000000"/>
                </a:solidFill>
                <a:latin typeface="微软雅黑" pitchFamily="34" charset="-122"/>
                <a:ea typeface="微软雅黑" pitchFamily="34" charset="-122"/>
              </a:rPr>
              <a:t>解析解</a:t>
            </a:r>
            <a:r>
              <a:rPr lang="en-US" altLang="zh-CN" sz="1600" dirty="0">
                <a:solidFill>
                  <a:srgbClr val="000000"/>
                </a:solidFill>
                <a:latin typeface="微软雅黑" pitchFamily="34" charset="-122"/>
                <a:ea typeface="微软雅黑" pitchFamily="34" charset="-122"/>
              </a:rPr>
              <a:t>','</a:t>
            </a:r>
            <a:r>
              <a:rPr lang="en-US" altLang="zh-CN" sz="1600" dirty="0" err="1">
                <a:solidFill>
                  <a:srgbClr val="000000"/>
                </a:solidFill>
                <a:latin typeface="微软雅黑" pitchFamily="34" charset="-122"/>
                <a:ea typeface="微软雅黑" pitchFamily="34" charset="-122"/>
              </a:rPr>
              <a:t>Location','best</a:t>
            </a:r>
            <a:r>
              <a:rPr lang="en-US" altLang="zh-CN" sz="1600" dirty="0">
                <a:solidFill>
                  <a:srgbClr val="000000"/>
                </a:solidFill>
                <a:latin typeface="微软雅黑" pitchFamily="34" charset="-122"/>
                <a:ea typeface="微软雅黑" pitchFamily="34" charset="-122"/>
              </a:rPr>
              <a:t>');</a:t>
            </a:r>
          </a:p>
          <a:p>
            <a:pPr>
              <a:lnSpc>
                <a:spcPct val="125000"/>
              </a:lnSpc>
            </a:pPr>
            <a:r>
              <a:rPr lang="en-US" altLang="zh-CN" sz="1600" dirty="0">
                <a:solidFill>
                  <a:srgbClr val="000000"/>
                </a:solidFill>
                <a:latin typeface="微软雅黑" pitchFamily="34" charset="-122"/>
                <a:ea typeface="微软雅黑" pitchFamily="34" charset="-122"/>
              </a:rPr>
              <a:t>&gt;&gt; set(L,'</a:t>
            </a:r>
            <a:r>
              <a:rPr lang="en-US" altLang="zh-CN" sz="1600" dirty="0" err="1">
                <a:solidFill>
                  <a:srgbClr val="000000"/>
                </a:solidFill>
                <a:latin typeface="微软雅黑" pitchFamily="34" charset="-122"/>
                <a:ea typeface="微软雅黑" pitchFamily="34" charset="-122"/>
              </a:rPr>
              <a:t>fontname</a:t>
            </a:r>
            <a:r>
              <a:rPr lang="en-US" altLang="zh-CN" sz="1600" dirty="0">
                <a:solidFill>
                  <a:srgbClr val="000000"/>
                </a:solidFill>
                <a:latin typeface="微软雅黑" pitchFamily="34" charset="-122"/>
                <a:ea typeface="微软雅黑" pitchFamily="34" charset="-122"/>
              </a:rPr>
              <a:t>','Times New Roman');</a:t>
            </a:r>
          </a:p>
          <a:p>
            <a:pPr>
              <a:lnSpc>
                <a:spcPct val="125000"/>
              </a:lnSpc>
            </a:pPr>
            <a:r>
              <a:rPr lang="en-US" altLang="zh-CN" sz="1600" dirty="0">
                <a:solidFill>
                  <a:srgbClr val="000000"/>
                </a:solidFill>
                <a:latin typeface="微软雅黑" pitchFamily="34" charset="-122"/>
                <a:ea typeface="微软雅黑" pitchFamily="34" charset="-122"/>
              </a:rPr>
              <a:t>&gt;&gt; hold off</a:t>
            </a:r>
          </a:p>
          <a:p>
            <a:pPr>
              <a:lnSpc>
                <a:spcPct val="125000"/>
              </a:lnSpc>
            </a:pPr>
            <a:r>
              <a:rPr lang="en-US" altLang="zh-CN" sz="1600" dirty="0">
                <a:solidFill>
                  <a:srgbClr val="000000"/>
                </a:solidFill>
                <a:latin typeface="微软雅黑" pitchFamily="34" charset="-122"/>
                <a:ea typeface="微软雅黑" pitchFamily="34" charset="-122"/>
              </a:rPr>
              <a:t>&gt;&gt; </a:t>
            </a:r>
            <a:r>
              <a:rPr lang="en-US" altLang="zh-CN" sz="1600" dirty="0" err="1">
                <a:solidFill>
                  <a:srgbClr val="000000"/>
                </a:solidFill>
                <a:latin typeface="微软雅黑" pitchFamily="34" charset="-122"/>
                <a:ea typeface="微软雅黑" pitchFamily="34" charset="-122"/>
              </a:rPr>
              <a:t>xlabel</a:t>
            </a:r>
            <a:r>
              <a:rPr lang="en-US" altLang="zh-CN" sz="1600" dirty="0">
                <a:solidFill>
                  <a:srgbClr val="000000"/>
                </a:solidFill>
                <a:latin typeface="微软雅黑" pitchFamily="34" charset="-122"/>
                <a:ea typeface="微软雅黑" pitchFamily="34" charset="-122"/>
              </a:rPr>
              <a:t>('\</a:t>
            </a:r>
            <a:r>
              <a:rPr lang="en-US" altLang="zh-CN" sz="1600" dirty="0" err="1">
                <a:solidFill>
                  <a:srgbClr val="000000"/>
                </a:solidFill>
                <a:latin typeface="微软雅黑" pitchFamily="34" charset="-122"/>
                <a:ea typeface="微软雅黑" pitchFamily="34" charset="-122"/>
              </a:rPr>
              <a:t>fontname</a:t>
            </a:r>
            <a:r>
              <a:rPr lang="en-US" altLang="zh-CN" sz="1600" dirty="0">
                <a:solidFill>
                  <a:srgbClr val="000000"/>
                </a:solidFill>
                <a:latin typeface="微软雅黑" pitchFamily="34" charset="-122"/>
                <a:ea typeface="微软雅黑" pitchFamily="34" charset="-122"/>
              </a:rPr>
              <a:t>{</a:t>
            </a:r>
            <a:r>
              <a:rPr lang="zh-CN" altLang="en-US" sz="1600" dirty="0">
                <a:solidFill>
                  <a:srgbClr val="000000"/>
                </a:solidFill>
                <a:latin typeface="微软雅黑" pitchFamily="34" charset="-122"/>
                <a:ea typeface="微软雅黑" pitchFamily="34" charset="-122"/>
              </a:rPr>
              <a:t>隶书</a:t>
            </a:r>
            <a:r>
              <a:rPr lang="en-US" altLang="zh-CN" sz="1600" dirty="0">
                <a:solidFill>
                  <a:srgbClr val="000000"/>
                </a:solidFill>
                <a:latin typeface="微软雅黑" pitchFamily="34" charset="-122"/>
                <a:ea typeface="微软雅黑" pitchFamily="34" charset="-122"/>
              </a:rPr>
              <a:t>}</a:t>
            </a:r>
            <a:r>
              <a:rPr lang="zh-CN" altLang="en-US" sz="1600" dirty="0">
                <a:solidFill>
                  <a:srgbClr val="000000"/>
                </a:solidFill>
                <a:latin typeface="微软雅黑" pitchFamily="34" charset="-122"/>
                <a:ea typeface="微软雅黑" pitchFamily="34" charset="-122"/>
              </a:rPr>
              <a:t>时间</a:t>
            </a:r>
            <a:r>
              <a:rPr lang="en-US" altLang="zh-CN" sz="1600" dirty="0">
                <a:solidFill>
                  <a:srgbClr val="000000"/>
                </a:solidFill>
                <a:latin typeface="微软雅黑" pitchFamily="34" charset="-122"/>
                <a:ea typeface="微软雅黑" pitchFamily="34" charset="-122"/>
              </a:rPr>
              <a:t>t','fontsize',16);</a:t>
            </a:r>
          </a:p>
          <a:p>
            <a:pPr>
              <a:lnSpc>
                <a:spcPct val="125000"/>
              </a:lnSpc>
            </a:pPr>
            <a:r>
              <a:rPr lang="en-US" altLang="zh-CN" sz="1600" dirty="0">
                <a:solidFill>
                  <a:srgbClr val="000000"/>
                </a:solidFill>
                <a:latin typeface="微软雅黑" pitchFamily="34" charset="-122"/>
                <a:ea typeface="微软雅黑" pitchFamily="34" charset="-122"/>
              </a:rPr>
              <a:t>&gt;&gt; </a:t>
            </a:r>
            <a:r>
              <a:rPr lang="en-US" altLang="zh-CN" sz="1600" dirty="0" err="1">
                <a:solidFill>
                  <a:srgbClr val="000000"/>
                </a:solidFill>
                <a:latin typeface="微软雅黑" pitchFamily="34" charset="-122"/>
                <a:ea typeface="微软雅黑" pitchFamily="34" charset="-122"/>
              </a:rPr>
              <a:t>ylabel</a:t>
            </a:r>
            <a:r>
              <a:rPr lang="en-US" altLang="zh-CN" sz="1600" dirty="0">
                <a:solidFill>
                  <a:srgbClr val="000000"/>
                </a:solidFill>
                <a:latin typeface="微软雅黑" pitchFamily="34" charset="-122"/>
                <a:ea typeface="微软雅黑" pitchFamily="34" charset="-122"/>
              </a:rPr>
              <a:t>('\</a:t>
            </a:r>
            <a:r>
              <a:rPr lang="en-US" altLang="zh-CN" sz="1600" dirty="0" err="1">
                <a:solidFill>
                  <a:srgbClr val="000000"/>
                </a:solidFill>
                <a:latin typeface="微软雅黑" pitchFamily="34" charset="-122"/>
                <a:ea typeface="微软雅黑" pitchFamily="34" charset="-122"/>
              </a:rPr>
              <a:t>fontname</a:t>
            </a:r>
            <a:r>
              <a:rPr lang="en-US" altLang="zh-CN" sz="1600" dirty="0">
                <a:solidFill>
                  <a:srgbClr val="000000"/>
                </a:solidFill>
                <a:latin typeface="微软雅黑" pitchFamily="34" charset="-122"/>
                <a:ea typeface="微软雅黑" pitchFamily="34" charset="-122"/>
              </a:rPr>
              <a:t>{</a:t>
            </a:r>
            <a:r>
              <a:rPr lang="zh-CN" altLang="en-US" sz="1600" dirty="0">
                <a:solidFill>
                  <a:srgbClr val="000000"/>
                </a:solidFill>
                <a:latin typeface="微软雅黑" pitchFamily="34" charset="-122"/>
                <a:ea typeface="微软雅黑" pitchFamily="34" charset="-122"/>
              </a:rPr>
              <a:t>隶书</a:t>
            </a:r>
            <a:r>
              <a:rPr lang="en-US" altLang="zh-CN" sz="1600" dirty="0">
                <a:solidFill>
                  <a:srgbClr val="000000"/>
                </a:solidFill>
                <a:latin typeface="微软雅黑" pitchFamily="34" charset="-122"/>
                <a:ea typeface="微软雅黑" pitchFamily="34" charset="-122"/>
              </a:rPr>
              <a:t>}y</a:t>
            </a:r>
            <a:r>
              <a:rPr lang="zh-CN" altLang="en-US" sz="1600" dirty="0">
                <a:solidFill>
                  <a:srgbClr val="000000"/>
                </a:solidFill>
                <a:latin typeface="微软雅黑" pitchFamily="34" charset="-122"/>
                <a:ea typeface="微软雅黑" pitchFamily="34" charset="-122"/>
              </a:rPr>
              <a:t>的解</a:t>
            </a:r>
            <a:r>
              <a:rPr lang="en-US" altLang="zh-CN" sz="1600" dirty="0">
                <a:solidFill>
                  <a:srgbClr val="000000"/>
                </a:solidFill>
                <a:latin typeface="微软雅黑" pitchFamily="34" charset="-122"/>
                <a:ea typeface="微软雅黑" pitchFamily="34" charset="-122"/>
              </a:rPr>
              <a:t>','fontsize',16);</a:t>
            </a:r>
          </a:p>
          <a:p>
            <a:pPr>
              <a:lnSpc>
                <a:spcPct val="125000"/>
              </a:lnSpc>
            </a:pPr>
            <a:r>
              <a:rPr lang="en-US" altLang="zh-CN" sz="1600" dirty="0">
                <a:solidFill>
                  <a:srgbClr val="000000"/>
                </a:solidFill>
                <a:latin typeface="微软雅黑" pitchFamily="34" charset="-122"/>
                <a:ea typeface="微软雅黑" pitchFamily="34" charset="-122"/>
              </a:rPr>
              <a:t>&gt;&gt; title('</a:t>
            </a:r>
            <a:r>
              <a:rPr lang="en-US" altLang="zh-CN" sz="1600" dirty="0" err="1">
                <a:solidFill>
                  <a:srgbClr val="000000"/>
                </a:solidFill>
                <a:latin typeface="微软雅黑" pitchFamily="34" charset="-122"/>
                <a:ea typeface="微软雅黑" pitchFamily="34" charset="-122"/>
              </a:rPr>
              <a:t>ddesd</a:t>
            </a:r>
            <a:r>
              <a:rPr lang="zh-CN" altLang="en-US" sz="1600" dirty="0">
                <a:solidFill>
                  <a:srgbClr val="000000"/>
                </a:solidFill>
                <a:latin typeface="微软雅黑" pitchFamily="34" charset="-122"/>
                <a:ea typeface="微软雅黑" pitchFamily="34" charset="-122"/>
              </a:rPr>
              <a:t>求解和解析解对比图</a:t>
            </a:r>
            <a:r>
              <a:rPr lang="en-US" altLang="zh-CN" sz="1600" dirty="0">
                <a:solidFill>
                  <a:srgbClr val="000000"/>
                </a:solidFill>
                <a:latin typeface="微软雅黑" pitchFamily="34" charset="-122"/>
                <a:ea typeface="微软雅黑" pitchFamily="34" charset="-122"/>
              </a:rPr>
              <a:t>');</a:t>
            </a:r>
          </a:p>
        </p:txBody>
      </p:sp>
      <p:pic>
        <p:nvPicPr>
          <p:cNvPr id="58370" name="Picture 2">
            <a:extLst>
              <a:ext uri="{FF2B5EF4-FFF2-40B4-BE49-F238E27FC236}">
                <a16:creationId xmlns:a16="http://schemas.microsoft.com/office/drawing/2014/main" id="{C607A7BC-B0CC-499E-8E45-38AED9DD4D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7" r="6266"/>
          <a:stretch/>
        </p:blipFill>
        <p:spPr bwMode="auto">
          <a:xfrm>
            <a:off x="4788024" y="692696"/>
            <a:ext cx="4104456" cy="344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1328F083-C5CC-4018-9FA4-0E0EB3C07494}"/>
              </a:ext>
            </a:extLst>
          </p:cNvPr>
          <p:cNvSpPr>
            <a:spLocks noGrp="1"/>
          </p:cNvSpPr>
          <p:nvPr>
            <p:ph type="dt" sz="half" idx="2"/>
          </p:nvPr>
        </p:nvSpPr>
        <p:spPr/>
        <p:txBody>
          <a:bodyPr/>
          <a:lstStyle/>
          <a:p>
            <a:pPr>
              <a:defRPr/>
            </a:pPr>
            <a:fld id="{056932FC-3E2E-428E-B605-AEEB815D1959}"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D6CE429C-E733-4970-878B-B970F3020FB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577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324298" y="908720"/>
            <a:ext cx="8281987"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800" dirty="0">
                <a:solidFill>
                  <a:srgbClr val="000000"/>
                </a:solidFill>
                <a:latin typeface="微软雅黑" pitchFamily="34" charset="-122"/>
                <a:ea typeface="微软雅黑" pitchFamily="34" charset="-122"/>
              </a:rPr>
              <a:t>三、求解边值问题</a:t>
            </a:r>
          </a:p>
        </p:txBody>
      </p:sp>
      <p:sp>
        <p:nvSpPr>
          <p:cNvPr id="6" name="Rectangle 56"/>
          <p:cNvSpPr>
            <a:spLocks noChangeArrowheads="1"/>
          </p:cNvSpPr>
          <p:nvPr/>
        </p:nvSpPr>
        <p:spPr bwMode="auto">
          <a:xfrm>
            <a:off x="611560" y="3906463"/>
            <a:ext cx="8106424"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400" dirty="0">
                <a:solidFill>
                  <a:srgbClr val="000000"/>
                </a:solidFill>
                <a:latin typeface="微软雅黑" pitchFamily="34" charset="-122"/>
                <a:ea typeface="微软雅黑" pitchFamily="34" charset="-122"/>
                <a:sym typeface="Wingdings" pitchFamily="2" charset="2"/>
              </a:rPr>
              <a:t> </a:t>
            </a:r>
            <a:r>
              <a:rPr lang="en-US" altLang="zh-CN" sz="2400" dirty="0">
                <a:solidFill>
                  <a:srgbClr val="000000"/>
                </a:solidFill>
                <a:latin typeface="微软雅黑" pitchFamily="34" charset="-122"/>
                <a:ea typeface="微软雅黑" pitchFamily="34" charset="-122"/>
                <a:sym typeface="Wingdings" pitchFamily="2" charset="2"/>
              </a:rPr>
              <a:t>bvp4c</a:t>
            </a:r>
            <a:r>
              <a:rPr lang="zh-CN" altLang="en-US" sz="2400" dirty="0">
                <a:solidFill>
                  <a:srgbClr val="000000"/>
                </a:solidFill>
                <a:latin typeface="微软雅黑" pitchFamily="34" charset="-122"/>
                <a:ea typeface="微软雅黑" pitchFamily="34" charset="-122"/>
                <a:sym typeface="Wingdings" pitchFamily="2" charset="2"/>
              </a:rPr>
              <a:t>函数</a:t>
            </a:r>
            <a:endParaRPr lang="en-US" altLang="zh-CN" sz="2400" dirty="0">
              <a:solidFill>
                <a:srgbClr val="000000"/>
              </a:solidFill>
              <a:latin typeface="微软雅黑" pitchFamily="34" charset="-122"/>
              <a:ea typeface="微软雅黑" pitchFamily="34" charset="-122"/>
              <a:sym typeface="Wingdings" pitchFamily="2" charset="2"/>
            </a:endParaRPr>
          </a:p>
          <a:p>
            <a:pPr>
              <a:lnSpc>
                <a:spcPct val="140000"/>
              </a:lnSpc>
              <a:buClr>
                <a:srgbClr val="0000FF"/>
              </a:buClr>
            </a:pPr>
            <a:r>
              <a:rPr lang="da-DK" altLang="zh-CN" sz="2400" dirty="0">
                <a:solidFill>
                  <a:srgbClr val="000000"/>
                </a:solidFill>
                <a:latin typeface="微软雅黑" pitchFamily="34" charset="-122"/>
                <a:ea typeface="微软雅黑" pitchFamily="34" charset="-122"/>
                <a:sym typeface="Wingdings" pitchFamily="2" charset="2"/>
              </a:rPr>
              <a:t>     </a:t>
            </a:r>
            <a:r>
              <a:rPr lang="fr-FR" altLang="zh-CN" sz="2400" dirty="0">
                <a:solidFill>
                  <a:srgbClr val="000000"/>
                </a:solidFill>
                <a:latin typeface="微软雅黑" pitchFamily="34" charset="-122"/>
                <a:ea typeface="微软雅黑" pitchFamily="34" charset="-122"/>
                <a:sym typeface="Wingdings" pitchFamily="2" charset="2"/>
              </a:rPr>
              <a:t>sol = bvp4c(odefun,bcfun,solinit,options)</a:t>
            </a:r>
            <a:endParaRPr lang="en-US" altLang="zh-CN" sz="2400" dirty="0">
              <a:solidFill>
                <a:srgbClr val="000000"/>
              </a:solidFill>
              <a:latin typeface="微软雅黑" pitchFamily="34" charset="-122"/>
              <a:ea typeface="微软雅黑" pitchFamily="34" charset="-122"/>
              <a:sym typeface="Wingdings" pitchFamily="2" charset="2"/>
            </a:endParaRPr>
          </a:p>
        </p:txBody>
      </p:sp>
      <p:sp>
        <p:nvSpPr>
          <p:cNvPr id="16" name="Rectangle 3"/>
          <p:cNvSpPr>
            <a:spLocks noChangeArrowheads="1"/>
          </p:cNvSpPr>
          <p:nvPr/>
        </p:nvSpPr>
        <p:spPr bwMode="auto">
          <a:xfrm>
            <a:off x="324298" y="1634900"/>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问题的一般形式</a:t>
            </a:r>
          </a:p>
        </p:txBody>
      </p:sp>
      <p:sp>
        <p:nvSpPr>
          <p:cNvPr id="17" name="Rectangle 3"/>
          <p:cNvSpPr>
            <a:spLocks noChangeArrowheads="1"/>
          </p:cNvSpPr>
          <p:nvPr/>
        </p:nvSpPr>
        <p:spPr bwMode="auto">
          <a:xfrm>
            <a:off x="323529" y="3308865"/>
            <a:ext cx="828198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solidFill>
                  <a:srgbClr val="FF0000"/>
                </a:solidFill>
                <a:latin typeface="微软雅黑" pitchFamily="34" charset="-122"/>
                <a:ea typeface="微软雅黑" pitchFamily="34" charset="-122"/>
              </a:rPr>
              <a:t>2.  MATLAB</a:t>
            </a:r>
            <a:r>
              <a:rPr lang="zh-CN" altLang="en-US" sz="2400" dirty="0">
                <a:solidFill>
                  <a:srgbClr val="FF0000"/>
                </a:solidFill>
                <a:latin typeface="微软雅黑" pitchFamily="34" charset="-122"/>
                <a:ea typeface="微软雅黑" pitchFamily="34" charset="-122"/>
              </a:rPr>
              <a:t>求解函数</a:t>
            </a:r>
          </a:p>
        </p:txBody>
      </p:sp>
      <p:sp>
        <p:nvSpPr>
          <p:cNvPr id="12" name="Rectangle 56">
            <a:extLst>
              <a:ext uri="{FF2B5EF4-FFF2-40B4-BE49-F238E27FC236}">
                <a16:creationId xmlns:a16="http://schemas.microsoft.com/office/drawing/2014/main" id="{0DB932FB-6882-4B75-9917-AE60A2F9C1E5}"/>
              </a:ext>
            </a:extLst>
          </p:cNvPr>
          <p:cNvSpPr>
            <a:spLocks noChangeArrowheads="1"/>
          </p:cNvSpPr>
          <p:nvPr/>
        </p:nvSpPr>
        <p:spPr bwMode="auto">
          <a:xfrm>
            <a:off x="611560" y="5085184"/>
            <a:ext cx="8106424"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40000"/>
              </a:lnSpc>
              <a:buClr>
                <a:srgbClr val="0000FF"/>
              </a:buClr>
              <a:buFont typeface="Wingdings" pitchFamily="2" charset="2"/>
              <a:buChar char="Ø"/>
            </a:pPr>
            <a:r>
              <a:rPr lang="zh-CN" altLang="en-US" sz="2400" dirty="0">
                <a:solidFill>
                  <a:srgbClr val="000000"/>
                </a:solidFill>
                <a:latin typeface="微软雅黑" pitchFamily="34" charset="-122"/>
                <a:ea typeface="微软雅黑" pitchFamily="34" charset="-122"/>
                <a:sym typeface="Wingdings" pitchFamily="2" charset="2"/>
              </a:rPr>
              <a:t> </a:t>
            </a:r>
            <a:r>
              <a:rPr lang="en-US" altLang="zh-CN" sz="2400" dirty="0">
                <a:solidFill>
                  <a:srgbClr val="000000"/>
                </a:solidFill>
                <a:latin typeface="微软雅黑" pitchFamily="34" charset="-122"/>
                <a:ea typeface="微软雅黑" pitchFamily="34" charset="-122"/>
                <a:sym typeface="Wingdings" pitchFamily="2" charset="2"/>
              </a:rPr>
              <a:t>bvp5c</a:t>
            </a:r>
            <a:r>
              <a:rPr lang="zh-CN" altLang="en-US" sz="2400" dirty="0">
                <a:solidFill>
                  <a:srgbClr val="000000"/>
                </a:solidFill>
                <a:latin typeface="微软雅黑" pitchFamily="34" charset="-122"/>
                <a:ea typeface="微软雅黑" pitchFamily="34" charset="-122"/>
                <a:sym typeface="Wingdings" pitchFamily="2" charset="2"/>
              </a:rPr>
              <a:t>函数</a:t>
            </a:r>
            <a:endParaRPr lang="en-US" altLang="zh-CN" sz="2400" dirty="0">
              <a:solidFill>
                <a:srgbClr val="000000"/>
              </a:solidFill>
              <a:latin typeface="微软雅黑" pitchFamily="34" charset="-122"/>
              <a:ea typeface="微软雅黑" pitchFamily="34" charset="-122"/>
              <a:sym typeface="Wingdings" pitchFamily="2" charset="2"/>
            </a:endParaRPr>
          </a:p>
          <a:p>
            <a:pPr>
              <a:lnSpc>
                <a:spcPct val="140000"/>
              </a:lnSpc>
              <a:buClr>
                <a:srgbClr val="0000FF"/>
              </a:buClr>
            </a:pPr>
            <a:r>
              <a:rPr lang="en-US" altLang="zh-CN" sz="2400" dirty="0">
                <a:solidFill>
                  <a:srgbClr val="000000"/>
                </a:solidFill>
                <a:latin typeface="微软雅黑" pitchFamily="34" charset="-122"/>
                <a:ea typeface="微软雅黑" pitchFamily="34" charset="-122"/>
                <a:sym typeface="Wingdings" pitchFamily="2" charset="2"/>
              </a:rPr>
              <a:t>     </a:t>
            </a:r>
            <a:r>
              <a:rPr lang="fr-FR" altLang="zh-CN" sz="2400" dirty="0">
                <a:solidFill>
                  <a:srgbClr val="000000"/>
                </a:solidFill>
                <a:latin typeface="微软雅黑" pitchFamily="34" charset="-122"/>
                <a:ea typeface="微软雅黑" pitchFamily="34" charset="-122"/>
                <a:sym typeface="Wingdings" pitchFamily="2" charset="2"/>
              </a:rPr>
              <a:t>sol = bvp5c(odefun,bcfun,solinit,options)</a:t>
            </a:r>
            <a:endParaRPr lang="en-US" altLang="zh-CN" sz="2400" dirty="0">
              <a:solidFill>
                <a:srgbClr val="000000"/>
              </a:solidFill>
              <a:latin typeface="微软雅黑" pitchFamily="34" charset="-122"/>
              <a:ea typeface="微软雅黑" pitchFamily="34" charset="-122"/>
              <a:sym typeface="Wingdings" pitchFamily="2" charset="2"/>
            </a:endParaRPr>
          </a:p>
        </p:txBody>
      </p:sp>
      <p:sp>
        <p:nvSpPr>
          <p:cNvPr id="13" name="Rectangle 3">
            <a:extLst>
              <a:ext uri="{FF2B5EF4-FFF2-40B4-BE49-F238E27FC236}">
                <a16:creationId xmlns:a16="http://schemas.microsoft.com/office/drawing/2014/main" id="{984EC008-383A-40EB-9B49-4A4F2DDB3645}"/>
              </a:ext>
            </a:extLst>
          </p:cNvPr>
          <p:cNvSpPr>
            <a:spLocks noChangeArrowheads="1"/>
          </p:cNvSpPr>
          <p:nvPr/>
        </p:nvSpPr>
        <p:spPr bwMode="auto">
          <a:xfrm>
            <a:off x="763960" y="2240587"/>
            <a:ext cx="7984504"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200" dirty="0">
                <a:solidFill>
                  <a:srgbClr val="000000"/>
                </a:solidFill>
                <a:latin typeface="微软雅黑" pitchFamily="34" charset="-122"/>
                <a:ea typeface="微软雅黑" pitchFamily="34" charset="-122"/>
              </a:rPr>
              <a:t>给定的定解条件为边界条件的常微分方程（组）。</a:t>
            </a:r>
          </a:p>
        </p:txBody>
      </p:sp>
      <p:sp>
        <p:nvSpPr>
          <p:cNvPr id="2" name="日期占位符 1">
            <a:extLst>
              <a:ext uri="{FF2B5EF4-FFF2-40B4-BE49-F238E27FC236}">
                <a16:creationId xmlns:a16="http://schemas.microsoft.com/office/drawing/2014/main" id="{3637EB3F-8922-445A-AA4C-772A8B96BC06}"/>
              </a:ext>
            </a:extLst>
          </p:cNvPr>
          <p:cNvSpPr>
            <a:spLocks noGrp="1"/>
          </p:cNvSpPr>
          <p:nvPr>
            <p:ph type="dt" sz="half" idx="2"/>
          </p:nvPr>
        </p:nvSpPr>
        <p:spPr/>
        <p:txBody>
          <a:bodyPr/>
          <a:lstStyle/>
          <a:p>
            <a:pPr>
              <a:defRPr/>
            </a:pPr>
            <a:fld id="{30E168CD-2852-4D81-8ACE-154262B423FD}"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5A432199-6FA0-49BD-87EB-647B1821F9A3}"/>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7129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a:extLst>
              <a:ext uri="{FF2B5EF4-FFF2-40B4-BE49-F238E27FC236}">
                <a16:creationId xmlns:a16="http://schemas.microsoft.com/office/drawing/2014/main" id="{BDC7A79C-A27E-4B55-9523-91C9BC4CB972}"/>
              </a:ext>
            </a:extLst>
          </p:cNvPr>
          <p:cNvSpPr txBox="1">
            <a:spLocks noChangeArrowheads="1"/>
          </p:cNvSpPr>
          <p:nvPr/>
        </p:nvSpPr>
        <p:spPr bwMode="auto">
          <a:xfrm>
            <a:off x="323528" y="2141210"/>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将二阶微分方程化为一阶微分方程组</a:t>
            </a:r>
          </a:p>
        </p:txBody>
      </p:sp>
      <p:grpSp>
        <p:nvGrpSpPr>
          <p:cNvPr id="3" name="组合 2">
            <a:extLst>
              <a:ext uri="{FF2B5EF4-FFF2-40B4-BE49-F238E27FC236}">
                <a16:creationId xmlns:a16="http://schemas.microsoft.com/office/drawing/2014/main" id="{B64DF369-7E8B-4BF7-A14D-2CC8085A0F6C}"/>
              </a:ext>
            </a:extLst>
          </p:cNvPr>
          <p:cNvGrpSpPr/>
          <p:nvPr/>
        </p:nvGrpSpPr>
        <p:grpSpPr>
          <a:xfrm>
            <a:off x="251520" y="548680"/>
            <a:ext cx="8296160" cy="1474589"/>
            <a:chOff x="251520" y="548680"/>
            <a:chExt cx="8296160" cy="1474589"/>
          </a:xfrm>
        </p:grpSpPr>
        <p:sp>
          <p:nvSpPr>
            <p:cNvPr id="10" name="Rectangle 3"/>
            <p:cNvSpPr>
              <a:spLocks noChangeArrowheads="1"/>
            </p:cNvSpPr>
            <p:nvPr/>
          </p:nvSpPr>
          <p:spPr bwMode="auto">
            <a:xfrm>
              <a:off x="251520" y="548680"/>
              <a:ext cx="829616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3-6</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求解如下边值问题在               上的解。</a:t>
              </a:r>
              <a:endParaRPr lang="en-US" altLang="zh-CN" sz="2400" dirty="0">
                <a:solidFill>
                  <a:srgbClr val="000000"/>
                </a:solidFill>
                <a:latin typeface="微软雅黑" pitchFamily="34" charset="-122"/>
                <a:ea typeface="微软雅黑" pitchFamily="34"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22443352"/>
                </p:ext>
              </p:extLst>
            </p:nvPr>
          </p:nvGraphicFramePr>
          <p:xfrm>
            <a:off x="1701800" y="1124744"/>
            <a:ext cx="5456238" cy="898525"/>
          </p:xfrm>
          <a:graphic>
            <a:graphicData uri="http://schemas.openxmlformats.org/presentationml/2006/ole">
              <mc:AlternateContent xmlns:mc="http://schemas.openxmlformats.org/markup-compatibility/2006">
                <mc:Choice xmlns:v="urn:schemas-microsoft-com:vml" Requires="v">
                  <p:oleObj name="Equation" r:id="rId2" imgW="2311200" imgH="507960" progId="Equation.DSMT4">
                    <p:embed/>
                  </p:oleObj>
                </mc:Choice>
                <mc:Fallback>
                  <p:oleObj name="Equation" r:id="rId2" imgW="2311200" imgH="507960" progId="Equation.DSMT4">
                    <p:embed/>
                    <p:pic>
                      <p:nvPicPr>
                        <p:cNvPr id="11" name="对象 10"/>
                        <p:cNvPicPr>
                          <a:picLocks noChangeAspect="1" noChangeArrowheads="1"/>
                        </p:cNvPicPr>
                        <p:nvPr/>
                      </p:nvPicPr>
                      <p:blipFill>
                        <a:blip r:embed="rId3"/>
                        <a:srcRect/>
                        <a:stretch>
                          <a:fillRect/>
                        </a:stretch>
                      </p:blipFill>
                      <p:spPr bwMode="auto">
                        <a:xfrm>
                          <a:off x="1701800" y="1124744"/>
                          <a:ext cx="5456238"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a:extLst>
                <a:ext uri="{FF2B5EF4-FFF2-40B4-BE49-F238E27FC236}">
                  <a16:creationId xmlns:a16="http://schemas.microsoft.com/office/drawing/2014/main" id="{62465B3C-D383-4954-B821-379956607AC9}"/>
                </a:ext>
              </a:extLst>
            </p:cNvPr>
            <p:cNvGraphicFramePr>
              <a:graphicFrameLocks noChangeAspect="1"/>
            </p:cNvGraphicFramePr>
            <p:nvPr>
              <p:extLst>
                <p:ext uri="{D42A27DB-BD31-4B8C-83A1-F6EECF244321}">
                  <p14:modId xmlns:p14="http://schemas.microsoft.com/office/powerpoint/2010/main" val="518606344"/>
                </p:ext>
              </p:extLst>
            </p:nvPr>
          </p:nvGraphicFramePr>
          <p:xfrm>
            <a:off x="4593231" y="647192"/>
            <a:ext cx="1258888" cy="358775"/>
          </p:xfrm>
          <a:graphic>
            <a:graphicData uri="http://schemas.openxmlformats.org/presentationml/2006/ole">
              <mc:AlternateContent xmlns:mc="http://schemas.openxmlformats.org/markup-compatibility/2006">
                <mc:Choice xmlns:v="urn:schemas-microsoft-com:vml" Requires="v">
                  <p:oleObj name="Equation" r:id="rId4" imgW="533160" imgH="203040" progId="Equation.DSMT4">
                    <p:embed/>
                  </p:oleObj>
                </mc:Choice>
                <mc:Fallback>
                  <p:oleObj name="Equation" r:id="rId4" imgW="533160" imgH="203040" progId="Equation.DSMT4">
                    <p:embed/>
                    <p:pic>
                      <p:nvPicPr>
                        <p:cNvPr id="11" name="对象 10"/>
                        <p:cNvPicPr>
                          <a:picLocks noChangeAspect="1" noChangeArrowheads="1"/>
                        </p:cNvPicPr>
                        <p:nvPr/>
                      </p:nvPicPr>
                      <p:blipFill>
                        <a:blip r:embed="rId5"/>
                        <a:srcRect/>
                        <a:stretch>
                          <a:fillRect/>
                        </a:stretch>
                      </p:blipFill>
                      <p:spPr bwMode="auto">
                        <a:xfrm>
                          <a:off x="4593231" y="647192"/>
                          <a:ext cx="12588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组合 5">
            <a:extLst>
              <a:ext uri="{FF2B5EF4-FFF2-40B4-BE49-F238E27FC236}">
                <a16:creationId xmlns:a16="http://schemas.microsoft.com/office/drawing/2014/main" id="{80925BDB-D0E9-4849-A28E-20E3B4B09EFD}"/>
              </a:ext>
            </a:extLst>
          </p:cNvPr>
          <p:cNvGrpSpPr/>
          <p:nvPr/>
        </p:nvGrpSpPr>
        <p:grpSpPr>
          <a:xfrm>
            <a:off x="639347" y="2674883"/>
            <a:ext cx="7984504" cy="1135054"/>
            <a:chOff x="639347" y="2594521"/>
            <a:chExt cx="7984504" cy="1135054"/>
          </a:xfrm>
        </p:grpSpPr>
        <p:sp>
          <p:nvSpPr>
            <p:cNvPr id="16" name="Rectangle 3">
              <a:extLst>
                <a:ext uri="{FF2B5EF4-FFF2-40B4-BE49-F238E27FC236}">
                  <a16:creationId xmlns:a16="http://schemas.microsoft.com/office/drawing/2014/main" id="{6DCF342A-E2CE-439A-A0CC-64E0FAA94664}"/>
                </a:ext>
              </a:extLst>
            </p:cNvPr>
            <p:cNvSpPr>
              <a:spLocks noChangeArrowheads="1"/>
            </p:cNvSpPr>
            <p:nvPr/>
          </p:nvSpPr>
          <p:spPr bwMode="auto">
            <a:xfrm>
              <a:off x="639347" y="2594521"/>
              <a:ext cx="798450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400" dirty="0">
                  <a:solidFill>
                    <a:srgbClr val="000000"/>
                  </a:solidFill>
                  <a:latin typeface="微软雅黑" pitchFamily="34" charset="-122"/>
                  <a:ea typeface="微软雅黑" pitchFamily="34" charset="-122"/>
                </a:rPr>
                <a:t>首先进行变量替换，令                                ，则题中二阶微分方程可化为如下标准形式</a:t>
              </a:r>
              <a:endParaRPr lang="en-US" altLang="zh-CN" sz="2400" dirty="0">
                <a:solidFill>
                  <a:srgbClr val="000000"/>
                </a:solidFill>
                <a:latin typeface="微软雅黑" pitchFamily="34" charset="-122"/>
                <a:ea typeface="微软雅黑" pitchFamily="34" charset="-122"/>
              </a:endParaRPr>
            </a:p>
          </p:txBody>
        </p:sp>
        <p:graphicFrame>
          <p:nvGraphicFramePr>
            <p:cNvPr id="5" name="对象 4">
              <a:extLst>
                <a:ext uri="{FF2B5EF4-FFF2-40B4-BE49-F238E27FC236}">
                  <a16:creationId xmlns:a16="http://schemas.microsoft.com/office/drawing/2014/main" id="{CFEB5D3C-DA07-4534-8D5A-14F853BC33E1}"/>
                </a:ext>
              </a:extLst>
            </p:cNvPr>
            <p:cNvGraphicFramePr>
              <a:graphicFrameLocks noChangeAspect="1"/>
            </p:cNvGraphicFramePr>
            <p:nvPr>
              <p:extLst>
                <p:ext uri="{D42A27DB-BD31-4B8C-83A1-F6EECF244321}">
                  <p14:modId xmlns:p14="http://schemas.microsoft.com/office/powerpoint/2010/main" val="3215446708"/>
                </p:ext>
              </p:extLst>
            </p:nvPr>
          </p:nvGraphicFramePr>
          <p:xfrm>
            <a:off x="3851920" y="2708920"/>
            <a:ext cx="2812181" cy="460175"/>
          </p:xfrm>
          <a:graphic>
            <a:graphicData uri="http://schemas.openxmlformats.org/presentationml/2006/ole">
              <mc:AlternateContent xmlns:mc="http://schemas.openxmlformats.org/markup-compatibility/2006">
                <mc:Choice xmlns:v="urn:schemas-microsoft-com:vml" Requires="v">
                  <p:oleObj name="Equation" r:id="rId6" imgW="1574800" imgH="254000" progId="Equation.DSMT4">
                    <p:embed/>
                  </p:oleObj>
                </mc:Choice>
                <mc:Fallback>
                  <p:oleObj name="Equation" r:id="rId6" imgW="1574800" imgH="2540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920" y="2708920"/>
                          <a:ext cx="2812181" cy="460175"/>
                        </a:xfrm>
                        <a:prstGeom prst="rect">
                          <a:avLst/>
                        </a:prstGeom>
                        <a:noFill/>
                      </p:spPr>
                    </p:pic>
                  </p:oleObj>
                </mc:Fallback>
              </mc:AlternateContent>
            </a:graphicData>
          </a:graphic>
        </p:graphicFrame>
      </p:grpSp>
      <p:graphicFrame>
        <p:nvGraphicFramePr>
          <p:cNvPr id="8" name="对象 7">
            <a:extLst>
              <a:ext uri="{FF2B5EF4-FFF2-40B4-BE49-F238E27FC236}">
                <a16:creationId xmlns:a16="http://schemas.microsoft.com/office/drawing/2014/main" id="{635786F7-3AD3-4CAB-9DBB-FEB42C9A497E}"/>
              </a:ext>
            </a:extLst>
          </p:cNvPr>
          <p:cNvGraphicFramePr>
            <a:graphicFrameLocks noChangeAspect="1"/>
          </p:cNvGraphicFramePr>
          <p:nvPr>
            <p:extLst>
              <p:ext uri="{D42A27DB-BD31-4B8C-83A1-F6EECF244321}">
                <p14:modId xmlns:p14="http://schemas.microsoft.com/office/powerpoint/2010/main" val="355061328"/>
              </p:ext>
            </p:extLst>
          </p:nvPr>
        </p:nvGraphicFramePr>
        <p:xfrm>
          <a:off x="1712347" y="3907871"/>
          <a:ext cx="5051479" cy="961289"/>
        </p:xfrm>
        <a:graphic>
          <a:graphicData uri="http://schemas.openxmlformats.org/presentationml/2006/ole">
            <mc:AlternateContent xmlns:mc="http://schemas.openxmlformats.org/markup-compatibility/2006">
              <mc:Choice xmlns:v="urn:schemas-microsoft-com:vml" Requires="v">
                <p:oleObj name="Equation" r:id="rId8" imgW="2552700" imgH="482600" progId="Equation.DSMT4">
                  <p:embed/>
                </p:oleObj>
              </mc:Choice>
              <mc:Fallback>
                <p:oleObj name="Equation" r:id="rId8" imgW="2552700" imgH="4826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2347" y="3907871"/>
                        <a:ext cx="5051479" cy="961289"/>
                      </a:xfrm>
                      <a:prstGeom prst="rect">
                        <a:avLst/>
                      </a:prstGeom>
                      <a:noFill/>
                    </p:spPr>
                  </p:pic>
                </p:oleObj>
              </mc:Fallback>
            </mc:AlternateContent>
          </a:graphicData>
        </a:graphic>
      </p:graphicFrame>
      <p:sp>
        <p:nvSpPr>
          <p:cNvPr id="2" name="日期占位符 1">
            <a:extLst>
              <a:ext uri="{FF2B5EF4-FFF2-40B4-BE49-F238E27FC236}">
                <a16:creationId xmlns:a16="http://schemas.microsoft.com/office/drawing/2014/main" id="{53CBDD81-2839-4D95-816E-338EE9378AE5}"/>
              </a:ext>
            </a:extLst>
          </p:cNvPr>
          <p:cNvSpPr>
            <a:spLocks noGrp="1"/>
          </p:cNvSpPr>
          <p:nvPr>
            <p:ph type="dt" sz="half" idx="2"/>
          </p:nvPr>
        </p:nvSpPr>
        <p:spPr/>
        <p:txBody>
          <a:bodyPr/>
          <a:lstStyle/>
          <a:p>
            <a:pPr>
              <a:defRPr/>
            </a:pPr>
            <a:fld id="{8A1F55F7-969B-4817-A2D9-B8131FA73F61}"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3325D72C-C093-481B-BFE3-EEEB9707DBE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470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39874" y="1988840"/>
            <a:ext cx="8352606" cy="44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s-ES" altLang="zh-CN" sz="2000" dirty="0">
                <a:solidFill>
                  <a:srgbClr val="000000"/>
                </a:solidFill>
                <a:latin typeface="微软雅黑" pitchFamily="34" charset="-122"/>
                <a:ea typeface="微软雅黑" pitchFamily="34" charset="-122"/>
              </a:rPr>
              <a:t>&gt;&gt; </a:t>
            </a:r>
            <a:r>
              <a:rPr lang="en-US" altLang="zh-CN" sz="2000" dirty="0">
                <a:solidFill>
                  <a:srgbClr val="000000"/>
                </a:solidFill>
                <a:latin typeface="微软雅黑" pitchFamily="34" charset="-122"/>
                <a:ea typeface="微软雅黑" pitchFamily="34" charset="-122"/>
              </a:rPr>
              <a:t>h = 0.01;</a:t>
            </a:r>
          </a:p>
          <a:p>
            <a:pPr>
              <a:lnSpc>
                <a:spcPct val="120000"/>
              </a:lnSpc>
            </a:pPr>
            <a:r>
              <a:rPr lang="en-US" altLang="zh-CN" sz="2000" dirty="0">
                <a:solidFill>
                  <a:srgbClr val="000000"/>
                </a:solidFill>
                <a:latin typeface="微软雅黑" pitchFamily="34" charset="-122"/>
                <a:ea typeface="微软雅黑" pitchFamily="34" charset="-122"/>
              </a:rPr>
              <a:t>&gt;&gt; x = 0:h:2*pi;</a:t>
            </a:r>
          </a:p>
          <a:p>
            <a:pPr>
              <a:lnSpc>
                <a:spcPct val="120000"/>
              </a:lnSpc>
            </a:pPr>
            <a:r>
              <a:rPr lang="en-US" altLang="zh-CN" sz="2000" dirty="0">
                <a:solidFill>
                  <a:srgbClr val="000000"/>
                </a:solidFill>
                <a:latin typeface="微软雅黑" pitchFamily="34" charset="-122"/>
                <a:ea typeface="微软雅黑" pitchFamily="34" charset="-122"/>
              </a:rPr>
              <a:t>&gt;&gt; y = sin(x);</a:t>
            </a:r>
          </a:p>
          <a:p>
            <a:pPr>
              <a:lnSpc>
                <a:spcPct val="120000"/>
              </a:lnSpc>
            </a:pPr>
            <a:r>
              <a:rPr lang="en-US" altLang="zh-CN" sz="2000" dirty="0">
                <a:solidFill>
                  <a:srgbClr val="000000"/>
                </a:solidFill>
                <a:latin typeface="微软雅黑" pitchFamily="34" charset="-122"/>
                <a:ea typeface="微软雅黑" pitchFamily="34" charset="-122"/>
              </a:rPr>
              <a:t>&gt;&gt; dy_dx1 = diff(y)./diff(x);</a:t>
            </a:r>
          </a:p>
          <a:p>
            <a:pPr>
              <a:lnSpc>
                <a:spcPct val="120000"/>
              </a:lnSpc>
            </a:pPr>
            <a:r>
              <a:rPr lang="en-US" altLang="zh-CN" sz="2000" dirty="0">
                <a:solidFill>
                  <a:srgbClr val="000000"/>
                </a:solidFill>
                <a:latin typeface="微软雅黑" pitchFamily="34" charset="-122"/>
                <a:ea typeface="微软雅黑" pitchFamily="34" charset="-122"/>
              </a:rPr>
              <a:t>&gt;&gt; dy_dx2 = gradient(</a:t>
            </a:r>
            <a:r>
              <a:rPr lang="en-US" altLang="zh-CN" sz="2000" dirty="0" err="1">
                <a:solidFill>
                  <a:srgbClr val="000000"/>
                </a:solidFill>
                <a:latin typeface="微软雅黑" pitchFamily="34" charset="-122"/>
                <a:ea typeface="微软雅黑" pitchFamily="34" charset="-122"/>
              </a:rPr>
              <a:t>y,h</a:t>
            </a:r>
            <a:r>
              <a:rPr lang="en-US" altLang="zh-CN" sz="2000" dirty="0">
                <a:solidFill>
                  <a:srgbClr val="000000"/>
                </a:solidFill>
                <a:latin typeface="微软雅黑" pitchFamily="34" charset="-122"/>
                <a:ea typeface="微软雅黑" pitchFamily="34" charset="-122"/>
              </a:rPr>
              <a:t>);</a:t>
            </a:r>
          </a:p>
          <a:p>
            <a:pPr>
              <a:lnSpc>
                <a:spcPct val="120000"/>
              </a:lnSpc>
            </a:pPr>
            <a:r>
              <a:rPr lang="en-US" altLang="zh-CN" sz="2000" dirty="0">
                <a:solidFill>
                  <a:srgbClr val="000000"/>
                </a:solidFill>
                <a:latin typeface="微软雅黑" pitchFamily="34" charset="-122"/>
                <a:ea typeface="微软雅黑" pitchFamily="34" charset="-122"/>
              </a:rPr>
              <a:t>&gt;&gt; figure;</a:t>
            </a:r>
          </a:p>
          <a:p>
            <a:pPr>
              <a:lnSpc>
                <a:spcPct val="120000"/>
              </a:lnSpc>
            </a:pPr>
            <a:r>
              <a:rPr lang="en-US" altLang="zh-CN" sz="2000" dirty="0">
                <a:solidFill>
                  <a:srgbClr val="000000"/>
                </a:solidFill>
                <a:latin typeface="微软雅黑" pitchFamily="34" charset="-122"/>
                <a:ea typeface="微软雅黑" pitchFamily="34" charset="-122"/>
              </a:rPr>
              <a:t>&gt;&gt; plot(</a:t>
            </a:r>
            <a:r>
              <a:rPr lang="en-US" altLang="zh-CN" sz="2000" dirty="0" err="1">
                <a:solidFill>
                  <a:srgbClr val="000000"/>
                </a:solidFill>
                <a:latin typeface="微软雅黑" pitchFamily="34" charset="-122"/>
                <a:ea typeface="微软雅黑" pitchFamily="34" charset="-122"/>
              </a:rPr>
              <a:t>x,y</a:t>
            </a:r>
            <a:r>
              <a:rPr lang="en-US" altLang="zh-CN" sz="2000" dirty="0">
                <a:solidFill>
                  <a:srgbClr val="000000"/>
                </a:solidFill>
                <a:latin typeface="微软雅黑" pitchFamily="34" charset="-122"/>
                <a:ea typeface="微软雅黑" pitchFamily="34" charset="-122"/>
              </a:rPr>
              <a:t>);</a:t>
            </a:r>
          </a:p>
          <a:p>
            <a:pPr>
              <a:lnSpc>
                <a:spcPct val="120000"/>
              </a:lnSpc>
            </a:pPr>
            <a:r>
              <a:rPr lang="en-US" altLang="zh-CN" sz="2000" dirty="0">
                <a:solidFill>
                  <a:srgbClr val="000000"/>
                </a:solidFill>
                <a:latin typeface="微软雅黑" pitchFamily="34" charset="-122"/>
                <a:ea typeface="微软雅黑" pitchFamily="34" charset="-122"/>
              </a:rPr>
              <a:t>&gt;&gt; hold on</a:t>
            </a:r>
          </a:p>
          <a:p>
            <a:pPr>
              <a:lnSpc>
                <a:spcPct val="120000"/>
              </a:lnSpc>
            </a:pPr>
            <a:r>
              <a:rPr lang="en-US" altLang="zh-CN" sz="2000" dirty="0">
                <a:solidFill>
                  <a:srgbClr val="000000"/>
                </a:solidFill>
                <a:latin typeface="微软雅黑" pitchFamily="34" charset="-122"/>
                <a:ea typeface="微软雅黑" pitchFamily="34" charset="-122"/>
              </a:rPr>
              <a:t>&gt;&gt; plot(x(1:end-1),dy_dx1,'k:');</a:t>
            </a:r>
          </a:p>
          <a:p>
            <a:pPr>
              <a:lnSpc>
                <a:spcPct val="120000"/>
              </a:lnSpc>
            </a:pPr>
            <a:r>
              <a:rPr lang="en-US" altLang="zh-CN" sz="2000" dirty="0">
                <a:solidFill>
                  <a:srgbClr val="000000"/>
                </a:solidFill>
                <a:latin typeface="微软雅黑" pitchFamily="34" charset="-122"/>
                <a:ea typeface="微软雅黑" pitchFamily="34" charset="-122"/>
              </a:rPr>
              <a:t>&gt;&gt; plot(x,dy_dx2,'r--');</a:t>
            </a:r>
          </a:p>
          <a:p>
            <a:pPr>
              <a:lnSpc>
                <a:spcPct val="120000"/>
              </a:lnSpc>
            </a:pPr>
            <a:r>
              <a:rPr lang="en-US" altLang="zh-CN" sz="2000" dirty="0">
                <a:solidFill>
                  <a:srgbClr val="000000"/>
                </a:solidFill>
                <a:latin typeface="微软雅黑" pitchFamily="34" charset="-122"/>
                <a:ea typeface="微软雅黑" pitchFamily="34" charset="-122"/>
              </a:rPr>
              <a:t>&gt;&gt; legend('y = sin(x)','</a:t>
            </a:r>
            <a:r>
              <a:rPr lang="zh-CN" altLang="en-US" sz="2000" dirty="0">
                <a:solidFill>
                  <a:srgbClr val="000000"/>
                </a:solidFill>
                <a:latin typeface="微软雅黑" pitchFamily="34" charset="-122"/>
                <a:ea typeface="微软雅黑" pitchFamily="34" charset="-122"/>
              </a:rPr>
              <a:t>导函数曲线（</a:t>
            </a:r>
            <a:r>
              <a:rPr lang="en-US" altLang="zh-CN" sz="2000" dirty="0">
                <a:solidFill>
                  <a:srgbClr val="000000"/>
                </a:solidFill>
                <a:latin typeface="微软雅黑" pitchFamily="34" charset="-122"/>
                <a:ea typeface="微软雅黑" pitchFamily="34" charset="-122"/>
              </a:rPr>
              <a:t>diff</a:t>
            </a:r>
            <a:r>
              <a:rPr lang="zh-CN" altLang="en-US" sz="2000" dirty="0">
                <a:solidFill>
                  <a:srgbClr val="000000"/>
                </a:solidFill>
                <a:latin typeface="微软雅黑" pitchFamily="34" charset="-122"/>
                <a:ea typeface="微软雅黑" pitchFamily="34" charset="-122"/>
              </a:rPr>
              <a:t>）</a:t>
            </a:r>
            <a:r>
              <a:rPr lang="en-US" altLang="zh-CN" sz="2000" dirty="0">
                <a:solidFill>
                  <a:srgbClr val="000000"/>
                </a:solidFill>
                <a:latin typeface="微软雅黑" pitchFamily="34" charset="-122"/>
                <a:ea typeface="微软雅黑" pitchFamily="34" charset="-122"/>
              </a:rPr>
              <a:t>','</a:t>
            </a:r>
            <a:r>
              <a:rPr lang="zh-CN" altLang="en-US" sz="2000" dirty="0">
                <a:solidFill>
                  <a:srgbClr val="000000"/>
                </a:solidFill>
                <a:latin typeface="微软雅黑" pitchFamily="34" charset="-122"/>
                <a:ea typeface="微软雅黑" pitchFamily="34" charset="-122"/>
              </a:rPr>
              <a:t>导函数曲线（</a:t>
            </a:r>
            <a:r>
              <a:rPr lang="en-US" altLang="zh-CN" sz="2000" dirty="0">
                <a:solidFill>
                  <a:srgbClr val="000000"/>
                </a:solidFill>
                <a:latin typeface="微软雅黑" pitchFamily="34" charset="-122"/>
                <a:ea typeface="微软雅黑" pitchFamily="34" charset="-122"/>
              </a:rPr>
              <a:t>gradient</a:t>
            </a:r>
            <a:r>
              <a:rPr lang="zh-CN" altLang="en-US" sz="2000" dirty="0">
                <a:solidFill>
                  <a:srgbClr val="000000"/>
                </a:solidFill>
                <a:latin typeface="微软雅黑" pitchFamily="34" charset="-122"/>
                <a:ea typeface="微软雅黑" pitchFamily="34" charset="-122"/>
              </a:rPr>
              <a:t>）</a:t>
            </a:r>
            <a:r>
              <a:rPr lang="en-US" altLang="zh-CN" sz="2000" dirty="0">
                <a:solidFill>
                  <a:srgbClr val="000000"/>
                </a:solidFill>
                <a:latin typeface="微软雅黑" pitchFamily="34" charset="-122"/>
                <a:ea typeface="微软雅黑" pitchFamily="34" charset="-122"/>
              </a:rPr>
              <a:t>');</a:t>
            </a:r>
          </a:p>
          <a:p>
            <a:pPr>
              <a:lnSpc>
                <a:spcPct val="12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xlabel</a:t>
            </a:r>
            <a:r>
              <a:rPr lang="en-US" altLang="zh-CN" sz="2000" dirty="0">
                <a:solidFill>
                  <a:srgbClr val="000000"/>
                </a:solidFill>
                <a:latin typeface="微软雅黑" pitchFamily="34" charset="-122"/>
                <a:ea typeface="微软雅黑" pitchFamily="34" charset="-122"/>
              </a:rPr>
              <a:t>('x'); </a:t>
            </a:r>
            <a:r>
              <a:rPr lang="en-US" altLang="zh-CN" sz="2000" dirty="0" err="1">
                <a:solidFill>
                  <a:srgbClr val="000000"/>
                </a:solidFill>
                <a:latin typeface="微软雅黑" pitchFamily="34" charset="-122"/>
                <a:ea typeface="微软雅黑" pitchFamily="34" charset="-122"/>
              </a:rPr>
              <a:t>ylabel</a:t>
            </a:r>
            <a:r>
              <a:rPr lang="en-US" altLang="zh-CN" sz="2000" dirty="0">
                <a:solidFill>
                  <a:srgbClr val="000000"/>
                </a:solidFill>
                <a:latin typeface="微软雅黑" pitchFamily="34" charset="-122"/>
                <a:ea typeface="微软雅黑" pitchFamily="34" charset="-122"/>
              </a:rPr>
              <a:t>('</a:t>
            </a:r>
            <a:r>
              <a:rPr lang="zh-CN" altLang="en-US" sz="2000" dirty="0">
                <a:solidFill>
                  <a:srgbClr val="000000"/>
                </a:solidFill>
                <a:latin typeface="微软雅黑" pitchFamily="34" charset="-122"/>
                <a:ea typeface="微软雅黑" pitchFamily="34" charset="-122"/>
              </a:rPr>
              <a:t>正弦曲线及导函数曲线</a:t>
            </a:r>
            <a:r>
              <a:rPr lang="en-US" altLang="zh-CN" sz="2000" dirty="0">
                <a:solidFill>
                  <a:srgbClr val="000000"/>
                </a:solidFill>
                <a:latin typeface="微软雅黑" pitchFamily="34" charset="-122"/>
                <a:ea typeface="微软雅黑" pitchFamily="34" charset="-122"/>
              </a:rPr>
              <a:t>')</a:t>
            </a:r>
            <a:endParaRPr lang="fr-FR" altLang="zh-CN" sz="2000" dirty="0">
              <a:solidFill>
                <a:srgbClr val="000000"/>
              </a:solidFill>
              <a:latin typeface="微软雅黑" pitchFamily="34" charset="-122"/>
              <a:ea typeface="微软雅黑" pitchFamily="34" charset="-122"/>
            </a:endParaRPr>
          </a:p>
        </p:txBody>
      </p:sp>
      <p:grpSp>
        <p:nvGrpSpPr>
          <p:cNvPr id="7" name="组合 6">
            <a:extLst>
              <a:ext uri="{FF2B5EF4-FFF2-40B4-BE49-F238E27FC236}">
                <a16:creationId xmlns:a16="http://schemas.microsoft.com/office/drawing/2014/main" id="{90848E47-7375-4066-AAF8-C48642FA2F9C}"/>
              </a:ext>
            </a:extLst>
          </p:cNvPr>
          <p:cNvGrpSpPr/>
          <p:nvPr/>
        </p:nvGrpSpPr>
        <p:grpSpPr>
          <a:xfrm>
            <a:off x="179388" y="980729"/>
            <a:ext cx="8569076" cy="941155"/>
            <a:chOff x="179388" y="980729"/>
            <a:chExt cx="8569076" cy="941155"/>
          </a:xfrm>
        </p:grpSpPr>
        <p:sp>
          <p:nvSpPr>
            <p:cNvPr id="14339" name="Rectangle 3"/>
            <p:cNvSpPr>
              <a:spLocks noChangeArrowheads="1"/>
            </p:cNvSpPr>
            <p:nvPr/>
          </p:nvSpPr>
          <p:spPr bwMode="auto">
            <a:xfrm>
              <a:off x="179388" y="980729"/>
              <a:ext cx="8569076"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1-1</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已知             ，以            为步长，产生该函数在区间          上的离散数据，并求数值导数。</a:t>
              </a:r>
            </a:p>
          </p:txBody>
        </p:sp>
        <p:graphicFrame>
          <p:nvGraphicFramePr>
            <p:cNvPr id="9" name="对象 8">
              <a:extLst>
                <a:ext uri="{FF2B5EF4-FFF2-40B4-BE49-F238E27FC236}">
                  <a16:creationId xmlns:a16="http://schemas.microsoft.com/office/drawing/2014/main" id="{94A65C15-20CE-42FF-A484-69724357EBBE}"/>
                </a:ext>
              </a:extLst>
            </p:cNvPr>
            <p:cNvGraphicFramePr>
              <a:graphicFrameLocks noChangeAspect="1"/>
            </p:cNvGraphicFramePr>
            <p:nvPr>
              <p:extLst>
                <p:ext uri="{D42A27DB-BD31-4B8C-83A1-F6EECF244321}">
                  <p14:modId xmlns:p14="http://schemas.microsoft.com/office/powerpoint/2010/main" val="2758825859"/>
                </p:ext>
              </p:extLst>
            </p:nvPr>
          </p:nvGraphicFramePr>
          <p:xfrm>
            <a:off x="2339752" y="1079240"/>
            <a:ext cx="1090612" cy="360363"/>
          </p:xfrm>
          <a:graphic>
            <a:graphicData uri="http://schemas.openxmlformats.org/presentationml/2006/ole">
              <mc:AlternateContent xmlns:mc="http://schemas.openxmlformats.org/markup-compatibility/2006">
                <mc:Choice xmlns:v="urn:schemas-microsoft-com:vml" Requires="v">
                  <p:oleObj name="Equation" r:id="rId2" imgW="571320" imgH="203040" progId="Equation.DSMT4">
                    <p:embed/>
                  </p:oleObj>
                </mc:Choice>
                <mc:Fallback>
                  <p:oleObj name="Equation" r:id="rId2" imgW="571320" imgH="203040" progId="Equation.DSMT4">
                    <p:embed/>
                    <p:pic>
                      <p:nvPicPr>
                        <p:cNvPr id="13" name="对象 12">
                          <a:extLst>
                            <a:ext uri="{FF2B5EF4-FFF2-40B4-BE49-F238E27FC236}">
                              <a16:creationId xmlns:a16="http://schemas.microsoft.com/office/drawing/2014/main" id="{0947591D-E0F2-44B3-BBC8-DCFB6ADBE024}"/>
                            </a:ext>
                          </a:extLst>
                        </p:cNvPr>
                        <p:cNvPicPr>
                          <a:picLocks noChangeAspect="1" noChangeArrowheads="1"/>
                        </p:cNvPicPr>
                        <p:nvPr/>
                      </p:nvPicPr>
                      <p:blipFill>
                        <a:blip r:embed="rId3"/>
                        <a:srcRect/>
                        <a:stretch>
                          <a:fillRect/>
                        </a:stretch>
                      </p:blipFill>
                      <p:spPr bwMode="auto">
                        <a:xfrm>
                          <a:off x="2339752" y="1079240"/>
                          <a:ext cx="1090612" cy="360363"/>
                        </a:xfrm>
                        <a:prstGeom prst="rect">
                          <a:avLst/>
                        </a:prstGeom>
                        <a:noFill/>
                        <a:ln>
                          <a:noFill/>
                        </a:ln>
                      </p:spPr>
                    </p:pic>
                  </p:oleObj>
                </mc:Fallback>
              </mc:AlternateContent>
            </a:graphicData>
          </a:graphic>
        </p:graphicFrame>
        <p:graphicFrame>
          <p:nvGraphicFramePr>
            <p:cNvPr id="10" name="对象 9">
              <a:extLst>
                <a:ext uri="{FF2B5EF4-FFF2-40B4-BE49-F238E27FC236}">
                  <a16:creationId xmlns:a16="http://schemas.microsoft.com/office/drawing/2014/main" id="{FC1C169F-D307-4E10-AF50-DF51AAEB09B4}"/>
                </a:ext>
              </a:extLst>
            </p:cNvPr>
            <p:cNvGraphicFramePr>
              <a:graphicFrameLocks noChangeAspect="1"/>
            </p:cNvGraphicFramePr>
            <p:nvPr>
              <p:extLst>
                <p:ext uri="{D42A27DB-BD31-4B8C-83A1-F6EECF244321}">
                  <p14:modId xmlns:p14="http://schemas.microsoft.com/office/powerpoint/2010/main" val="3694060490"/>
                </p:ext>
              </p:extLst>
            </p:nvPr>
          </p:nvGraphicFramePr>
          <p:xfrm>
            <a:off x="4094448" y="1085199"/>
            <a:ext cx="1017588" cy="314325"/>
          </p:xfrm>
          <a:graphic>
            <a:graphicData uri="http://schemas.openxmlformats.org/presentationml/2006/ole">
              <mc:AlternateContent xmlns:mc="http://schemas.openxmlformats.org/markup-compatibility/2006">
                <mc:Choice xmlns:v="urn:schemas-microsoft-com:vml" Requires="v">
                  <p:oleObj name="Equation" r:id="rId4" imgW="533160" imgH="177480" progId="Equation.DSMT4">
                    <p:embed/>
                  </p:oleObj>
                </mc:Choice>
                <mc:Fallback>
                  <p:oleObj name="Equation" r:id="rId4" imgW="533160" imgH="177480" progId="Equation.DSMT4">
                    <p:embed/>
                    <p:pic>
                      <p:nvPicPr>
                        <p:cNvPr id="9" name="对象 8">
                          <a:extLst>
                            <a:ext uri="{FF2B5EF4-FFF2-40B4-BE49-F238E27FC236}">
                              <a16:creationId xmlns:a16="http://schemas.microsoft.com/office/drawing/2014/main" id="{94A65C15-20CE-42FF-A484-69724357EBBE}"/>
                            </a:ext>
                          </a:extLst>
                        </p:cNvPr>
                        <p:cNvPicPr>
                          <a:picLocks noChangeAspect="1" noChangeArrowheads="1"/>
                        </p:cNvPicPr>
                        <p:nvPr/>
                      </p:nvPicPr>
                      <p:blipFill>
                        <a:blip r:embed="rId5"/>
                        <a:srcRect/>
                        <a:stretch>
                          <a:fillRect/>
                        </a:stretch>
                      </p:blipFill>
                      <p:spPr bwMode="auto">
                        <a:xfrm>
                          <a:off x="4094448" y="1085199"/>
                          <a:ext cx="1017588" cy="314325"/>
                        </a:xfrm>
                        <a:prstGeom prst="rect">
                          <a:avLst/>
                        </a:prstGeom>
                        <a:noFill/>
                        <a:ln>
                          <a:noFill/>
                        </a:ln>
                      </p:spPr>
                    </p:pic>
                  </p:oleObj>
                </mc:Fallback>
              </mc:AlternateContent>
            </a:graphicData>
          </a:graphic>
        </p:graphicFrame>
        <p:graphicFrame>
          <p:nvGraphicFramePr>
            <p:cNvPr id="11" name="对象 10">
              <a:extLst>
                <a:ext uri="{FF2B5EF4-FFF2-40B4-BE49-F238E27FC236}">
                  <a16:creationId xmlns:a16="http://schemas.microsoft.com/office/drawing/2014/main" id="{36F70935-D5EF-43FA-A246-1D3AAF309FAF}"/>
                </a:ext>
              </a:extLst>
            </p:cNvPr>
            <p:cNvGraphicFramePr>
              <a:graphicFrameLocks noChangeAspect="1"/>
            </p:cNvGraphicFramePr>
            <p:nvPr>
              <p:extLst>
                <p:ext uri="{D42A27DB-BD31-4B8C-83A1-F6EECF244321}">
                  <p14:modId xmlns:p14="http://schemas.microsoft.com/office/powerpoint/2010/main" val="2770144227"/>
                </p:ext>
              </p:extLst>
            </p:nvPr>
          </p:nvGraphicFramePr>
          <p:xfrm>
            <a:off x="613092" y="1511288"/>
            <a:ext cx="849312" cy="360363"/>
          </p:xfrm>
          <a:graphic>
            <a:graphicData uri="http://schemas.openxmlformats.org/presentationml/2006/ole">
              <mc:AlternateContent xmlns:mc="http://schemas.openxmlformats.org/markup-compatibility/2006">
                <mc:Choice xmlns:v="urn:schemas-microsoft-com:vml" Requires="v">
                  <p:oleObj name="Equation" r:id="rId6" imgW="444240" imgH="203040" progId="Equation.DSMT4">
                    <p:embed/>
                  </p:oleObj>
                </mc:Choice>
                <mc:Fallback>
                  <p:oleObj name="Equation" r:id="rId6" imgW="444240" imgH="203040" progId="Equation.DSMT4">
                    <p:embed/>
                    <p:pic>
                      <p:nvPicPr>
                        <p:cNvPr id="9" name="对象 8">
                          <a:extLst>
                            <a:ext uri="{FF2B5EF4-FFF2-40B4-BE49-F238E27FC236}">
                              <a16:creationId xmlns:a16="http://schemas.microsoft.com/office/drawing/2014/main" id="{94A65C15-20CE-42FF-A484-69724357EBBE}"/>
                            </a:ext>
                          </a:extLst>
                        </p:cNvPr>
                        <p:cNvPicPr>
                          <a:picLocks noChangeAspect="1" noChangeArrowheads="1"/>
                        </p:cNvPicPr>
                        <p:nvPr/>
                      </p:nvPicPr>
                      <p:blipFill>
                        <a:blip r:embed="rId7"/>
                        <a:srcRect/>
                        <a:stretch>
                          <a:fillRect/>
                        </a:stretch>
                      </p:blipFill>
                      <p:spPr bwMode="auto">
                        <a:xfrm>
                          <a:off x="613092" y="1511288"/>
                          <a:ext cx="849312" cy="360363"/>
                        </a:xfrm>
                        <a:prstGeom prst="rect">
                          <a:avLst/>
                        </a:prstGeom>
                        <a:noFill/>
                        <a:ln>
                          <a:noFill/>
                        </a:ln>
                      </p:spPr>
                    </p:pic>
                  </p:oleObj>
                </mc:Fallback>
              </mc:AlternateContent>
            </a:graphicData>
          </a:graphic>
        </p:graphicFrame>
      </p:grpSp>
      <p:pic>
        <p:nvPicPr>
          <p:cNvPr id="41986" name="Picture 2">
            <a:extLst>
              <a:ext uri="{FF2B5EF4-FFF2-40B4-BE49-F238E27FC236}">
                <a16:creationId xmlns:a16="http://schemas.microsoft.com/office/drawing/2014/main" id="{C91FA437-18FD-444C-9A0B-BA0C2B6303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6082" y="2025662"/>
            <a:ext cx="4367395" cy="327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DDC3AB3C-8EAB-44E4-8B59-E0CF59608ABB}"/>
              </a:ext>
            </a:extLst>
          </p:cNvPr>
          <p:cNvSpPr>
            <a:spLocks noGrp="1"/>
          </p:cNvSpPr>
          <p:nvPr>
            <p:ph type="dt" sz="half" idx="2"/>
          </p:nvPr>
        </p:nvSpPr>
        <p:spPr/>
        <p:txBody>
          <a:bodyPr/>
          <a:lstStyle/>
          <a:p>
            <a:pPr>
              <a:defRPr/>
            </a:pPr>
            <a:fld id="{43449F64-AE8C-4A0E-B15B-30FEFABF33B0}"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C0100D7A-B09E-4A78-B96D-C582D614216B}"/>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8146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a:extLst>
              <a:ext uri="{FF2B5EF4-FFF2-40B4-BE49-F238E27FC236}">
                <a16:creationId xmlns:a16="http://schemas.microsoft.com/office/drawing/2014/main" id="{BDC7A79C-A27E-4B55-9523-91C9BC4CB972}"/>
              </a:ext>
            </a:extLst>
          </p:cNvPr>
          <p:cNvSpPr txBox="1">
            <a:spLocks noChangeArrowheads="1"/>
          </p:cNvSpPr>
          <p:nvPr/>
        </p:nvSpPr>
        <p:spPr bwMode="auto">
          <a:xfrm>
            <a:off x="323528" y="1124744"/>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编写微分方程组所对应的匿名函数</a:t>
            </a:r>
          </a:p>
        </p:txBody>
      </p:sp>
      <p:sp>
        <p:nvSpPr>
          <p:cNvPr id="10" name="Rectangle 3"/>
          <p:cNvSpPr>
            <a:spLocks noChangeArrowheads="1"/>
          </p:cNvSpPr>
          <p:nvPr/>
        </p:nvSpPr>
        <p:spPr bwMode="auto">
          <a:xfrm>
            <a:off x="251520" y="548680"/>
            <a:ext cx="829616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3-6</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边值问题</a:t>
            </a:r>
            <a:endParaRPr lang="en-US" altLang="zh-CN" sz="2400" dirty="0">
              <a:solidFill>
                <a:srgbClr val="000000"/>
              </a:solidFill>
              <a:latin typeface="微软雅黑" pitchFamily="34" charset="-122"/>
              <a:ea typeface="微软雅黑" pitchFamily="34" charset="-122"/>
            </a:endParaRPr>
          </a:p>
        </p:txBody>
      </p:sp>
      <p:sp>
        <p:nvSpPr>
          <p:cNvPr id="16" name="Rectangle 3">
            <a:extLst>
              <a:ext uri="{FF2B5EF4-FFF2-40B4-BE49-F238E27FC236}">
                <a16:creationId xmlns:a16="http://schemas.microsoft.com/office/drawing/2014/main" id="{6DCF342A-E2CE-439A-A0CC-64E0FAA94664}"/>
              </a:ext>
            </a:extLst>
          </p:cNvPr>
          <p:cNvSpPr>
            <a:spLocks noChangeArrowheads="1"/>
          </p:cNvSpPr>
          <p:nvPr/>
        </p:nvSpPr>
        <p:spPr bwMode="auto">
          <a:xfrm>
            <a:off x="639347" y="1658417"/>
            <a:ext cx="7984504"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BvpOdeFun</a:t>
            </a:r>
            <a:r>
              <a:rPr lang="en-US" altLang="zh-CN" sz="2000" dirty="0">
                <a:solidFill>
                  <a:srgbClr val="000000"/>
                </a:solidFill>
                <a:latin typeface="微软雅黑" pitchFamily="34" charset="-122"/>
                <a:ea typeface="微软雅黑" pitchFamily="34" charset="-122"/>
              </a:rPr>
              <a:t>  = @(</a:t>
            </a:r>
            <a:r>
              <a:rPr lang="en-US" altLang="zh-CN" sz="2000" dirty="0" err="1">
                <a:solidFill>
                  <a:srgbClr val="000000"/>
                </a:solidFill>
                <a:latin typeface="微软雅黑" pitchFamily="34" charset="-122"/>
                <a:ea typeface="微软雅黑" pitchFamily="34" charset="-122"/>
              </a:rPr>
              <a:t>t,y</a:t>
            </a:r>
            <a:r>
              <a:rPr lang="en-US" altLang="zh-CN" sz="2000" dirty="0">
                <a:solidFill>
                  <a:srgbClr val="000000"/>
                </a:solidFill>
                <a:latin typeface="微软雅黑" pitchFamily="34" charset="-122"/>
                <a:ea typeface="微软雅黑" pitchFamily="34" charset="-122"/>
              </a:rPr>
              <a:t>)[y(2)</a:t>
            </a:r>
          </a:p>
          <a:p>
            <a:pPr>
              <a:lnSpc>
                <a:spcPct val="150000"/>
              </a:lnSpc>
            </a:pPr>
            <a:r>
              <a:rPr lang="en-US" altLang="zh-CN" sz="2000" dirty="0">
                <a:solidFill>
                  <a:srgbClr val="000000"/>
                </a:solidFill>
                <a:latin typeface="微软雅黑" pitchFamily="34" charset="-122"/>
                <a:ea typeface="微软雅黑" pitchFamily="34" charset="-122"/>
              </a:rPr>
              <a:t>                       2*y(2)*cos(t)-y(1)*sin(4*t)-cos(3*t)];</a:t>
            </a:r>
          </a:p>
        </p:txBody>
      </p:sp>
      <p:sp>
        <p:nvSpPr>
          <p:cNvPr id="17" name="Text Box 2">
            <a:extLst>
              <a:ext uri="{FF2B5EF4-FFF2-40B4-BE49-F238E27FC236}">
                <a16:creationId xmlns:a16="http://schemas.microsoft.com/office/drawing/2014/main" id="{B8695610-69D2-4E8F-A51D-594AA41FFE63}"/>
              </a:ext>
            </a:extLst>
          </p:cNvPr>
          <p:cNvSpPr txBox="1">
            <a:spLocks noChangeArrowheads="1"/>
          </p:cNvSpPr>
          <p:nvPr/>
        </p:nvSpPr>
        <p:spPr bwMode="auto">
          <a:xfrm>
            <a:off x="323528" y="2726126"/>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编写边界条件所对应的匿名函数</a:t>
            </a:r>
          </a:p>
        </p:txBody>
      </p:sp>
      <p:sp>
        <p:nvSpPr>
          <p:cNvPr id="18" name="Rectangle 3">
            <a:extLst>
              <a:ext uri="{FF2B5EF4-FFF2-40B4-BE49-F238E27FC236}">
                <a16:creationId xmlns:a16="http://schemas.microsoft.com/office/drawing/2014/main" id="{FD74D05B-9A29-40F6-A798-3AD6DDFCE8DA}"/>
              </a:ext>
            </a:extLst>
          </p:cNvPr>
          <p:cNvSpPr>
            <a:spLocks noChangeArrowheads="1"/>
          </p:cNvSpPr>
          <p:nvPr/>
        </p:nvSpPr>
        <p:spPr bwMode="auto">
          <a:xfrm>
            <a:off x="639347" y="3259799"/>
            <a:ext cx="798450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BvpBcFun</a:t>
            </a:r>
            <a:r>
              <a:rPr lang="en-US" altLang="zh-CN" sz="2000" dirty="0">
                <a:solidFill>
                  <a:srgbClr val="000000"/>
                </a:solidFill>
                <a:latin typeface="微软雅黑" pitchFamily="34" charset="-122"/>
                <a:ea typeface="微软雅黑" pitchFamily="34" charset="-122"/>
              </a:rPr>
              <a:t> = @(</a:t>
            </a:r>
            <a:r>
              <a:rPr lang="en-US" altLang="zh-CN" sz="2000" dirty="0" err="1">
                <a:solidFill>
                  <a:srgbClr val="000000"/>
                </a:solidFill>
                <a:latin typeface="微软雅黑" pitchFamily="34" charset="-122"/>
                <a:ea typeface="微软雅黑" pitchFamily="34" charset="-122"/>
              </a:rPr>
              <a:t>ylow,yup</a:t>
            </a:r>
            <a:r>
              <a:rPr lang="en-US" altLang="zh-CN" sz="2000" dirty="0">
                <a:solidFill>
                  <a:srgbClr val="000000"/>
                </a:solidFill>
                <a:latin typeface="微软雅黑" pitchFamily="34" charset="-122"/>
                <a:ea typeface="微软雅黑" pitchFamily="34" charset="-122"/>
              </a:rPr>
              <a:t>)[</a:t>
            </a:r>
            <a:r>
              <a:rPr lang="en-US" altLang="zh-CN" sz="2000" dirty="0" err="1">
                <a:solidFill>
                  <a:srgbClr val="000000"/>
                </a:solidFill>
                <a:latin typeface="微软雅黑" pitchFamily="34" charset="-122"/>
                <a:ea typeface="微软雅黑" pitchFamily="34" charset="-122"/>
              </a:rPr>
              <a:t>ylow</a:t>
            </a:r>
            <a:r>
              <a:rPr lang="en-US" altLang="zh-CN" sz="2000" dirty="0">
                <a:solidFill>
                  <a:srgbClr val="000000"/>
                </a:solidFill>
                <a:latin typeface="微软雅黑" pitchFamily="34" charset="-122"/>
                <a:ea typeface="微软雅黑" pitchFamily="34" charset="-122"/>
              </a:rPr>
              <a:t>(1)-1; yup(1)-2];</a:t>
            </a:r>
          </a:p>
        </p:txBody>
      </p:sp>
      <p:sp>
        <p:nvSpPr>
          <p:cNvPr id="19" name="Text Box 2">
            <a:extLst>
              <a:ext uri="{FF2B5EF4-FFF2-40B4-BE49-F238E27FC236}">
                <a16:creationId xmlns:a16="http://schemas.microsoft.com/office/drawing/2014/main" id="{CAF9EBD0-F046-4E07-AC8C-3F9767D1BB3B}"/>
              </a:ext>
            </a:extLst>
          </p:cNvPr>
          <p:cNvSpPr txBox="1">
            <a:spLocks noChangeArrowheads="1"/>
          </p:cNvSpPr>
          <p:nvPr/>
        </p:nvSpPr>
        <p:spPr bwMode="auto">
          <a:xfrm>
            <a:off x="323528" y="3907871"/>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4. </a:t>
            </a:r>
            <a:r>
              <a:rPr lang="zh-CN" altLang="en-US" sz="2400" dirty="0">
                <a:solidFill>
                  <a:srgbClr val="FF0000"/>
                </a:solidFill>
                <a:latin typeface="微软雅黑" pitchFamily="34" charset="-122"/>
                <a:ea typeface="微软雅黑" pitchFamily="34" charset="-122"/>
              </a:rPr>
              <a:t>创建初始猜测</a:t>
            </a:r>
          </a:p>
        </p:txBody>
      </p:sp>
      <p:sp>
        <p:nvSpPr>
          <p:cNvPr id="20" name="Rectangle 3">
            <a:extLst>
              <a:ext uri="{FF2B5EF4-FFF2-40B4-BE49-F238E27FC236}">
                <a16:creationId xmlns:a16="http://schemas.microsoft.com/office/drawing/2014/main" id="{E3B76CDD-70D4-4D7C-9178-727545355B7B}"/>
              </a:ext>
            </a:extLst>
          </p:cNvPr>
          <p:cNvSpPr>
            <a:spLocks noChangeArrowheads="1"/>
          </p:cNvSpPr>
          <p:nvPr/>
        </p:nvSpPr>
        <p:spPr bwMode="auto">
          <a:xfrm>
            <a:off x="639347" y="4441544"/>
            <a:ext cx="7984504" cy="142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en-US" altLang="zh-CN" sz="2000" dirty="0">
                <a:solidFill>
                  <a:srgbClr val="000000"/>
                </a:solidFill>
                <a:latin typeface="微软雅黑" pitchFamily="34" charset="-122"/>
                <a:ea typeface="微软雅黑" pitchFamily="34" charset="-122"/>
              </a:rPr>
              <a:t>&gt;&gt; T = </a:t>
            </a:r>
            <a:r>
              <a:rPr lang="en-US" altLang="zh-CN" sz="2000" dirty="0" err="1">
                <a:solidFill>
                  <a:srgbClr val="000000"/>
                </a:solidFill>
                <a:latin typeface="微软雅黑" pitchFamily="34" charset="-122"/>
                <a:ea typeface="微软雅黑" pitchFamily="34" charset="-122"/>
              </a:rPr>
              <a:t>linspace</a:t>
            </a:r>
            <a:r>
              <a:rPr lang="en-US" altLang="zh-CN" sz="2000" dirty="0">
                <a:solidFill>
                  <a:srgbClr val="000000"/>
                </a:solidFill>
                <a:latin typeface="微软雅黑" pitchFamily="34" charset="-122"/>
                <a:ea typeface="微软雅黑" pitchFamily="34" charset="-122"/>
              </a:rPr>
              <a:t>(0,4,10);</a:t>
            </a:r>
            <a:endParaRPr lang="zh-CN" altLang="en-US" sz="2000" dirty="0">
              <a:solidFill>
                <a:srgbClr val="000000"/>
              </a:solidFill>
              <a:latin typeface="微软雅黑" pitchFamily="34" charset="-122"/>
              <a:ea typeface="微软雅黑" pitchFamily="34" charset="-122"/>
            </a:endParaRPr>
          </a:p>
          <a:p>
            <a:pPr>
              <a:lnSpc>
                <a:spcPct val="15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BvpYinit</a:t>
            </a:r>
            <a:r>
              <a:rPr lang="en-US" altLang="zh-CN" sz="2000" dirty="0">
                <a:solidFill>
                  <a:srgbClr val="000000"/>
                </a:solidFill>
                <a:latin typeface="微软雅黑" pitchFamily="34" charset="-122"/>
                <a:ea typeface="微软雅黑" pitchFamily="34" charset="-122"/>
              </a:rPr>
              <a:t> = @(t)[ 1+t/4; 1/4 ];</a:t>
            </a:r>
            <a:endParaRPr lang="zh-CN" altLang="en-US" sz="2000" dirty="0">
              <a:solidFill>
                <a:srgbClr val="000000"/>
              </a:solidFill>
              <a:latin typeface="微软雅黑" pitchFamily="34" charset="-122"/>
              <a:ea typeface="微软雅黑" pitchFamily="34" charset="-122"/>
            </a:endParaRPr>
          </a:p>
          <a:p>
            <a:pPr>
              <a:lnSpc>
                <a:spcPct val="15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solinit</a:t>
            </a:r>
            <a:r>
              <a:rPr lang="en-US" altLang="zh-CN" sz="2000" dirty="0">
                <a:solidFill>
                  <a:srgbClr val="000000"/>
                </a:solidFill>
                <a:latin typeface="微软雅黑" pitchFamily="34" charset="-122"/>
                <a:ea typeface="微软雅黑" pitchFamily="34" charset="-122"/>
              </a:rPr>
              <a:t> = </a:t>
            </a:r>
            <a:r>
              <a:rPr lang="en-US" altLang="zh-CN" sz="2000" dirty="0" err="1">
                <a:solidFill>
                  <a:srgbClr val="000000"/>
                </a:solidFill>
                <a:latin typeface="微软雅黑" pitchFamily="34" charset="-122"/>
                <a:ea typeface="微软雅黑" pitchFamily="34" charset="-122"/>
              </a:rPr>
              <a:t>bvpinit</a:t>
            </a:r>
            <a:r>
              <a:rPr lang="en-US" altLang="zh-CN" sz="2000" dirty="0">
                <a:solidFill>
                  <a:srgbClr val="000000"/>
                </a:solidFill>
                <a:latin typeface="微软雅黑" pitchFamily="34" charset="-122"/>
                <a:ea typeface="微软雅黑" pitchFamily="34" charset="-122"/>
              </a:rPr>
              <a:t>(</a:t>
            </a:r>
            <a:r>
              <a:rPr lang="en-US" altLang="zh-CN" sz="2000" dirty="0" err="1">
                <a:solidFill>
                  <a:srgbClr val="000000"/>
                </a:solidFill>
                <a:latin typeface="微软雅黑" pitchFamily="34" charset="-122"/>
                <a:ea typeface="微软雅黑" pitchFamily="34" charset="-122"/>
              </a:rPr>
              <a:t>T,BvpYinit</a:t>
            </a:r>
            <a:r>
              <a:rPr lang="en-US" altLang="zh-CN" sz="2000" dirty="0">
                <a:solidFill>
                  <a:srgbClr val="000000"/>
                </a:solidFill>
                <a:latin typeface="微软雅黑" pitchFamily="34" charset="-122"/>
                <a:ea typeface="微软雅黑" pitchFamily="34" charset="-122"/>
              </a:rPr>
              <a:t>);   % </a:t>
            </a:r>
            <a:r>
              <a:rPr lang="zh-CN" altLang="en-US" sz="2000" dirty="0">
                <a:solidFill>
                  <a:srgbClr val="000000"/>
                </a:solidFill>
                <a:latin typeface="微软雅黑" pitchFamily="34" charset="-122"/>
                <a:ea typeface="微软雅黑" pitchFamily="34" charset="-122"/>
              </a:rPr>
              <a:t>调用</a:t>
            </a:r>
            <a:r>
              <a:rPr lang="en-US" altLang="zh-CN" sz="2000" dirty="0" err="1">
                <a:solidFill>
                  <a:srgbClr val="000000"/>
                </a:solidFill>
                <a:latin typeface="微软雅黑" pitchFamily="34" charset="-122"/>
                <a:ea typeface="微软雅黑" pitchFamily="34" charset="-122"/>
              </a:rPr>
              <a:t>bvpinit</a:t>
            </a:r>
            <a:r>
              <a:rPr lang="zh-CN" altLang="en-US" sz="2000" dirty="0">
                <a:solidFill>
                  <a:srgbClr val="000000"/>
                </a:solidFill>
                <a:latin typeface="微软雅黑" pitchFamily="34" charset="-122"/>
                <a:ea typeface="微软雅黑" pitchFamily="34" charset="-122"/>
              </a:rPr>
              <a:t>函数生成初始解</a:t>
            </a:r>
          </a:p>
        </p:txBody>
      </p:sp>
      <p:sp>
        <p:nvSpPr>
          <p:cNvPr id="2" name="日期占位符 1">
            <a:extLst>
              <a:ext uri="{FF2B5EF4-FFF2-40B4-BE49-F238E27FC236}">
                <a16:creationId xmlns:a16="http://schemas.microsoft.com/office/drawing/2014/main" id="{68B9FCEA-D246-4CE9-8D58-B57F10542E5E}"/>
              </a:ext>
            </a:extLst>
          </p:cNvPr>
          <p:cNvSpPr>
            <a:spLocks noGrp="1"/>
          </p:cNvSpPr>
          <p:nvPr>
            <p:ph type="dt" sz="half" idx="2"/>
          </p:nvPr>
        </p:nvSpPr>
        <p:spPr/>
        <p:txBody>
          <a:bodyPr/>
          <a:lstStyle/>
          <a:p>
            <a:pPr>
              <a:defRPr/>
            </a:pPr>
            <a:fld id="{37A5738D-D12D-4F2A-8074-272DD6CFBB05}"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A8F1C614-F906-4AD3-A7B5-CE1AC90563C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2862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a:extLst>
              <a:ext uri="{FF2B5EF4-FFF2-40B4-BE49-F238E27FC236}">
                <a16:creationId xmlns:a16="http://schemas.microsoft.com/office/drawing/2014/main" id="{BDC7A79C-A27E-4B55-9523-91C9BC4CB972}"/>
              </a:ext>
            </a:extLst>
          </p:cNvPr>
          <p:cNvSpPr txBox="1">
            <a:spLocks noChangeArrowheads="1"/>
          </p:cNvSpPr>
          <p:nvPr/>
        </p:nvSpPr>
        <p:spPr bwMode="auto">
          <a:xfrm>
            <a:off x="323528" y="1124744"/>
            <a:ext cx="78682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5. </a:t>
            </a:r>
            <a:r>
              <a:rPr lang="zh-CN" altLang="en-US" sz="2400" dirty="0">
                <a:solidFill>
                  <a:srgbClr val="FF0000"/>
                </a:solidFill>
                <a:latin typeface="微软雅黑" pitchFamily="34" charset="-122"/>
                <a:ea typeface="微软雅黑" pitchFamily="34" charset="-122"/>
              </a:rPr>
              <a:t>求解微分方程组并绘图</a:t>
            </a:r>
          </a:p>
        </p:txBody>
      </p:sp>
      <p:sp>
        <p:nvSpPr>
          <p:cNvPr id="10" name="Rectangle 3"/>
          <p:cNvSpPr>
            <a:spLocks noChangeArrowheads="1"/>
          </p:cNvSpPr>
          <p:nvPr/>
        </p:nvSpPr>
        <p:spPr bwMode="auto">
          <a:xfrm>
            <a:off x="251520" y="548680"/>
            <a:ext cx="829616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2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3-6</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边值问题</a:t>
            </a:r>
            <a:endParaRPr lang="en-US" altLang="zh-CN" sz="2400" dirty="0">
              <a:solidFill>
                <a:srgbClr val="000000"/>
              </a:solidFill>
              <a:latin typeface="微软雅黑" pitchFamily="34" charset="-122"/>
              <a:ea typeface="微软雅黑" pitchFamily="34" charset="-122"/>
            </a:endParaRPr>
          </a:p>
        </p:txBody>
      </p:sp>
      <p:sp>
        <p:nvSpPr>
          <p:cNvPr id="16" name="Rectangle 3">
            <a:extLst>
              <a:ext uri="{FF2B5EF4-FFF2-40B4-BE49-F238E27FC236}">
                <a16:creationId xmlns:a16="http://schemas.microsoft.com/office/drawing/2014/main" id="{6DCF342A-E2CE-439A-A0CC-64E0FAA94664}"/>
              </a:ext>
            </a:extLst>
          </p:cNvPr>
          <p:cNvSpPr>
            <a:spLocks noChangeArrowheads="1"/>
          </p:cNvSpPr>
          <p:nvPr/>
        </p:nvSpPr>
        <p:spPr bwMode="auto">
          <a:xfrm>
            <a:off x="639347" y="1658417"/>
            <a:ext cx="7984504" cy="465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en-US" altLang="zh-CN" sz="2000" dirty="0">
                <a:solidFill>
                  <a:srgbClr val="000000"/>
                </a:solidFill>
                <a:latin typeface="微软雅黑" pitchFamily="34" charset="-122"/>
                <a:ea typeface="微软雅黑" pitchFamily="34" charset="-122"/>
              </a:rPr>
              <a:t>&gt;&gt; sol = bvp4c(</a:t>
            </a:r>
            <a:r>
              <a:rPr lang="en-US" altLang="zh-CN" sz="2000" dirty="0" err="1">
                <a:solidFill>
                  <a:srgbClr val="000000"/>
                </a:solidFill>
                <a:latin typeface="微软雅黑" pitchFamily="34" charset="-122"/>
                <a:ea typeface="微软雅黑" pitchFamily="34" charset="-122"/>
              </a:rPr>
              <a:t>BvpOdeFun,BvpBcFun,solinit</a:t>
            </a:r>
            <a:r>
              <a:rPr lang="en-US" altLang="zh-CN" sz="2000" dirty="0">
                <a:solidFill>
                  <a:srgbClr val="000000"/>
                </a:solidFill>
                <a:latin typeface="微软雅黑" pitchFamily="34" charset="-122"/>
                <a:ea typeface="微软雅黑" pitchFamily="34" charset="-122"/>
              </a:rPr>
              <a:t>);</a:t>
            </a:r>
          </a:p>
          <a:p>
            <a:pPr>
              <a:lnSpc>
                <a:spcPct val="150000"/>
              </a:lnSpc>
            </a:pPr>
            <a:r>
              <a:rPr lang="en-US" altLang="zh-CN" sz="2000" dirty="0">
                <a:solidFill>
                  <a:srgbClr val="000000"/>
                </a:solidFill>
                <a:latin typeface="微软雅黑" pitchFamily="34" charset="-122"/>
                <a:ea typeface="微软雅黑" pitchFamily="34" charset="-122"/>
              </a:rPr>
              <a:t>&gt;&gt; tint = </a:t>
            </a:r>
            <a:r>
              <a:rPr lang="en-US" altLang="zh-CN" sz="2000" dirty="0" err="1">
                <a:solidFill>
                  <a:srgbClr val="000000"/>
                </a:solidFill>
                <a:latin typeface="微软雅黑" pitchFamily="34" charset="-122"/>
                <a:ea typeface="微软雅黑" pitchFamily="34" charset="-122"/>
              </a:rPr>
              <a:t>linspace</a:t>
            </a:r>
            <a:r>
              <a:rPr lang="en-US" altLang="zh-CN" sz="2000" dirty="0">
                <a:solidFill>
                  <a:srgbClr val="000000"/>
                </a:solidFill>
                <a:latin typeface="微软雅黑" pitchFamily="34" charset="-122"/>
                <a:ea typeface="微软雅黑" pitchFamily="34" charset="-122"/>
              </a:rPr>
              <a:t>(0,4,100);</a:t>
            </a:r>
          </a:p>
          <a:p>
            <a:pPr>
              <a:lnSpc>
                <a:spcPct val="150000"/>
              </a:lnSpc>
            </a:pPr>
            <a:r>
              <a:rPr lang="en-US" altLang="zh-CN" sz="2000" dirty="0">
                <a:solidFill>
                  <a:srgbClr val="000000"/>
                </a:solidFill>
                <a:latin typeface="微软雅黑" pitchFamily="34" charset="-122"/>
                <a:ea typeface="微软雅黑" pitchFamily="34" charset="-122"/>
              </a:rPr>
              <a:t>&gt;&gt; Stint = </a:t>
            </a:r>
            <a:r>
              <a:rPr lang="en-US" altLang="zh-CN" sz="2000" dirty="0" err="1">
                <a:solidFill>
                  <a:srgbClr val="000000"/>
                </a:solidFill>
                <a:latin typeface="微软雅黑" pitchFamily="34" charset="-122"/>
                <a:ea typeface="微软雅黑" pitchFamily="34" charset="-122"/>
              </a:rPr>
              <a:t>deval</a:t>
            </a:r>
            <a:r>
              <a:rPr lang="en-US" altLang="zh-CN" sz="2000" dirty="0">
                <a:solidFill>
                  <a:srgbClr val="000000"/>
                </a:solidFill>
                <a:latin typeface="微软雅黑" pitchFamily="34" charset="-122"/>
                <a:ea typeface="微软雅黑" pitchFamily="34" charset="-122"/>
              </a:rPr>
              <a:t>(</a:t>
            </a:r>
            <a:r>
              <a:rPr lang="en-US" altLang="zh-CN" sz="2000" dirty="0" err="1">
                <a:solidFill>
                  <a:srgbClr val="000000"/>
                </a:solidFill>
                <a:latin typeface="微软雅黑" pitchFamily="34" charset="-122"/>
                <a:ea typeface="微软雅黑" pitchFamily="34" charset="-122"/>
              </a:rPr>
              <a:t>sol,tint</a:t>
            </a:r>
            <a:r>
              <a:rPr lang="en-US" altLang="zh-CN" sz="2000" dirty="0">
                <a:solidFill>
                  <a:srgbClr val="000000"/>
                </a:solidFill>
                <a:latin typeface="微软雅黑" pitchFamily="34" charset="-122"/>
                <a:ea typeface="微软雅黑" pitchFamily="34" charset="-122"/>
              </a:rPr>
              <a:t>);</a:t>
            </a:r>
            <a:endParaRPr lang="zh-CN" altLang="en-US" sz="2000" dirty="0">
              <a:solidFill>
                <a:srgbClr val="000000"/>
              </a:solidFill>
              <a:latin typeface="微软雅黑" pitchFamily="34" charset="-122"/>
              <a:ea typeface="微软雅黑" pitchFamily="34" charset="-122"/>
            </a:endParaRPr>
          </a:p>
          <a:p>
            <a:pPr>
              <a:lnSpc>
                <a:spcPct val="150000"/>
              </a:lnSpc>
            </a:pPr>
            <a:r>
              <a:rPr lang="en-US" altLang="zh-CN" sz="2000" dirty="0">
                <a:solidFill>
                  <a:srgbClr val="000000"/>
                </a:solidFill>
                <a:latin typeface="微软雅黑" pitchFamily="34" charset="-122"/>
                <a:ea typeface="微软雅黑" pitchFamily="34" charset="-122"/>
              </a:rPr>
              <a:t>&gt;&gt; figure;</a:t>
            </a:r>
          </a:p>
          <a:p>
            <a:pPr>
              <a:lnSpc>
                <a:spcPct val="150000"/>
              </a:lnSpc>
            </a:pPr>
            <a:r>
              <a:rPr lang="en-US" altLang="zh-CN" sz="2000" dirty="0">
                <a:solidFill>
                  <a:srgbClr val="000000"/>
                </a:solidFill>
                <a:latin typeface="微软雅黑" pitchFamily="34" charset="-122"/>
                <a:ea typeface="微软雅黑" pitchFamily="34" charset="-122"/>
              </a:rPr>
              <a:t>&gt;&gt; plot(</a:t>
            </a:r>
            <a:r>
              <a:rPr lang="en-US" altLang="zh-CN" sz="2000" dirty="0" err="1">
                <a:solidFill>
                  <a:srgbClr val="000000"/>
                </a:solidFill>
                <a:latin typeface="微软雅黑" pitchFamily="34" charset="-122"/>
                <a:ea typeface="微软雅黑" pitchFamily="34" charset="-122"/>
              </a:rPr>
              <a:t>tint,Stint</a:t>
            </a:r>
            <a:r>
              <a:rPr lang="en-US" altLang="zh-CN" sz="2000" dirty="0">
                <a:solidFill>
                  <a:srgbClr val="000000"/>
                </a:solidFill>
                <a:latin typeface="微软雅黑" pitchFamily="34" charset="-122"/>
                <a:ea typeface="微软雅黑" pitchFamily="34" charset="-122"/>
              </a:rPr>
              <a:t>(1,:),'r-','linewidth',2);</a:t>
            </a:r>
          </a:p>
          <a:p>
            <a:pPr>
              <a:lnSpc>
                <a:spcPct val="150000"/>
              </a:lnSpc>
            </a:pPr>
            <a:r>
              <a:rPr lang="en-US" altLang="zh-CN" sz="2000" dirty="0">
                <a:solidFill>
                  <a:srgbClr val="000000"/>
                </a:solidFill>
                <a:latin typeface="微软雅黑" pitchFamily="34" charset="-122"/>
                <a:ea typeface="微软雅黑" pitchFamily="34" charset="-122"/>
              </a:rPr>
              <a:t>&gt;&gt; hold on</a:t>
            </a:r>
          </a:p>
          <a:p>
            <a:pPr>
              <a:lnSpc>
                <a:spcPct val="150000"/>
              </a:lnSpc>
            </a:pPr>
            <a:r>
              <a:rPr lang="en-US" altLang="zh-CN" sz="2000" dirty="0">
                <a:solidFill>
                  <a:srgbClr val="000000"/>
                </a:solidFill>
                <a:latin typeface="微软雅黑" pitchFamily="34" charset="-122"/>
                <a:ea typeface="微软雅黑" pitchFamily="34" charset="-122"/>
              </a:rPr>
              <a:t>&gt;&gt; plot(</a:t>
            </a:r>
            <a:r>
              <a:rPr lang="en-US" altLang="zh-CN" sz="2000" dirty="0" err="1">
                <a:solidFill>
                  <a:srgbClr val="000000"/>
                </a:solidFill>
                <a:latin typeface="微软雅黑" pitchFamily="34" charset="-122"/>
                <a:ea typeface="微软雅黑" pitchFamily="34" charset="-122"/>
              </a:rPr>
              <a:t>tint,Stint</a:t>
            </a:r>
            <a:r>
              <a:rPr lang="en-US" altLang="zh-CN" sz="2000" dirty="0">
                <a:solidFill>
                  <a:srgbClr val="000000"/>
                </a:solidFill>
                <a:latin typeface="微软雅黑" pitchFamily="34" charset="-122"/>
                <a:ea typeface="微软雅黑" pitchFamily="34" charset="-122"/>
              </a:rPr>
              <a:t>(2,:),'b:','linewidth',2);</a:t>
            </a:r>
          </a:p>
          <a:p>
            <a:pPr>
              <a:lnSpc>
                <a:spcPct val="150000"/>
              </a:lnSpc>
            </a:pPr>
            <a:r>
              <a:rPr lang="en-US" altLang="zh-CN" sz="2000" dirty="0">
                <a:solidFill>
                  <a:srgbClr val="000000"/>
                </a:solidFill>
                <a:latin typeface="微软雅黑" pitchFamily="34" charset="-122"/>
                <a:ea typeface="微软雅黑" pitchFamily="34" charset="-122"/>
              </a:rPr>
              <a:t>&gt;&gt; L = legend('y_1(t)','y_2(t)','</a:t>
            </a:r>
            <a:r>
              <a:rPr lang="en-US" altLang="zh-CN" sz="2000" dirty="0" err="1">
                <a:solidFill>
                  <a:srgbClr val="000000"/>
                </a:solidFill>
                <a:latin typeface="微软雅黑" pitchFamily="34" charset="-122"/>
                <a:ea typeface="微软雅黑" pitchFamily="34" charset="-122"/>
              </a:rPr>
              <a:t>Location','best</a:t>
            </a:r>
            <a:r>
              <a:rPr lang="en-US" altLang="zh-CN" sz="2000" dirty="0">
                <a:solidFill>
                  <a:srgbClr val="000000"/>
                </a:solidFill>
                <a:latin typeface="微软雅黑" pitchFamily="34" charset="-122"/>
                <a:ea typeface="微软雅黑" pitchFamily="34" charset="-122"/>
              </a:rPr>
              <a:t>');</a:t>
            </a:r>
            <a:endParaRPr lang="zh-CN" altLang="en-US" sz="2000" dirty="0">
              <a:solidFill>
                <a:srgbClr val="000000"/>
              </a:solidFill>
              <a:latin typeface="微软雅黑" pitchFamily="34" charset="-122"/>
              <a:ea typeface="微软雅黑" pitchFamily="34" charset="-122"/>
            </a:endParaRPr>
          </a:p>
          <a:p>
            <a:pPr>
              <a:lnSpc>
                <a:spcPct val="150000"/>
              </a:lnSpc>
            </a:pPr>
            <a:r>
              <a:rPr lang="en-US" altLang="zh-CN" sz="2000" dirty="0">
                <a:solidFill>
                  <a:srgbClr val="000000"/>
                </a:solidFill>
                <a:latin typeface="微软雅黑" pitchFamily="34" charset="-122"/>
                <a:ea typeface="微软雅黑" pitchFamily="34" charset="-122"/>
              </a:rPr>
              <a:t>&gt;&gt; set(L,'</a:t>
            </a:r>
            <a:r>
              <a:rPr lang="en-US" altLang="zh-CN" sz="2000" dirty="0" err="1">
                <a:solidFill>
                  <a:srgbClr val="000000"/>
                </a:solidFill>
                <a:latin typeface="微软雅黑" pitchFamily="34" charset="-122"/>
                <a:ea typeface="微软雅黑" pitchFamily="34" charset="-122"/>
              </a:rPr>
              <a:t>fontname</a:t>
            </a:r>
            <a:r>
              <a:rPr lang="en-US" altLang="zh-CN" sz="2000" dirty="0">
                <a:solidFill>
                  <a:srgbClr val="000000"/>
                </a:solidFill>
                <a:latin typeface="微软雅黑" pitchFamily="34" charset="-122"/>
                <a:ea typeface="微软雅黑" pitchFamily="34" charset="-122"/>
              </a:rPr>
              <a:t>','Times New Roman');</a:t>
            </a:r>
          </a:p>
          <a:p>
            <a:pPr>
              <a:lnSpc>
                <a:spcPct val="150000"/>
              </a:lnSpc>
            </a:pPr>
            <a:r>
              <a:rPr lang="en-US" altLang="zh-CN" sz="2000" dirty="0">
                <a:solidFill>
                  <a:srgbClr val="000000"/>
                </a:solidFill>
                <a:latin typeface="微软雅黑" pitchFamily="34" charset="-122"/>
                <a:ea typeface="微软雅黑" pitchFamily="34" charset="-122"/>
              </a:rPr>
              <a:t>&gt;&gt; </a:t>
            </a:r>
            <a:r>
              <a:rPr lang="en-US" altLang="zh-CN" sz="2000" dirty="0" err="1">
                <a:solidFill>
                  <a:srgbClr val="000000"/>
                </a:solidFill>
                <a:latin typeface="微软雅黑" pitchFamily="34" charset="-122"/>
                <a:ea typeface="微软雅黑" pitchFamily="34" charset="-122"/>
              </a:rPr>
              <a:t>xlabel</a:t>
            </a:r>
            <a:r>
              <a:rPr lang="en-US" altLang="zh-CN" sz="2000" dirty="0">
                <a:solidFill>
                  <a:srgbClr val="000000"/>
                </a:solidFill>
                <a:latin typeface="微软雅黑" pitchFamily="34" charset="-122"/>
                <a:ea typeface="微软雅黑" pitchFamily="34" charset="-122"/>
              </a:rPr>
              <a:t>('t');</a:t>
            </a:r>
            <a:r>
              <a:rPr lang="en-US" altLang="zh-CN" sz="2000" dirty="0" err="1">
                <a:solidFill>
                  <a:srgbClr val="000000"/>
                </a:solidFill>
                <a:latin typeface="微软雅黑" pitchFamily="34" charset="-122"/>
                <a:ea typeface="微软雅黑" pitchFamily="34" charset="-122"/>
              </a:rPr>
              <a:t>ylabel</a:t>
            </a:r>
            <a:r>
              <a:rPr lang="en-US" altLang="zh-CN" sz="2000" dirty="0">
                <a:solidFill>
                  <a:srgbClr val="000000"/>
                </a:solidFill>
                <a:latin typeface="微软雅黑" pitchFamily="34" charset="-122"/>
                <a:ea typeface="微软雅黑" pitchFamily="34" charset="-122"/>
              </a:rPr>
              <a:t>('y(t)');</a:t>
            </a:r>
            <a:endParaRPr lang="zh-CN" altLang="en-US" sz="2000" dirty="0">
              <a:solidFill>
                <a:srgbClr val="000000"/>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F34D95CC-8043-4C0D-9C6A-34D7106EB039}"/>
              </a:ext>
            </a:extLst>
          </p:cNvPr>
          <p:cNvPicPr>
            <a:picLocks noChangeAspect="1"/>
          </p:cNvPicPr>
          <p:nvPr/>
        </p:nvPicPr>
        <p:blipFill rotWithShape="1">
          <a:blip r:embed="rId2"/>
          <a:srcRect t="3941" r="8151"/>
          <a:stretch/>
        </p:blipFill>
        <p:spPr>
          <a:xfrm>
            <a:off x="5389504" y="2276872"/>
            <a:ext cx="3502976" cy="2747642"/>
          </a:xfrm>
          <a:prstGeom prst="rect">
            <a:avLst/>
          </a:prstGeom>
        </p:spPr>
      </p:pic>
      <p:sp>
        <p:nvSpPr>
          <p:cNvPr id="2" name="日期占位符 1">
            <a:extLst>
              <a:ext uri="{FF2B5EF4-FFF2-40B4-BE49-F238E27FC236}">
                <a16:creationId xmlns:a16="http://schemas.microsoft.com/office/drawing/2014/main" id="{6FDA4269-BEDB-4FA8-913C-C284F633697A}"/>
              </a:ext>
            </a:extLst>
          </p:cNvPr>
          <p:cNvSpPr>
            <a:spLocks noGrp="1"/>
          </p:cNvSpPr>
          <p:nvPr>
            <p:ph type="dt" sz="half" idx="2"/>
          </p:nvPr>
        </p:nvSpPr>
        <p:spPr/>
        <p:txBody>
          <a:bodyPr/>
          <a:lstStyle/>
          <a:p>
            <a:pPr>
              <a:defRPr/>
            </a:pPr>
            <a:fld id="{61C7C204-06B1-4387-9993-D6FE173054D5}"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8B2B40D8-3FAF-4836-958C-074A14E82193}"/>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4441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288033" y="933662"/>
            <a:ext cx="84604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第四节  偏微分方程与方程组的数值解</a:t>
            </a:r>
          </a:p>
        </p:txBody>
      </p:sp>
      <p:sp>
        <p:nvSpPr>
          <p:cNvPr id="6" name="Rectangle 12"/>
          <p:cNvSpPr>
            <a:spLocks noChangeArrowheads="1"/>
          </p:cNvSpPr>
          <p:nvPr/>
        </p:nvSpPr>
        <p:spPr bwMode="auto">
          <a:xfrm>
            <a:off x="405502" y="2567559"/>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偏微分方程的一般形式</a:t>
            </a:r>
          </a:p>
        </p:txBody>
      </p:sp>
      <p:grpSp>
        <p:nvGrpSpPr>
          <p:cNvPr id="8" name="组合 7"/>
          <p:cNvGrpSpPr/>
          <p:nvPr/>
        </p:nvGrpSpPr>
        <p:grpSpPr>
          <a:xfrm>
            <a:off x="899592" y="3184718"/>
            <a:ext cx="3672408" cy="473558"/>
            <a:chOff x="899592" y="1316702"/>
            <a:chExt cx="3672408" cy="473558"/>
          </a:xfrm>
        </p:grpSpPr>
        <p:graphicFrame>
          <p:nvGraphicFramePr>
            <p:cNvPr id="4" name="对象 3"/>
            <p:cNvGraphicFramePr>
              <a:graphicFrameLocks noChangeAspect="1"/>
            </p:cNvGraphicFramePr>
            <p:nvPr/>
          </p:nvGraphicFramePr>
          <p:xfrm>
            <a:off x="2335752" y="1316702"/>
            <a:ext cx="2236248" cy="473558"/>
          </p:xfrm>
          <a:graphic>
            <a:graphicData uri="http://schemas.openxmlformats.org/presentationml/2006/ole">
              <mc:AlternateContent xmlns:mc="http://schemas.openxmlformats.org/markup-compatibility/2006">
                <mc:Choice xmlns:v="urn:schemas-microsoft-com:vml" Requires="v">
                  <p:oleObj name="Equation" r:id="rId2" imgW="1079280" imgH="228600" progId="Equation.DSMT4">
                    <p:embed/>
                  </p:oleObj>
                </mc:Choice>
                <mc:Fallback>
                  <p:oleObj name="Equation" r:id="rId2" imgW="1079280" imgH="228600" progId="Equation.DSMT4">
                    <p:embed/>
                    <p:pic>
                      <p:nvPicPr>
                        <p:cNvPr id="4" name="对象 3"/>
                        <p:cNvPicPr/>
                        <p:nvPr/>
                      </p:nvPicPr>
                      <p:blipFill>
                        <a:blip r:embed="rId3"/>
                        <a:stretch>
                          <a:fillRect/>
                        </a:stretch>
                      </p:blipFill>
                      <p:spPr>
                        <a:xfrm>
                          <a:off x="2335752" y="1316702"/>
                          <a:ext cx="2236248" cy="473558"/>
                        </a:xfrm>
                        <a:prstGeom prst="rect">
                          <a:avLst/>
                        </a:prstGeom>
                      </p:spPr>
                    </p:pic>
                  </p:oleObj>
                </mc:Fallback>
              </mc:AlternateContent>
            </a:graphicData>
          </a:graphic>
        </p:graphicFrame>
        <p:sp>
          <p:nvSpPr>
            <p:cNvPr id="9" name="文本框 3076"/>
            <p:cNvSpPr txBox="1"/>
            <p:nvPr/>
          </p:nvSpPr>
          <p:spPr>
            <a:xfrm>
              <a:off x="899592" y="1347614"/>
              <a:ext cx="1600200" cy="430887"/>
            </a:xfrm>
            <a:prstGeom prst="rect">
              <a:avLst/>
            </a:prstGeom>
            <a:noFill/>
            <a:ln w="9525">
              <a:noFill/>
            </a:ln>
          </p:spPr>
          <p:txBody>
            <a:bodyPr>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spcBef>
                  <a:spcPct val="50000"/>
                </a:spcBef>
              </a:pPr>
              <a:r>
                <a:rPr lang="zh-CN" altLang="en-US" sz="2200" dirty="0">
                  <a:latin typeface="微软雅黑" pitchFamily="34" charset="-122"/>
                  <a:ea typeface="微软雅黑" pitchFamily="34" charset="-122"/>
                </a:rPr>
                <a:t>自变量：</a:t>
              </a:r>
            </a:p>
          </p:txBody>
        </p:sp>
      </p:grpSp>
      <p:grpSp>
        <p:nvGrpSpPr>
          <p:cNvPr id="11" name="组合 10"/>
          <p:cNvGrpSpPr/>
          <p:nvPr/>
        </p:nvGrpSpPr>
        <p:grpSpPr>
          <a:xfrm>
            <a:off x="883568" y="3854248"/>
            <a:ext cx="4192488" cy="466617"/>
            <a:chOff x="883568" y="1986231"/>
            <a:chExt cx="4192488" cy="466617"/>
          </a:xfrm>
        </p:grpSpPr>
        <p:graphicFrame>
          <p:nvGraphicFramePr>
            <p:cNvPr id="5" name="对象 4"/>
            <p:cNvGraphicFramePr>
              <a:graphicFrameLocks noChangeAspect="1"/>
            </p:cNvGraphicFramePr>
            <p:nvPr/>
          </p:nvGraphicFramePr>
          <p:xfrm>
            <a:off x="2323455" y="1986231"/>
            <a:ext cx="2752601" cy="466617"/>
          </p:xfrm>
          <a:graphic>
            <a:graphicData uri="http://schemas.openxmlformats.org/presentationml/2006/ole">
              <mc:AlternateContent xmlns:mc="http://schemas.openxmlformats.org/markup-compatibility/2006">
                <mc:Choice xmlns:v="urn:schemas-microsoft-com:vml" Requires="v">
                  <p:oleObj name="Equation" r:id="rId4" imgW="1346040" imgH="228600" progId="Equation.DSMT4">
                    <p:embed/>
                  </p:oleObj>
                </mc:Choice>
                <mc:Fallback>
                  <p:oleObj name="Equation" r:id="rId4" imgW="1346040" imgH="228600" progId="Equation.DSMT4">
                    <p:embed/>
                    <p:pic>
                      <p:nvPicPr>
                        <p:cNvPr id="5" name="对象 4"/>
                        <p:cNvPicPr>
                          <a:picLocks noChangeAspect="1" noChangeArrowheads="1"/>
                        </p:cNvPicPr>
                        <p:nvPr/>
                      </p:nvPicPr>
                      <p:blipFill>
                        <a:blip r:embed="rId5"/>
                        <a:srcRect/>
                        <a:stretch>
                          <a:fillRect/>
                        </a:stretch>
                      </p:blipFill>
                      <p:spPr bwMode="auto">
                        <a:xfrm>
                          <a:off x="2323455" y="1986231"/>
                          <a:ext cx="2752601" cy="466617"/>
                        </a:xfrm>
                        <a:prstGeom prst="rect">
                          <a:avLst/>
                        </a:prstGeom>
                        <a:noFill/>
                        <a:ln>
                          <a:noFill/>
                        </a:ln>
                      </p:spPr>
                    </p:pic>
                  </p:oleObj>
                </mc:Fallback>
              </mc:AlternateContent>
            </a:graphicData>
          </a:graphic>
        </p:graphicFrame>
        <p:sp>
          <p:nvSpPr>
            <p:cNvPr id="10" name="文本框 3078"/>
            <p:cNvSpPr txBox="1"/>
            <p:nvPr/>
          </p:nvSpPr>
          <p:spPr>
            <a:xfrm>
              <a:off x="883568" y="1995686"/>
              <a:ext cx="1600200" cy="430887"/>
            </a:xfrm>
            <a:prstGeom prst="rect">
              <a:avLst/>
            </a:prstGeom>
            <a:noFill/>
            <a:ln w="9525">
              <a:noFill/>
            </a:ln>
          </p:spPr>
          <p:txBody>
            <a:bodyPr>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spcBef>
                  <a:spcPct val="50000"/>
                </a:spcBef>
              </a:pPr>
              <a:r>
                <a:rPr lang="zh-CN" altLang="en-US" sz="2200" dirty="0">
                  <a:latin typeface="微软雅黑" pitchFamily="34" charset="-122"/>
                  <a:ea typeface="微软雅黑" pitchFamily="34" charset="-122"/>
                </a:rPr>
                <a:t>未知函数：</a:t>
              </a:r>
            </a:p>
          </p:txBody>
        </p:sp>
      </p:grpSp>
      <p:grpSp>
        <p:nvGrpSpPr>
          <p:cNvPr id="13" name="组合 12"/>
          <p:cNvGrpSpPr/>
          <p:nvPr/>
        </p:nvGrpSpPr>
        <p:grpSpPr>
          <a:xfrm>
            <a:off x="899593" y="4511774"/>
            <a:ext cx="7150919" cy="1365498"/>
            <a:chOff x="899592" y="2643758"/>
            <a:chExt cx="7150919" cy="1365498"/>
          </a:xfrm>
        </p:grpSpPr>
        <p:graphicFrame>
          <p:nvGraphicFramePr>
            <p:cNvPr id="7" name="对象 6"/>
            <p:cNvGraphicFramePr>
              <a:graphicFrameLocks noChangeAspect="1"/>
            </p:cNvGraphicFramePr>
            <p:nvPr/>
          </p:nvGraphicFramePr>
          <p:xfrm>
            <a:off x="1403648" y="3075806"/>
            <a:ext cx="6646863" cy="933450"/>
          </p:xfrm>
          <a:graphic>
            <a:graphicData uri="http://schemas.openxmlformats.org/presentationml/2006/ole">
              <mc:AlternateContent xmlns:mc="http://schemas.openxmlformats.org/markup-compatibility/2006">
                <mc:Choice xmlns:v="urn:schemas-microsoft-com:vml" Requires="v">
                  <p:oleObj name="Equation" r:id="rId6" imgW="3251160" imgH="457200" progId="Equation.DSMT4">
                    <p:embed/>
                  </p:oleObj>
                </mc:Choice>
                <mc:Fallback>
                  <p:oleObj name="Equation" r:id="rId6" imgW="3251160" imgH="457200" progId="Equation.DSMT4">
                    <p:embed/>
                    <p:pic>
                      <p:nvPicPr>
                        <p:cNvPr id="7" name="对象 6"/>
                        <p:cNvPicPr>
                          <a:picLocks noChangeAspect="1" noChangeArrowheads="1"/>
                        </p:cNvPicPr>
                        <p:nvPr/>
                      </p:nvPicPr>
                      <p:blipFill>
                        <a:blip r:embed="rId7"/>
                        <a:srcRect/>
                        <a:stretch>
                          <a:fillRect/>
                        </a:stretch>
                      </p:blipFill>
                      <p:spPr bwMode="auto">
                        <a:xfrm>
                          <a:off x="1403648" y="3075806"/>
                          <a:ext cx="66468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文本框 3078"/>
            <p:cNvSpPr txBox="1"/>
            <p:nvPr/>
          </p:nvSpPr>
          <p:spPr>
            <a:xfrm>
              <a:off x="899592" y="2643758"/>
              <a:ext cx="1600200" cy="430887"/>
            </a:xfrm>
            <a:prstGeom prst="rect">
              <a:avLst/>
            </a:prstGeom>
            <a:noFill/>
            <a:ln w="9525">
              <a:noFill/>
            </a:ln>
          </p:spPr>
          <p:txBody>
            <a:bodyPr>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spcBef>
                  <a:spcPct val="50000"/>
                </a:spcBef>
              </a:pPr>
              <a:r>
                <a:rPr lang="zh-CN" altLang="en-US" sz="2200" dirty="0">
                  <a:latin typeface="微软雅黑" pitchFamily="34" charset="-122"/>
                  <a:ea typeface="微软雅黑" pitchFamily="34" charset="-122"/>
                </a:rPr>
                <a:t>方程：</a:t>
              </a:r>
            </a:p>
          </p:txBody>
        </p:sp>
      </p:grpSp>
      <p:sp>
        <p:nvSpPr>
          <p:cNvPr id="16" name="Rectangle 12">
            <a:extLst>
              <a:ext uri="{FF2B5EF4-FFF2-40B4-BE49-F238E27FC236}">
                <a16:creationId xmlns:a16="http://schemas.microsoft.com/office/drawing/2014/main" id="{75E91A03-6803-425E-972B-CC92EC761CDD}"/>
              </a:ext>
            </a:extLst>
          </p:cNvPr>
          <p:cNvSpPr>
            <a:spLocks noChangeArrowheads="1"/>
          </p:cNvSpPr>
          <p:nvPr/>
        </p:nvSpPr>
        <p:spPr bwMode="auto">
          <a:xfrm>
            <a:off x="395536" y="1887215"/>
            <a:ext cx="7478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800" dirty="0">
                <a:latin typeface="微软雅黑" pitchFamily="34" charset="-122"/>
                <a:ea typeface="微软雅黑" pitchFamily="34" charset="-122"/>
              </a:rPr>
              <a:t>一、偏微分方程的基本概念</a:t>
            </a:r>
          </a:p>
        </p:txBody>
      </p:sp>
      <p:sp>
        <p:nvSpPr>
          <p:cNvPr id="2" name="日期占位符 1">
            <a:extLst>
              <a:ext uri="{FF2B5EF4-FFF2-40B4-BE49-F238E27FC236}">
                <a16:creationId xmlns:a16="http://schemas.microsoft.com/office/drawing/2014/main" id="{58177966-735F-4AAB-B1E3-9857A50D9EA4}"/>
              </a:ext>
            </a:extLst>
          </p:cNvPr>
          <p:cNvSpPr>
            <a:spLocks noGrp="1"/>
          </p:cNvSpPr>
          <p:nvPr>
            <p:ph type="dt" sz="half" idx="2"/>
          </p:nvPr>
        </p:nvSpPr>
        <p:spPr/>
        <p:txBody>
          <a:bodyPr/>
          <a:lstStyle/>
          <a:p>
            <a:pPr>
              <a:defRPr/>
            </a:pPr>
            <a:fld id="{DF28704F-B15A-468C-8FFF-EF34CEB8FC6D}" type="datetime1">
              <a:rPr kumimoji="0" lang="zh-CN" altLang="en-US" smtClean="0">
                <a:latin typeface="Arial" charset="0"/>
              </a:rPr>
              <a:t>2022/11/23</a:t>
            </a:fld>
            <a:endParaRPr kumimoji="0" lang="en-US" altLang="zh-CN" dirty="0">
              <a:latin typeface="Arial" charset="0"/>
            </a:endParaRPr>
          </a:p>
        </p:txBody>
      </p:sp>
      <p:sp>
        <p:nvSpPr>
          <p:cNvPr id="17" name="页脚占位符 16">
            <a:extLst>
              <a:ext uri="{FF2B5EF4-FFF2-40B4-BE49-F238E27FC236}">
                <a16:creationId xmlns:a16="http://schemas.microsoft.com/office/drawing/2014/main" id="{ACA020DD-C2B7-47FE-8939-A9ACF60461CD}"/>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028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55576" y="2009775"/>
            <a:ext cx="5232474" cy="768350"/>
            <a:chOff x="755576" y="1152525"/>
            <a:chExt cx="5232474" cy="768350"/>
          </a:xfrm>
        </p:grpSpPr>
        <p:graphicFrame>
          <p:nvGraphicFramePr>
            <p:cNvPr id="4" name="对象 3"/>
            <p:cNvGraphicFramePr>
              <a:graphicFrameLocks noChangeAspect="1"/>
            </p:cNvGraphicFramePr>
            <p:nvPr>
              <p:extLst>
                <p:ext uri="{D42A27DB-BD31-4B8C-83A1-F6EECF244321}">
                  <p14:modId xmlns:p14="http://schemas.microsoft.com/office/powerpoint/2010/main" val="1000327562"/>
                </p:ext>
              </p:extLst>
            </p:nvPr>
          </p:nvGraphicFramePr>
          <p:xfrm>
            <a:off x="2592388" y="1152525"/>
            <a:ext cx="3395662" cy="768350"/>
          </p:xfrm>
          <a:graphic>
            <a:graphicData uri="http://schemas.openxmlformats.org/presentationml/2006/ole">
              <mc:AlternateContent xmlns:mc="http://schemas.openxmlformats.org/markup-compatibility/2006">
                <mc:Choice xmlns:v="urn:schemas-microsoft-com:vml" Requires="v">
                  <p:oleObj name="Equation" r:id="rId2" imgW="1854000" imgH="419040" progId="Equation.DSMT4">
                    <p:embed/>
                  </p:oleObj>
                </mc:Choice>
                <mc:Fallback>
                  <p:oleObj name="Equation" r:id="rId2" imgW="1854000" imgH="419040" progId="Equation.DSMT4">
                    <p:embed/>
                    <p:pic>
                      <p:nvPicPr>
                        <p:cNvPr id="4" name="对象 3"/>
                        <p:cNvPicPr/>
                        <p:nvPr/>
                      </p:nvPicPr>
                      <p:blipFill>
                        <a:blip r:embed="rId3"/>
                        <a:stretch>
                          <a:fillRect/>
                        </a:stretch>
                      </p:blipFill>
                      <p:spPr>
                        <a:xfrm>
                          <a:off x="2592388" y="1152525"/>
                          <a:ext cx="3395662" cy="768350"/>
                        </a:xfrm>
                        <a:prstGeom prst="rect">
                          <a:avLst/>
                        </a:prstGeom>
                      </p:spPr>
                    </p:pic>
                  </p:oleObj>
                </mc:Fallback>
              </mc:AlternateContent>
            </a:graphicData>
          </a:graphic>
        </p:graphicFrame>
        <p:sp>
          <p:nvSpPr>
            <p:cNvPr id="9" name="文本框 3076"/>
            <p:cNvSpPr txBox="1"/>
            <p:nvPr/>
          </p:nvSpPr>
          <p:spPr>
            <a:xfrm>
              <a:off x="755576" y="1347614"/>
              <a:ext cx="230425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一般形式：</a:t>
              </a:r>
            </a:p>
          </p:txBody>
        </p:sp>
      </p:grpSp>
      <p:sp>
        <p:nvSpPr>
          <p:cNvPr id="13"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chemeClr val="hlink"/>
                </a:solidFill>
                <a:latin typeface="微软雅黑" pitchFamily="34" charset="-122"/>
                <a:ea typeface="微软雅黑" pitchFamily="34" charset="-122"/>
              </a:rPr>
              <a:t>2.  </a:t>
            </a:r>
            <a:r>
              <a:rPr lang="zh-CN" altLang="en-US" sz="2400" dirty="0">
                <a:solidFill>
                  <a:schemeClr val="hlink"/>
                </a:solidFill>
                <a:latin typeface="微软雅黑" pitchFamily="34" charset="-122"/>
                <a:ea typeface="微软雅黑" pitchFamily="34" charset="-122"/>
              </a:rPr>
              <a:t>双曲型（</a:t>
            </a:r>
            <a:r>
              <a:rPr lang="en-US" altLang="zh-CN" sz="2400" dirty="0">
                <a:solidFill>
                  <a:schemeClr val="hlink"/>
                </a:solidFill>
                <a:latin typeface="微软雅黑" pitchFamily="34" charset="-122"/>
                <a:ea typeface="微软雅黑" pitchFamily="34" charset="-122"/>
              </a:rPr>
              <a:t>hyperbolic</a:t>
            </a:r>
            <a:r>
              <a:rPr lang="zh-CN" altLang="en-US" sz="2400" dirty="0">
                <a:solidFill>
                  <a:schemeClr val="hlink"/>
                </a:solidFill>
                <a:latin typeface="微软雅黑" pitchFamily="34" charset="-122"/>
                <a:ea typeface="微软雅黑" pitchFamily="34" charset="-122"/>
              </a:rPr>
              <a:t>）方程</a:t>
            </a:r>
          </a:p>
        </p:txBody>
      </p:sp>
      <p:sp>
        <p:nvSpPr>
          <p:cNvPr id="14" name="文本框 3076"/>
          <p:cNvSpPr txBox="1"/>
          <p:nvPr/>
        </p:nvSpPr>
        <p:spPr>
          <a:xfrm>
            <a:off x="755576" y="2875087"/>
            <a:ext cx="482453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特殊情况（波动方程）：</a:t>
            </a:r>
          </a:p>
        </p:txBody>
      </p:sp>
      <p:grpSp>
        <p:nvGrpSpPr>
          <p:cNvPr id="7" name="组合 6"/>
          <p:cNvGrpSpPr/>
          <p:nvPr/>
        </p:nvGrpSpPr>
        <p:grpSpPr>
          <a:xfrm>
            <a:off x="1115616" y="3379143"/>
            <a:ext cx="7848872" cy="1273820"/>
            <a:chOff x="1115616" y="2521892"/>
            <a:chExt cx="7848872" cy="1273820"/>
          </a:xfrm>
        </p:grpSpPr>
        <p:sp>
          <p:nvSpPr>
            <p:cNvPr id="15" name="文本框 3078"/>
            <p:cNvSpPr txBox="1"/>
            <p:nvPr/>
          </p:nvSpPr>
          <p:spPr>
            <a:xfrm>
              <a:off x="1115616" y="2521892"/>
              <a:ext cx="7848872"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spcBef>
                  <a:spcPct val="50000"/>
                </a:spcBef>
              </a:pPr>
              <a:r>
                <a:rPr lang="zh-CN" altLang="en-US" sz="2200" dirty="0">
                  <a:latin typeface="微软雅黑" pitchFamily="34" charset="-122"/>
                  <a:ea typeface="微软雅黑" pitchFamily="34" charset="-122"/>
                </a:rPr>
                <a:t>当</a:t>
              </a:r>
              <a:r>
                <a:rPr lang="en-US" altLang="zh-CN" sz="2200" i="1" dirty="0" err="1">
                  <a:latin typeface="Times New Roman" pitchFamily="18" charset="0"/>
                  <a:ea typeface="微软雅黑" pitchFamily="34" charset="-122"/>
                  <a:cs typeface="Times New Roman" pitchFamily="18" charset="0"/>
                </a:rPr>
                <a:t>m</a:t>
              </a:r>
              <a:r>
                <a:rPr lang="en-US" altLang="zh-CN" sz="2200" dirty="0" err="1">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c</a:t>
              </a:r>
              <a:r>
                <a:rPr lang="en-US" altLang="zh-CN" sz="2200" i="1" dirty="0">
                  <a:latin typeface="Times New Roman" pitchFamily="18" charset="0"/>
                  <a:ea typeface="微软雅黑" pitchFamily="34" charset="-122"/>
                  <a:cs typeface="Times New Roman" pitchFamily="18" charset="0"/>
                </a:rPr>
                <a:t> </a:t>
              </a:r>
              <a:r>
                <a:rPr lang="zh-CN" altLang="en-US" sz="2200" dirty="0">
                  <a:latin typeface="微软雅黑" pitchFamily="34" charset="-122"/>
                  <a:ea typeface="微软雅黑" pitchFamily="34" charset="-122"/>
                </a:rPr>
                <a:t>为常数，</a:t>
              </a:r>
              <a:r>
                <a:rPr lang="en-US" altLang="zh-CN" sz="2200" i="1" dirty="0">
                  <a:latin typeface="Times New Roman" pitchFamily="18" charset="0"/>
                  <a:ea typeface="微软雅黑" pitchFamily="34" charset="-122"/>
                  <a:cs typeface="Times New Roman" pitchFamily="18" charset="0"/>
                </a:rPr>
                <a:t>a</a:t>
              </a:r>
              <a:r>
                <a:rPr lang="en-US" altLang="zh-CN" sz="2200" dirty="0">
                  <a:latin typeface="微软雅黑" pitchFamily="34" charset="-122"/>
                  <a:ea typeface="微软雅黑" pitchFamily="34" charset="-122"/>
                </a:rPr>
                <a:t> = 0 </a:t>
              </a:r>
              <a:r>
                <a:rPr lang="zh-CN" altLang="en-US" sz="2200" dirty="0">
                  <a:latin typeface="微软雅黑" pitchFamily="34" charset="-122"/>
                  <a:ea typeface="微软雅黑" pitchFamily="34" charset="-122"/>
                </a:rPr>
                <a:t>时就是在外力</a:t>
              </a:r>
              <a:r>
                <a:rPr lang="en-US" altLang="zh-CN" sz="2200" i="1" dirty="0">
                  <a:latin typeface="Times New Roman" pitchFamily="18" charset="0"/>
                  <a:ea typeface="微软雅黑" pitchFamily="34" charset="-122"/>
                  <a:cs typeface="Times New Roman" pitchFamily="18" charset="0"/>
                </a:rPr>
                <a:t>f</a:t>
              </a:r>
              <a:r>
                <a:rPr lang="en-US" altLang="zh-CN" sz="2200" dirty="0">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x</a:t>
              </a:r>
              <a:r>
                <a:rPr lang="en-US" altLang="zh-CN" sz="2200" dirty="0" err="1">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t</a:t>
              </a:r>
              <a:r>
                <a:rPr lang="en-US" altLang="zh-CN" sz="2200" dirty="0">
                  <a:latin typeface="Times New Roman" pitchFamily="18" charset="0"/>
                  <a:ea typeface="微软雅黑" pitchFamily="34" charset="-122"/>
                  <a:cs typeface="Times New Roman" pitchFamily="18" charset="0"/>
                </a:rPr>
                <a:t>)</a:t>
              </a:r>
              <a:r>
                <a:rPr lang="zh-CN" altLang="en-US" sz="2200" dirty="0">
                  <a:latin typeface="微软雅黑" pitchFamily="34" charset="-122"/>
                  <a:ea typeface="微软雅黑" pitchFamily="34" charset="-122"/>
                </a:rPr>
                <a:t>作用下的受迫波动方程</a:t>
              </a:r>
            </a:p>
          </p:txBody>
        </p:sp>
        <p:graphicFrame>
          <p:nvGraphicFramePr>
            <p:cNvPr id="8" name="对象 7"/>
            <p:cNvGraphicFramePr>
              <a:graphicFrameLocks noChangeAspect="1"/>
            </p:cNvGraphicFramePr>
            <p:nvPr>
              <p:extLst>
                <p:ext uri="{D42A27DB-BD31-4B8C-83A1-F6EECF244321}">
                  <p14:modId xmlns:p14="http://schemas.microsoft.com/office/powerpoint/2010/main" val="1109834116"/>
                </p:ext>
              </p:extLst>
            </p:nvPr>
          </p:nvGraphicFramePr>
          <p:xfrm>
            <a:off x="2527300" y="3025774"/>
            <a:ext cx="2349500" cy="769938"/>
          </p:xfrm>
          <a:graphic>
            <a:graphicData uri="http://schemas.openxmlformats.org/presentationml/2006/ole">
              <mc:AlternateContent xmlns:mc="http://schemas.openxmlformats.org/markup-compatibility/2006">
                <mc:Choice xmlns:v="urn:schemas-microsoft-com:vml" Requires="v">
                  <p:oleObj name="Equation" r:id="rId4" imgW="1282680" imgH="419040" progId="Equation.DSMT4">
                    <p:embed/>
                  </p:oleObj>
                </mc:Choice>
                <mc:Fallback>
                  <p:oleObj name="Equation" r:id="rId4" imgW="1282680" imgH="419040" progId="Equation.DSMT4">
                    <p:embed/>
                    <p:pic>
                      <p:nvPicPr>
                        <p:cNvPr id="8" name="对象 7"/>
                        <p:cNvPicPr>
                          <a:picLocks noChangeAspect="1" noChangeArrowheads="1"/>
                        </p:cNvPicPr>
                        <p:nvPr/>
                      </p:nvPicPr>
                      <p:blipFill>
                        <a:blip r:embed="rId5"/>
                        <a:srcRect/>
                        <a:stretch>
                          <a:fillRect/>
                        </a:stretch>
                      </p:blipFill>
                      <p:spPr bwMode="auto">
                        <a:xfrm>
                          <a:off x="2527300" y="3025774"/>
                          <a:ext cx="23495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组合 9"/>
          <p:cNvGrpSpPr/>
          <p:nvPr/>
        </p:nvGrpSpPr>
        <p:grpSpPr>
          <a:xfrm>
            <a:off x="1115616" y="4530725"/>
            <a:ext cx="7560840" cy="769938"/>
            <a:chOff x="1115616" y="3673475"/>
            <a:chExt cx="7560840" cy="769938"/>
          </a:xfrm>
        </p:grpSpPr>
        <p:sp>
          <p:nvSpPr>
            <p:cNvPr id="16" name="文本框 3078"/>
            <p:cNvSpPr txBox="1"/>
            <p:nvPr/>
          </p:nvSpPr>
          <p:spPr>
            <a:xfrm>
              <a:off x="1115616" y="3890044"/>
              <a:ext cx="7560840"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spcBef>
                  <a:spcPct val="50000"/>
                </a:spcBef>
              </a:pPr>
              <a:r>
                <a:rPr lang="zh-CN" altLang="en-US" sz="2200" dirty="0">
                  <a:latin typeface="微软雅黑" pitchFamily="34" charset="-122"/>
                  <a:ea typeface="微软雅黑" pitchFamily="34" charset="-122"/>
                </a:rPr>
                <a:t>当 </a:t>
              </a:r>
              <a:r>
                <a:rPr lang="en-US" altLang="zh-CN" sz="2200" i="1" dirty="0">
                  <a:latin typeface="Times New Roman" pitchFamily="18" charset="0"/>
                  <a:ea typeface="微软雅黑" pitchFamily="34" charset="-122"/>
                  <a:cs typeface="Times New Roman" pitchFamily="18" charset="0"/>
                </a:rPr>
                <a:t>f</a:t>
              </a:r>
              <a:r>
                <a:rPr lang="en-US" altLang="zh-CN" sz="2200" baseline="-25000" dirty="0">
                  <a:latin typeface="Times New Roman" pitchFamily="18" charset="0"/>
                  <a:ea typeface="微软雅黑" pitchFamily="34" charset="-122"/>
                  <a:cs typeface="Times New Roman" pitchFamily="18" charset="0"/>
                </a:rPr>
                <a:t>1</a:t>
              </a:r>
              <a:r>
                <a:rPr lang="en-US" altLang="zh-CN" sz="2200" dirty="0">
                  <a:latin typeface="微软雅黑" pitchFamily="34" charset="-122"/>
                  <a:ea typeface="微软雅黑" pitchFamily="34" charset="-122"/>
                </a:rPr>
                <a:t> = 0 </a:t>
              </a:r>
              <a:r>
                <a:rPr lang="zh-CN" altLang="en-US" sz="2200" dirty="0">
                  <a:latin typeface="微软雅黑" pitchFamily="34" charset="-122"/>
                  <a:ea typeface="微软雅黑" pitchFamily="34" charset="-122"/>
                </a:rPr>
                <a:t>时就是自由波动方程</a:t>
              </a:r>
            </a:p>
          </p:txBody>
        </p:sp>
        <p:graphicFrame>
          <p:nvGraphicFramePr>
            <p:cNvPr id="11" name="对象 10"/>
            <p:cNvGraphicFramePr>
              <a:graphicFrameLocks noChangeAspect="1"/>
            </p:cNvGraphicFramePr>
            <p:nvPr>
              <p:extLst>
                <p:ext uri="{D42A27DB-BD31-4B8C-83A1-F6EECF244321}">
                  <p14:modId xmlns:p14="http://schemas.microsoft.com/office/powerpoint/2010/main" val="2062424826"/>
                </p:ext>
              </p:extLst>
            </p:nvPr>
          </p:nvGraphicFramePr>
          <p:xfrm>
            <a:off x="5004048" y="3673475"/>
            <a:ext cx="1347787" cy="769938"/>
          </p:xfrm>
          <a:graphic>
            <a:graphicData uri="http://schemas.openxmlformats.org/presentationml/2006/ole">
              <mc:AlternateContent xmlns:mc="http://schemas.openxmlformats.org/markup-compatibility/2006">
                <mc:Choice xmlns:v="urn:schemas-microsoft-com:vml" Requires="v">
                  <p:oleObj name="Equation" r:id="rId6" imgW="736560" imgH="419040" progId="Equation.DSMT4">
                    <p:embed/>
                  </p:oleObj>
                </mc:Choice>
                <mc:Fallback>
                  <p:oleObj name="Equation" r:id="rId6" imgW="736560" imgH="419040" progId="Equation.DSMT4">
                    <p:embed/>
                    <p:pic>
                      <p:nvPicPr>
                        <p:cNvPr id="11" name="对象 10"/>
                        <p:cNvPicPr>
                          <a:picLocks noChangeAspect="1" noChangeArrowheads="1"/>
                        </p:cNvPicPr>
                        <p:nvPr/>
                      </p:nvPicPr>
                      <p:blipFill>
                        <a:blip r:embed="rId7"/>
                        <a:srcRect/>
                        <a:stretch>
                          <a:fillRect/>
                        </a:stretch>
                      </p:blipFill>
                      <p:spPr bwMode="auto">
                        <a:xfrm>
                          <a:off x="5004048" y="3673475"/>
                          <a:ext cx="13477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日期占位符 1">
            <a:extLst>
              <a:ext uri="{FF2B5EF4-FFF2-40B4-BE49-F238E27FC236}">
                <a16:creationId xmlns:a16="http://schemas.microsoft.com/office/drawing/2014/main" id="{1AA9A6DE-55CC-4EB8-A98E-9B37D50F94D8}"/>
              </a:ext>
            </a:extLst>
          </p:cNvPr>
          <p:cNvSpPr>
            <a:spLocks noGrp="1"/>
          </p:cNvSpPr>
          <p:nvPr>
            <p:ph type="dt" sz="half" idx="2"/>
          </p:nvPr>
        </p:nvSpPr>
        <p:spPr/>
        <p:txBody>
          <a:bodyPr/>
          <a:lstStyle/>
          <a:p>
            <a:pPr>
              <a:defRPr/>
            </a:pPr>
            <a:fld id="{37F154CF-A2B8-4CA9-A3CE-326FB6B966CB}"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BA0D99A7-930C-436A-AD93-499456E1309E}"/>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869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55576" y="2008188"/>
            <a:ext cx="5105474" cy="722312"/>
            <a:chOff x="755576" y="1150938"/>
            <a:chExt cx="5105474" cy="722312"/>
          </a:xfrm>
        </p:grpSpPr>
        <p:graphicFrame>
          <p:nvGraphicFramePr>
            <p:cNvPr id="4" name="对象 3"/>
            <p:cNvGraphicFramePr>
              <a:graphicFrameLocks noChangeAspect="1"/>
            </p:cNvGraphicFramePr>
            <p:nvPr/>
          </p:nvGraphicFramePr>
          <p:xfrm>
            <a:off x="2605088" y="1150938"/>
            <a:ext cx="3255962" cy="722312"/>
          </p:xfrm>
          <a:graphic>
            <a:graphicData uri="http://schemas.openxmlformats.org/presentationml/2006/ole">
              <mc:AlternateContent xmlns:mc="http://schemas.openxmlformats.org/markup-compatibility/2006">
                <mc:Choice xmlns:v="urn:schemas-microsoft-com:vml" Requires="v">
                  <p:oleObj name="Equation" r:id="rId2" imgW="1777680" imgH="393480" progId="Equation.DSMT4">
                    <p:embed/>
                  </p:oleObj>
                </mc:Choice>
                <mc:Fallback>
                  <p:oleObj name="Equation" r:id="rId2" imgW="1777680" imgH="393480" progId="Equation.DSMT4">
                    <p:embed/>
                    <p:pic>
                      <p:nvPicPr>
                        <p:cNvPr id="4" name="对象 3"/>
                        <p:cNvPicPr/>
                        <p:nvPr/>
                      </p:nvPicPr>
                      <p:blipFill>
                        <a:blip r:embed="rId3"/>
                        <a:stretch>
                          <a:fillRect/>
                        </a:stretch>
                      </p:blipFill>
                      <p:spPr>
                        <a:xfrm>
                          <a:off x="2605088" y="1150938"/>
                          <a:ext cx="3255962" cy="722312"/>
                        </a:xfrm>
                        <a:prstGeom prst="rect">
                          <a:avLst/>
                        </a:prstGeom>
                      </p:spPr>
                    </p:pic>
                  </p:oleObj>
                </mc:Fallback>
              </mc:AlternateContent>
            </a:graphicData>
          </a:graphic>
        </p:graphicFrame>
        <p:sp>
          <p:nvSpPr>
            <p:cNvPr id="9" name="文本框 3076"/>
            <p:cNvSpPr txBox="1"/>
            <p:nvPr/>
          </p:nvSpPr>
          <p:spPr>
            <a:xfrm>
              <a:off x="755576" y="1322065"/>
              <a:ext cx="230425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一般形式：</a:t>
              </a:r>
            </a:p>
          </p:txBody>
        </p:sp>
      </p:grpSp>
      <p:sp>
        <p:nvSpPr>
          <p:cNvPr id="13"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chemeClr val="hlink"/>
                </a:solidFill>
                <a:latin typeface="微软雅黑" pitchFamily="34" charset="-122"/>
                <a:ea typeface="微软雅黑" pitchFamily="34" charset="-122"/>
              </a:rPr>
              <a:t>3.  </a:t>
            </a:r>
            <a:r>
              <a:rPr lang="zh-CN" altLang="en-US" sz="2400" dirty="0">
                <a:solidFill>
                  <a:schemeClr val="hlink"/>
                </a:solidFill>
                <a:latin typeface="微软雅黑" pitchFamily="34" charset="-122"/>
                <a:ea typeface="微软雅黑" pitchFamily="34" charset="-122"/>
              </a:rPr>
              <a:t>抛物型（</a:t>
            </a:r>
            <a:r>
              <a:rPr lang="en-US" altLang="zh-CN" sz="2400" dirty="0">
                <a:solidFill>
                  <a:schemeClr val="hlink"/>
                </a:solidFill>
                <a:latin typeface="微软雅黑" pitchFamily="34" charset="-122"/>
                <a:ea typeface="微软雅黑" pitchFamily="34" charset="-122"/>
              </a:rPr>
              <a:t>parabolic</a:t>
            </a:r>
            <a:r>
              <a:rPr lang="zh-CN" altLang="en-US" sz="2400" dirty="0">
                <a:solidFill>
                  <a:schemeClr val="hlink"/>
                </a:solidFill>
                <a:latin typeface="微软雅黑" pitchFamily="34" charset="-122"/>
                <a:ea typeface="微软雅黑" pitchFamily="34" charset="-122"/>
              </a:rPr>
              <a:t>）方程</a:t>
            </a:r>
          </a:p>
        </p:txBody>
      </p:sp>
      <p:sp>
        <p:nvSpPr>
          <p:cNvPr id="14" name="文本框 3076"/>
          <p:cNvSpPr txBox="1"/>
          <p:nvPr/>
        </p:nvSpPr>
        <p:spPr>
          <a:xfrm>
            <a:off x="755576" y="2899396"/>
            <a:ext cx="482453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特殊情况（热传导方程）：</a:t>
            </a:r>
          </a:p>
        </p:txBody>
      </p:sp>
      <p:grpSp>
        <p:nvGrpSpPr>
          <p:cNvPr id="7" name="组合 6"/>
          <p:cNvGrpSpPr/>
          <p:nvPr/>
        </p:nvGrpSpPr>
        <p:grpSpPr>
          <a:xfrm>
            <a:off x="1115616" y="3403452"/>
            <a:ext cx="7848872" cy="1249511"/>
            <a:chOff x="1115616" y="2546201"/>
            <a:chExt cx="7848872" cy="1249511"/>
          </a:xfrm>
        </p:grpSpPr>
        <p:sp>
          <p:nvSpPr>
            <p:cNvPr id="15" name="文本框 3078"/>
            <p:cNvSpPr txBox="1"/>
            <p:nvPr/>
          </p:nvSpPr>
          <p:spPr>
            <a:xfrm>
              <a:off x="1115616" y="2546201"/>
              <a:ext cx="7848872"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spcBef>
                  <a:spcPct val="50000"/>
                </a:spcBef>
              </a:pPr>
              <a:r>
                <a:rPr lang="zh-CN" altLang="en-US" sz="2200" dirty="0">
                  <a:latin typeface="微软雅黑" pitchFamily="34" charset="-122"/>
                  <a:ea typeface="微软雅黑" pitchFamily="34" charset="-122"/>
                </a:rPr>
                <a:t>当</a:t>
              </a:r>
              <a:r>
                <a:rPr lang="en-US" altLang="zh-CN" sz="2200" i="1" dirty="0" err="1">
                  <a:latin typeface="Times New Roman" pitchFamily="18" charset="0"/>
                  <a:ea typeface="微软雅黑" pitchFamily="34" charset="-122"/>
                  <a:cs typeface="Times New Roman" pitchFamily="18" charset="0"/>
                </a:rPr>
                <a:t>c</a:t>
              </a:r>
              <a:r>
                <a:rPr lang="en-US" altLang="zh-CN" sz="2200" dirty="0" err="1">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d</a:t>
              </a:r>
              <a:r>
                <a:rPr lang="zh-CN" altLang="en-US" sz="2200" dirty="0">
                  <a:latin typeface="微软雅黑" pitchFamily="34" charset="-122"/>
                  <a:ea typeface="微软雅黑" pitchFamily="34" charset="-122"/>
                </a:rPr>
                <a:t>为常数，</a:t>
              </a:r>
              <a:r>
                <a:rPr lang="en-US" altLang="zh-CN" sz="2200" i="1" dirty="0">
                  <a:latin typeface="Times New Roman" pitchFamily="18" charset="0"/>
                  <a:ea typeface="微软雅黑" pitchFamily="34" charset="-122"/>
                  <a:cs typeface="Times New Roman" pitchFamily="18" charset="0"/>
                </a:rPr>
                <a:t>a</a:t>
              </a:r>
              <a:r>
                <a:rPr lang="en-US" altLang="zh-CN" sz="2200" dirty="0">
                  <a:latin typeface="微软雅黑" pitchFamily="34" charset="-122"/>
                  <a:ea typeface="微软雅黑" pitchFamily="34" charset="-122"/>
                </a:rPr>
                <a:t> = 0 </a:t>
              </a:r>
              <a:r>
                <a:rPr lang="zh-CN" altLang="en-US" sz="2200" dirty="0">
                  <a:latin typeface="微软雅黑" pitchFamily="34" charset="-122"/>
                  <a:ea typeface="微软雅黑" pitchFamily="34" charset="-122"/>
                </a:rPr>
                <a:t>时就是热传导方程</a:t>
              </a:r>
            </a:p>
          </p:txBody>
        </p:sp>
        <p:graphicFrame>
          <p:nvGraphicFramePr>
            <p:cNvPr id="8" name="对象 7"/>
            <p:cNvGraphicFramePr>
              <a:graphicFrameLocks noChangeAspect="1"/>
            </p:cNvGraphicFramePr>
            <p:nvPr>
              <p:extLst>
                <p:ext uri="{D42A27DB-BD31-4B8C-83A1-F6EECF244321}">
                  <p14:modId xmlns:p14="http://schemas.microsoft.com/office/powerpoint/2010/main" val="457680350"/>
                </p:ext>
              </p:extLst>
            </p:nvPr>
          </p:nvGraphicFramePr>
          <p:xfrm>
            <a:off x="2573338" y="3073399"/>
            <a:ext cx="2255837" cy="722313"/>
          </p:xfrm>
          <a:graphic>
            <a:graphicData uri="http://schemas.openxmlformats.org/presentationml/2006/ole">
              <mc:AlternateContent xmlns:mc="http://schemas.openxmlformats.org/markup-compatibility/2006">
                <mc:Choice xmlns:v="urn:schemas-microsoft-com:vml" Requires="v">
                  <p:oleObj name="Equation" r:id="rId4" imgW="1231560" imgH="393480" progId="Equation.DSMT4">
                    <p:embed/>
                  </p:oleObj>
                </mc:Choice>
                <mc:Fallback>
                  <p:oleObj name="Equation" r:id="rId4" imgW="1231560" imgH="393480" progId="Equation.DSMT4">
                    <p:embed/>
                    <p:pic>
                      <p:nvPicPr>
                        <p:cNvPr id="8" name="对象 7"/>
                        <p:cNvPicPr>
                          <a:picLocks noChangeAspect="1" noChangeArrowheads="1"/>
                        </p:cNvPicPr>
                        <p:nvPr/>
                      </p:nvPicPr>
                      <p:blipFill>
                        <a:blip r:embed="rId5"/>
                        <a:srcRect/>
                        <a:stretch>
                          <a:fillRect/>
                        </a:stretch>
                      </p:blipFill>
                      <p:spPr bwMode="auto">
                        <a:xfrm>
                          <a:off x="2573338" y="3073399"/>
                          <a:ext cx="2255837"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组合 9"/>
          <p:cNvGrpSpPr/>
          <p:nvPr/>
        </p:nvGrpSpPr>
        <p:grpSpPr>
          <a:xfrm>
            <a:off x="1115616" y="4578896"/>
            <a:ext cx="7560840" cy="722312"/>
            <a:chOff x="1115616" y="3721646"/>
            <a:chExt cx="7560840" cy="722312"/>
          </a:xfrm>
        </p:grpSpPr>
        <p:sp>
          <p:nvSpPr>
            <p:cNvPr id="16" name="文本框 3078"/>
            <p:cNvSpPr txBox="1"/>
            <p:nvPr/>
          </p:nvSpPr>
          <p:spPr>
            <a:xfrm>
              <a:off x="1115616" y="3914353"/>
              <a:ext cx="7560840"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spcBef>
                  <a:spcPct val="50000"/>
                </a:spcBef>
              </a:pPr>
              <a:r>
                <a:rPr lang="zh-CN" altLang="en-US" sz="2200" dirty="0">
                  <a:latin typeface="微软雅黑" pitchFamily="34" charset="-122"/>
                  <a:ea typeface="微软雅黑" pitchFamily="34" charset="-122"/>
                </a:rPr>
                <a:t>当 </a:t>
              </a:r>
              <a:r>
                <a:rPr lang="en-US" altLang="zh-CN" sz="2200" i="1" dirty="0">
                  <a:latin typeface="Times New Roman" pitchFamily="18" charset="0"/>
                  <a:ea typeface="微软雅黑" pitchFamily="34" charset="-122"/>
                  <a:cs typeface="Times New Roman" pitchFamily="18" charset="0"/>
                </a:rPr>
                <a:t>f</a:t>
              </a:r>
              <a:r>
                <a:rPr lang="en-US" altLang="zh-CN" sz="2200" baseline="-25000" dirty="0">
                  <a:latin typeface="Times New Roman" pitchFamily="18" charset="0"/>
                  <a:ea typeface="微软雅黑" pitchFamily="34" charset="-122"/>
                  <a:cs typeface="Times New Roman" pitchFamily="18" charset="0"/>
                </a:rPr>
                <a:t>1</a:t>
              </a:r>
              <a:r>
                <a:rPr lang="en-US" altLang="zh-CN" sz="2200" dirty="0">
                  <a:latin typeface="微软雅黑" pitchFamily="34" charset="-122"/>
                  <a:ea typeface="微软雅黑" pitchFamily="34" charset="-122"/>
                </a:rPr>
                <a:t> = 0 </a:t>
              </a:r>
              <a:r>
                <a:rPr lang="zh-CN" altLang="en-US" sz="2200" dirty="0">
                  <a:latin typeface="微软雅黑" pitchFamily="34" charset="-122"/>
                  <a:ea typeface="微软雅黑" pitchFamily="34" charset="-122"/>
                </a:rPr>
                <a:t>时称为齐次热传导方程</a:t>
              </a:r>
            </a:p>
          </p:txBody>
        </p:sp>
        <p:graphicFrame>
          <p:nvGraphicFramePr>
            <p:cNvPr id="11" name="对象 10"/>
            <p:cNvGraphicFramePr>
              <a:graphicFrameLocks noChangeAspect="1"/>
            </p:cNvGraphicFramePr>
            <p:nvPr>
              <p:extLst>
                <p:ext uri="{D42A27DB-BD31-4B8C-83A1-F6EECF244321}">
                  <p14:modId xmlns:p14="http://schemas.microsoft.com/office/powerpoint/2010/main" val="991688525"/>
                </p:ext>
              </p:extLst>
            </p:nvPr>
          </p:nvGraphicFramePr>
          <p:xfrm>
            <a:off x="5188495" y="3721646"/>
            <a:ext cx="1255713" cy="722312"/>
          </p:xfrm>
          <a:graphic>
            <a:graphicData uri="http://schemas.openxmlformats.org/presentationml/2006/ole">
              <mc:AlternateContent xmlns:mc="http://schemas.openxmlformats.org/markup-compatibility/2006">
                <mc:Choice xmlns:v="urn:schemas-microsoft-com:vml" Requires="v">
                  <p:oleObj name="Equation" r:id="rId6" imgW="685800" imgH="393480" progId="Equation.DSMT4">
                    <p:embed/>
                  </p:oleObj>
                </mc:Choice>
                <mc:Fallback>
                  <p:oleObj name="Equation" r:id="rId6" imgW="685800" imgH="393480" progId="Equation.DSMT4">
                    <p:embed/>
                    <p:pic>
                      <p:nvPicPr>
                        <p:cNvPr id="11" name="对象 10"/>
                        <p:cNvPicPr>
                          <a:picLocks noChangeAspect="1" noChangeArrowheads="1"/>
                        </p:cNvPicPr>
                        <p:nvPr/>
                      </p:nvPicPr>
                      <p:blipFill>
                        <a:blip r:embed="rId7"/>
                        <a:srcRect/>
                        <a:stretch>
                          <a:fillRect/>
                        </a:stretch>
                      </p:blipFill>
                      <p:spPr bwMode="auto">
                        <a:xfrm>
                          <a:off x="5188495" y="3721646"/>
                          <a:ext cx="1255713"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日期占位符 1">
            <a:extLst>
              <a:ext uri="{FF2B5EF4-FFF2-40B4-BE49-F238E27FC236}">
                <a16:creationId xmlns:a16="http://schemas.microsoft.com/office/drawing/2014/main" id="{8B72447C-EF7A-4FE4-BF62-98DD836C33CE}"/>
              </a:ext>
            </a:extLst>
          </p:cNvPr>
          <p:cNvSpPr>
            <a:spLocks noGrp="1"/>
          </p:cNvSpPr>
          <p:nvPr>
            <p:ph type="dt" sz="half" idx="2"/>
          </p:nvPr>
        </p:nvSpPr>
        <p:spPr/>
        <p:txBody>
          <a:bodyPr/>
          <a:lstStyle/>
          <a:p>
            <a:pPr>
              <a:defRPr/>
            </a:pPr>
            <a:fld id="{D5ACF707-8511-412C-A219-2BA7F3501068}"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F2C54DDF-C612-4586-B763-2B4B84565B05}"/>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269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55576" y="2179316"/>
            <a:ext cx="4592712" cy="430887"/>
            <a:chOff x="755576" y="1322065"/>
            <a:chExt cx="4592712" cy="430887"/>
          </a:xfrm>
        </p:grpSpPr>
        <p:graphicFrame>
          <p:nvGraphicFramePr>
            <p:cNvPr id="4" name="对象 3"/>
            <p:cNvGraphicFramePr>
              <a:graphicFrameLocks noChangeAspect="1"/>
            </p:cNvGraphicFramePr>
            <p:nvPr/>
          </p:nvGraphicFramePr>
          <p:xfrm>
            <a:off x="2697163" y="1347614"/>
            <a:ext cx="2651125" cy="373063"/>
          </p:xfrm>
          <a:graphic>
            <a:graphicData uri="http://schemas.openxmlformats.org/presentationml/2006/ole">
              <mc:AlternateContent xmlns:mc="http://schemas.openxmlformats.org/markup-compatibility/2006">
                <mc:Choice xmlns:v="urn:schemas-microsoft-com:vml" Requires="v">
                  <p:oleObj name="Equation" r:id="rId2" imgW="1447560" imgH="203040" progId="Equation.DSMT4">
                    <p:embed/>
                  </p:oleObj>
                </mc:Choice>
                <mc:Fallback>
                  <p:oleObj name="Equation" r:id="rId2" imgW="1447560" imgH="203040" progId="Equation.DSMT4">
                    <p:embed/>
                    <p:pic>
                      <p:nvPicPr>
                        <p:cNvPr id="4" name="对象 3"/>
                        <p:cNvPicPr/>
                        <p:nvPr/>
                      </p:nvPicPr>
                      <p:blipFill>
                        <a:blip r:embed="rId3"/>
                        <a:stretch>
                          <a:fillRect/>
                        </a:stretch>
                      </p:blipFill>
                      <p:spPr>
                        <a:xfrm>
                          <a:off x="2697163" y="1347614"/>
                          <a:ext cx="2651125" cy="373063"/>
                        </a:xfrm>
                        <a:prstGeom prst="rect">
                          <a:avLst/>
                        </a:prstGeom>
                      </p:spPr>
                    </p:pic>
                  </p:oleObj>
                </mc:Fallback>
              </mc:AlternateContent>
            </a:graphicData>
          </a:graphic>
        </p:graphicFrame>
        <p:sp>
          <p:nvSpPr>
            <p:cNvPr id="9" name="文本框 3076"/>
            <p:cNvSpPr txBox="1"/>
            <p:nvPr/>
          </p:nvSpPr>
          <p:spPr>
            <a:xfrm>
              <a:off x="755576" y="1322065"/>
              <a:ext cx="230425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一般形式：</a:t>
              </a:r>
            </a:p>
          </p:txBody>
        </p:sp>
      </p:grpSp>
      <p:sp>
        <p:nvSpPr>
          <p:cNvPr id="13"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chemeClr val="hlink"/>
                </a:solidFill>
                <a:latin typeface="微软雅黑" pitchFamily="34" charset="-122"/>
                <a:ea typeface="微软雅黑" pitchFamily="34" charset="-122"/>
              </a:rPr>
              <a:t>4.  </a:t>
            </a:r>
            <a:r>
              <a:rPr lang="zh-CN" altLang="en-US" sz="2400" dirty="0">
                <a:solidFill>
                  <a:schemeClr val="hlink"/>
                </a:solidFill>
                <a:latin typeface="微软雅黑" pitchFamily="34" charset="-122"/>
                <a:ea typeface="微软雅黑" pitchFamily="34" charset="-122"/>
              </a:rPr>
              <a:t>椭圆型（</a:t>
            </a:r>
            <a:r>
              <a:rPr lang="en-US" altLang="zh-CN" sz="2400" dirty="0">
                <a:solidFill>
                  <a:schemeClr val="hlink"/>
                </a:solidFill>
                <a:latin typeface="微软雅黑" pitchFamily="34" charset="-122"/>
                <a:ea typeface="微软雅黑" pitchFamily="34" charset="-122"/>
              </a:rPr>
              <a:t>elliptic</a:t>
            </a:r>
            <a:r>
              <a:rPr lang="zh-CN" altLang="en-US" sz="2400" dirty="0">
                <a:solidFill>
                  <a:schemeClr val="hlink"/>
                </a:solidFill>
                <a:latin typeface="微软雅黑" pitchFamily="34" charset="-122"/>
                <a:ea typeface="微软雅黑" pitchFamily="34" charset="-122"/>
              </a:rPr>
              <a:t>）方程</a:t>
            </a:r>
          </a:p>
        </p:txBody>
      </p:sp>
      <p:sp>
        <p:nvSpPr>
          <p:cNvPr id="14" name="文本框 3076"/>
          <p:cNvSpPr txBox="1"/>
          <p:nvPr/>
        </p:nvSpPr>
        <p:spPr>
          <a:xfrm>
            <a:off x="755576" y="2899396"/>
            <a:ext cx="482453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特殊情况：</a:t>
            </a:r>
          </a:p>
        </p:txBody>
      </p:sp>
      <p:grpSp>
        <p:nvGrpSpPr>
          <p:cNvPr id="7" name="组合 6"/>
          <p:cNvGrpSpPr/>
          <p:nvPr/>
        </p:nvGrpSpPr>
        <p:grpSpPr>
          <a:xfrm>
            <a:off x="1115616" y="3403451"/>
            <a:ext cx="7848872" cy="998687"/>
            <a:chOff x="1115616" y="2546201"/>
            <a:chExt cx="7848872" cy="998687"/>
          </a:xfrm>
        </p:grpSpPr>
        <p:sp>
          <p:nvSpPr>
            <p:cNvPr id="15" name="文本框 3078"/>
            <p:cNvSpPr txBox="1"/>
            <p:nvPr/>
          </p:nvSpPr>
          <p:spPr>
            <a:xfrm>
              <a:off x="1115616" y="2546201"/>
              <a:ext cx="7848872"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spcBef>
                  <a:spcPct val="50000"/>
                </a:spcBef>
              </a:pPr>
              <a:r>
                <a:rPr lang="zh-CN" altLang="en-US" sz="2200" dirty="0">
                  <a:latin typeface="微软雅黑" pitchFamily="34" charset="-122"/>
                  <a:ea typeface="微软雅黑" pitchFamily="34" charset="-122"/>
                </a:rPr>
                <a:t>当</a:t>
              </a:r>
              <a:r>
                <a:rPr lang="en-US" altLang="zh-CN" sz="2200" i="1" dirty="0">
                  <a:latin typeface="Times New Roman" pitchFamily="18" charset="0"/>
                  <a:ea typeface="微软雅黑" pitchFamily="34" charset="-122"/>
                  <a:cs typeface="Times New Roman" pitchFamily="18" charset="0"/>
                </a:rPr>
                <a:t>c</a:t>
              </a:r>
              <a:r>
                <a:rPr lang="zh-CN" altLang="en-US" sz="2200" dirty="0">
                  <a:latin typeface="微软雅黑" pitchFamily="34" charset="-122"/>
                  <a:ea typeface="微软雅黑" pitchFamily="34" charset="-122"/>
                </a:rPr>
                <a:t>为常数，</a:t>
              </a:r>
              <a:r>
                <a:rPr lang="en-US" altLang="zh-CN" sz="2200" i="1" dirty="0">
                  <a:latin typeface="Times New Roman" pitchFamily="18" charset="0"/>
                  <a:ea typeface="微软雅黑" pitchFamily="34" charset="-122"/>
                  <a:cs typeface="Times New Roman" pitchFamily="18" charset="0"/>
                </a:rPr>
                <a:t>a</a:t>
              </a:r>
              <a:r>
                <a:rPr lang="en-US" altLang="zh-CN" sz="2200" dirty="0">
                  <a:latin typeface="微软雅黑" pitchFamily="34" charset="-122"/>
                  <a:ea typeface="微软雅黑" pitchFamily="34" charset="-122"/>
                </a:rPr>
                <a:t> = 0 </a:t>
              </a:r>
              <a:r>
                <a:rPr lang="zh-CN" altLang="en-US" sz="2200" dirty="0">
                  <a:latin typeface="微软雅黑" pitchFamily="34" charset="-122"/>
                  <a:ea typeface="微软雅黑" pitchFamily="34" charset="-122"/>
                </a:rPr>
                <a:t>时就是最简单的位势方程</a:t>
              </a:r>
            </a:p>
          </p:txBody>
        </p:sp>
        <p:graphicFrame>
          <p:nvGraphicFramePr>
            <p:cNvPr id="8" name="对象 7"/>
            <p:cNvGraphicFramePr>
              <a:graphicFrameLocks noChangeAspect="1"/>
            </p:cNvGraphicFramePr>
            <p:nvPr>
              <p:extLst>
                <p:ext uri="{D42A27DB-BD31-4B8C-83A1-F6EECF244321}">
                  <p14:modId xmlns:p14="http://schemas.microsoft.com/office/powerpoint/2010/main" val="2953752260"/>
                </p:ext>
              </p:extLst>
            </p:nvPr>
          </p:nvGraphicFramePr>
          <p:xfrm>
            <a:off x="2979738" y="3124200"/>
            <a:ext cx="1443037" cy="420688"/>
          </p:xfrm>
          <a:graphic>
            <a:graphicData uri="http://schemas.openxmlformats.org/presentationml/2006/ole">
              <mc:AlternateContent xmlns:mc="http://schemas.openxmlformats.org/markup-compatibility/2006">
                <mc:Choice xmlns:v="urn:schemas-microsoft-com:vml" Requires="v">
                  <p:oleObj name="Equation" r:id="rId4" imgW="787320" imgH="228600" progId="Equation.DSMT4">
                    <p:embed/>
                  </p:oleObj>
                </mc:Choice>
                <mc:Fallback>
                  <p:oleObj name="Equation" r:id="rId4" imgW="787320" imgH="228600" progId="Equation.DSMT4">
                    <p:embed/>
                    <p:pic>
                      <p:nvPicPr>
                        <p:cNvPr id="8" name="对象 7"/>
                        <p:cNvPicPr>
                          <a:picLocks noChangeAspect="1" noChangeArrowheads="1"/>
                        </p:cNvPicPr>
                        <p:nvPr/>
                      </p:nvPicPr>
                      <p:blipFill>
                        <a:blip r:embed="rId5"/>
                        <a:srcRect/>
                        <a:stretch>
                          <a:fillRect/>
                        </a:stretch>
                      </p:blipFill>
                      <p:spPr bwMode="auto">
                        <a:xfrm>
                          <a:off x="2979738" y="3124200"/>
                          <a:ext cx="1443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组合 9"/>
          <p:cNvGrpSpPr/>
          <p:nvPr/>
        </p:nvGrpSpPr>
        <p:grpSpPr>
          <a:xfrm>
            <a:off x="1115616" y="4485803"/>
            <a:ext cx="7560840" cy="954560"/>
            <a:chOff x="1115616" y="3628553"/>
            <a:chExt cx="7560840" cy="954560"/>
          </a:xfrm>
        </p:grpSpPr>
        <p:sp>
          <p:nvSpPr>
            <p:cNvPr id="16" name="文本框 3078"/>
            <p:cNvSpPr txBox="1"/>
            <p:nvPr/>
          </p:nvSpPr>
          <p:spPr>
            <a:xfrm>
              <a:off x="1115616" y="3628553"/>
              <a:ext cx="7560840"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spcBef>
                  <a:spcPct val="50000"/>
                </a:spcBef>
              </a:pPr>
              <a:r>
                <a:rPr lang="zh-CN" altLang="en-US" sz="2200" dirty="0">
                  <a:latin typeface="微软雅黑" pitchFamily="34" charset="-122"/>
                  <a:ea typeface="微软雅黑" pitchFamily="34" charset="-122"/>
                </a:rPr>
                <a:t>当 </a:t>
              </a:r>
              <a:r>
                <a:rPr lang="en-US" altLang="zh-CN" sz="2200" i="1" dirty="0">
                  <a:latin typeface="Times New Roman" pitchFamily="18" charset="0"/>
                  <a:ea typeface="微软雅黑" pitchFamily="34" charset="-122"/>
                  <a:cs typeface="Times New Roman" pitchFamily="18" charset="0"/>
                </a:rPr>
                <a:t>f</a:t>
              </a:r>
              <a:r>
                <a:rPr lang="en-US" altLang="zh-CN" sz="2200" baseline="-25000" dirty="0">
                  <a:latin typeface="Times New Roman" pitchFamily="18" charset="0"/>
                  <a:ea typeface="微软雅黑" pitchFamily="34" charset="-122"/>
                  <a:cs typeface="Times New Roman" pitchFamily="18" charset="0"/>
                </a:rPr>
                <a:t>1</a:t>
              </a:r>
              <a:r>
                <a:rPr lang="en-US" altLang="zh-CN" sz="2200" dirty="0">
                  <a:latin typeface="微软雅黑" pitchFamily="34" charset="-122"/>
                  <a:ea typeface="微软雅黑" pitchFamily="34" charset="-122"/>
                </a:rPr>
                <a:t> = 0 </a:t>
              </a:r>
              <a:r>
                <a:rPr lang="zh-CN" altLang="en-US" sz="2200" dirty="0">
                  <a:latin typeface="微软雅黑" pitchFamily="34" charset="-122"/>
                  <a:ea typeface="微软雅黑" pitchFamily="34" charset="-122"/>
                </a:rPr>
                <a:t>时称为齐次拉普拉斯（</a:t>
              </a:r>
              <a:r>
                <a:rPr lang="en-US" altLang="zh-CN" sz="2200" dirty="0">
                  <a:latin typeface="微软雅黑" pitchFamily="34" charset="-122"/>
                  <a:ea typeface="微软雅黑" pitchFamily="34" charset="-122"/>
                </a:rPr>
                <a:t>Laplace</a:t>
              </a:r>
              <a:r>
                <a:rPr lang="zh-CN" altLang="en-US" sz="2200" dirty="0">
                  <a:latin typeface="微软雅黑" pitchFamily="34" charset="-122"/>
                  <a:ea typeface="微软雅黑" pitchFamily="34" charset="-122"/>
                </a:rPr>
                <a:t>）方程</a:t>
              </a:r>
            </a:p>
          </p:txBody>
        </p:sp>
        <p:graphicFrame>
          <p:nvGraphicFramePr>
            <p:cNvPr id="11" name="对象 10"/>
            <p:cNvGraphicFramePr>
              <a:graphicFrameLocks noChangeAspect="1"/>
            </p:cNvGraphicFramePr>
            <p:nvPr/>
          </p:nvGraphicFramePr>
          <p:xfrm>
            <a:off x="3103563" y="4257675"/>
            <a:ext cx="814387" cy="325438"/>
          </p:xfrm>
          <a:graphic>
            <a:graphicData uri="http://schemas.openxmlformats.org/presentationml/2006/ole">
              <mc:AlternateContent xmlns:mc="http://schemas.openxmlformats.org/markup-compatibility/2006">
                <mc:Choice xmlns:v="urn:schemas-microsoft-com:vml" Requires="v">
                  <p:oleObj name="Equation" r:id="rId6" imgW="444240" imgH="177480" progId="Equation.DSMT4">
                    <p:embed/>
                  </p:oleObj>
                </mc:Choice>
                <mc:Fallback>
                  <p:oleObj name="Equation" r:id="rId6" imgW="444240" imgH="177480" progId="Equation.DSMT4">
                    <p:embed/>
                    <p:pic>
                      <p:nvPicPr>
                        <p:cNvPr id="11" name="对象 10"/>
                        <p:cNvPicPr>
                          <a:picLocks noChangeAspect="1" noChangeArrowheads="1"/>
                        </p:cNvPicPr>
                        <p:nvPr/>
                      </p:nvPicPr>
                      <p:blipFill>
                        <a:blip r:embed="rId7"/>
                        <a:srcRect/>
                        <a:stretch>
                          <a:fillRect/>
                        </a:stretch>
                      </p:blipFill>
                      <p:spPr bwMode="auto">
                        <a:xfrm>
                          <a:off x="3103563" y="4257675"/>
                          <a:ext cx="8143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日期占位符 1">
            <a:extLst>
              <a:ext uri="{FF2B5EF4-FFF2-40B4-BE49-F238E27FC236}">
                <a16:creationId xmlns:a16="http://schemas.microsoft.com/office/drawing/2014/main" id="{9DDFB5D4-D758-4489-B6D9-5BD9D3D08566}"/>
              </a:ext>
            </a:extLst>
          </p:cNvPr>
          <p:cNvSpPr>
            <a:spLocks noGrp="1"/>
          </p:cNvSpPr>
          <p:nvPr>
            <p:ph type="dt" sz="half" idx="2"/>
          </p:nvPr>
        </p:nvSpPr>
        <p:spPr/>
        <p:txBody>
          <a:bodyPr/>
          <a:lstStyle/>
          <a:p>
            <a:pPr>
              <a:defRPr/>
            </a:pPr>
            <a:fld id="{3EC3E4A4-EAB9-4BCE-8626-4D0445D60AD7}"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F7ADEF2E-E5DA-46E4-A452-5F8E841F56B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27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55576" y="2179316"/>
            <a:ext cx="4464124" cy="430887"/>
            <a:chOff x="755576" y="1322065"/>
            <a:chExt cx="4464124" cy="430887"/>
          </a:xfrm>
        </p:grpSpPr>
        <p:graphicFrame>
          <p:nvGraphicFramePr>
            <p:cNvPr id="4" name="对象 3"/>
            <p:cNvGraphicFramePr>
              <a:graphicFrameLocks noChangeAspect="1"/>
            </p:cNvGraphicFramePr>
            <p:nvPr>
              <p:extLst>
                <p:ext uri="{D42A27DB-BD31-4B8C-83A1-F6EECF244321}">
                  <p14:modId xmlns:p14="http://schemas.microsoft.com/office/powerpoint/2010/main" val="2493171648"/>
                </p:ext>
              </p:extLst>
            </p:nvPr>
          </p:nvGraphicFramePr>
          <p:xfrm>
            <a:off x="2824163" y="1347787"/>
            <a:ext cx="2395537" cy="373062"/>
          </p:xfrm>
          <a:graphic>
            <a:graphicData uri="http://schemas.openxmlformats.org/presentationml/2006/ole">
              <mc:AlternateContent xmlns:mc="http://schemas.openxmlformats.org/markup-compatibility/2006">
                <mc:Choice xmlns:v="urn:schemas-microsoft-com:vml" Requires="v">
                  <p:oleObj name="Equation" r:id="rId2" imgW="1307880" imgH="203040" progId="Equation.DSMT4">
                    <p:embed/>
                  </p:oleObj>
                </mc:Choice>
                <mc:Fallback>
                  <p:oleObj name="Equation" r:id="rId2" imgW="1307880" imgH="203040" progId="Equation.DSMT4">
                    <p:embed/>
                    <p:pic>
                      <p:nvPicPr>
                        <p:cNvPr id="4" name="对象 3"/>
                        <p:cNvPicPr/>
                        <p:nvPr/>
                      </p:nvPicPr>
                      <p:blipFill>
                        <a:blip r:embed="rId3"/>
                        <a:stretch>
                          <a:fillRect/>
                        </a:stretch>
                      </p:blipFill>
                      <p:spPr>
                        <a:xfrm>
                          <a:off x="2824163" y="1347787"/>
                          <a:ext cx="2395537" cy="373062"/>
                        </a:xfrm>
                        <a:prstGeom prst="rect">
                          <a:avLst/>
                        </a:prstGeom>
                      </p:spPr>
                    </p:pic>
                  </p:oleObj>
                </mc:Fallback>
              </mc:AlternateContent>
            </a:graphicData>
          </a:graphic>
        </p:graphicFrame>
        <p:sp>
          <p:nvSpPr>
            <p:cNvPr id="9" name="文本框 3076"/>
            <p:cNvSpPr txBox="1"/>
            <p:nvPr/>
          </p:nvSpPr>
          <p:spPr>
            <a:xfrm>
              <a:off x="755576" y="1322065"/>
              <a:ext cx="230425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一般形式：</a:t>
              </a:r>
            </a:p>
          </p:txBody>
        </p:sp>
      </p:grpSp>
      <p:sp>
        <p:nvSpPr>
          <p:cNvPr id="13" name="Rectangle 8"/>
          <p:cNvSpPr>
            <a:spLocks noChangeArrowheads="1"/>
          </p:cNvSpPr>
          <p:nvPr/>
        </p:nvSpPr>
        <p:spPr bwMode="auto">
          <a:xfrm>
            <a:off x="357158" y="1508821"/>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chemeClr val="hlink"/>
                </a:solidFill>
                <a:latin typeface="微软雅黑" pitchFamily="34" charset="-122"/>
                <a:ea typeface="微软雅黑" pitchFamily="34" charset="-122"/>
              </a:rPr>
              <a:t>5.  </a:t>
            </a:r>
            <a:r>
              <a:rPr lang="zh-CN" altLang="en-US" sz="2400" dirty="0">
                <a:solidFill>
                  <a:schemeClr val="hlink"/>
                </a:solidFill>
                <a:latin typeface="微软雅黑" pitchFamily="34" charset="-122"/>
                <a:ea typeface="微软雅黑" pitchFamily="34" charset="-122"/>
              </a:rPr>
              <a:t>本征值（</a:t>
            </a:r>
            <a:r>
              <a:rPr lang="en-US" altLang="zh-CN" sz="2400" dirty="0">
                <a:solidFill>
                  <a:schemeClr val="hlink"/>
                </a:solidFill>
                <a:latin typeface="微软雅黑" pitchFamily="34" charset="-122"/>
                <a:ea typeface="微软雅黑" pitchFamily="34" charset="-122"/>
              </a:rPr>
              <a:t>eigenvalue</a:t>
            </a:r>
            <a:r>
              <a:rPr lang="zh-CN" altLang="en-US" sz="2400" dirty="0">
                <a:solidFill>
                  <a:schemeClr val="hlink"/>
                </a:solidFill>
                <a:latin typeface="微软雅黑" pitchFamily="34" charset="-122"/>
                <a:ea typeface="微软雅黑" pitchFamily="34" charset="-122"/>
              </a:rPr>
              <a:t>）方程</a:t>
            </a:r>
          </a:p>
        </p:txBody>
      </p:sp>
      <p:grpSp>
        <p:nvGrpSpPr>
          <p:cNvPr id="7" name="组合 6"/>
          <p:cNvGrpSpPr/>
          <p:nvPr/>
        </p:nvGrpSpPr>
        <p:grpSpPr>
          <a:xfrm>
            <a:off x="1115616" y="2925522"/>
            <a:ext cx="3672408" cy="431470"/>
            <a:chOff x="1115616" y="2546201"/>
            <a:chExt cx="3672408" cy="431470"/>
          </a:xfrm>
        </p:grpSpPr>
        <p:sp>
          <p:nvSpPr>
            <p:cNvPr id="15" name="文本框 3078"/>
            <p:cNvSpPr txBox="1"/>
            <p:nvPr/>
          </p:nvSpPr>
          <p:spPr>
            <a:xfrm>
              <a:off x="1115616" y="2546201"/>
              <a:ext cx="3672408"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spcBef>
                  <a:spcPct val="50000"/>
                </a:spcBef>
              </a:pPr>
              <a:r>
                <a:rPr lang="zh-CN" altLang="en-US" sz="2200" dirty="0">
                  <a:latin typeface="微软雅黑" pitchFamily="34" charset="-122"/>
                  <a:ea typeface="微软雅黑" pitchFamily="34" charset="-122"/>
                </a:rPr>
                <a:t>或</a:t>
              </a:r>
            </a:p>
          </p:txBody>
        </p:sp>
        <p:graphicFrame>
          <p:nvGraphicFramePr>
            <p:cNvPr id="8" name="对象 7"/>
            <p:cNvGraphicFramePr>
              <a:graphicFrameLocks noChangeAspect="1"/>
            </p:cNvGraphicFramePr>
            <p:nvPr>
              <p:extLst>
                <p:ext uri="{D42A27DB-BD31-4B8C-83A1-F6EECF244321}">
                  <p14:modId xmlns:p14="http://schemas.microsoft.com/office/powerpoint/2010/main" val="1005400912"/>
                </p:ext>
              </p:extLst>
            </p:nvPr>
          </p:nvGraphicFramePr>
          <p:xfrm>
            <a:off x="1579315" y="2556983"/>
            <a:ext cx="2560637" cy="420688"/>
          </p:xfrm>
          <a:graphic>
            <a:graphicData uri="http://schemas.openxmlformats.org/presentationml/2006/ole">
              <mc:AlternateContent xmlns:mc="http://schemas.openxmlformats.org/markup-compatibility/2006">
                <mc:Choice xmlns:v="urn:schemas-microsoft-com:vml" Requires="v">
                  <p:oleObj name="Equation" r:id="rId4" imgW="1396800" imgH="228600" progId="Equation.DSMT4">
                    <p:embed/>
                  </p:oleObj>
                </mc:Choice>
                <mc:Fallback>
                  <p:oleObj name="Equation" r:id="rId4" imgW="1396800" imgH="228600" progId="Equation.DSMT4">
                    <p:embed/>
                    <p:pic>
                      <p:nvPicPr>
                        <p:cNvPr id="8" name="对象 7"/>
                        <p:cNvPicPr>
                          <a:picLocks noChangeAspect="1" noChangeArrowheads="1"/>
                        </p:cNvPicPr>
                        <p:nvPr/>
                      </p:nvPicPr>
                      <p:blipFill>
                        <a:blip r:embed="rId5"/>
                        <a:srcRect/>
                        <a:stretch>
                          <a:fillRect/>
                        </a:stretch>
                      </p:blipFill>
                      <p:spPr bwMode="auto">
                        <a:xfrm>
                          <a:off x="1579315" y="2556983"/>
                          <a:ext cx="25606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日期占位符 1">
            <a:extLst>
              <a:ext uri="{FF2B5EF4-FFF2-40B4-BE49-F238E27FC236}">
                <a16:creationId xmlns:a16="http://schemas.microsoft.com/office/drawing/2014/main" id="{9DDFB5D4-D758-4489-B6D9-5BD9D3D08566}"/>
              </a:ext>
            </a:extLst>
          </p:cNvPr>
          <p:cNvSpPr>
            <a:spLocks noGrp="1"/>
          </p:cNvSpPr>
          <p:nvPr>
            <p:ph type="dt" sz="half" idx="2"/>
          </p:nvPr>
        </p:nvSpPr>
        <p:spPr/>
        <p:txBody>
          <a:bodyPr/>
          <a:lstStyle/>
          <a:p>
            <a:pPr>
              <a:defRPr/>
            </a:pPr>
            <a:fld id="{383B4A86-3722-466D-BCFF-98C512F49C31}"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F7ADEF2E-E5DA-46E4-A452-5F8E841F56B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646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076"/>
          <p:cNvSpPr txBox="1"/>
          <p:nvPr/>
        </p:nvSpPr>
        <p:spPr>
          <a:xfrm>
            <a:off x="755576" y="1124744"/>
            <a:ext cx="8064896" cy="2571666"/>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a:lnSpc>
                <a:spcPct val="150000"/>
              </a:lnSpc>
              <a:spcBef>
                <a:spcPct val="50000"/>
              </a:spcBef>
              <a:buClr>
                <a:srgbClr val="0000FF"/>
              </a:buClr>
            </a:pPr>
            <a:r>
              <a:rPr lang="zh-CN" altLang="en-US" sz="2200" dirty="0">
                <a:latin typeface="微软雅黑" pitchFamily="34" charset="-122"/>
                <a:ea typeface="微软雅黑" pitchFamily="34" charset="-122"/>
              </a:rPr>
              <a:t>为求解偏微分方程，通常需要附加若干条件，称之为</a:t>
            </a:r>
            <a:r>
              <a:rPr lang="zh-CN" altLang="en-US" sz="2200" dirty="0">
                <a:solidFill>
                  <a:srgbClr val="0000FF"/>
                </a:solidFill>
                <a:latin typeface="微软雅黑" pitchFamily="34" charset="-122"/>
                <a:ea typeface="微软雅黑" pitchFamily="34" charset="-122"/>
              </a:rPr>
              <a:t>定解条件</a:t>
            </a:r>
            <a:r>
              <a:rPr lang="zh-CN" altLang="en-US" sz="2200" dirty="0">
                <a:latin typeface="微软雅黑" pitchFamily="34" charset="-122"/>
                <a:ea typeface="微软雅黑" pitchFamily="34" charset="-122"/>
              </a:rPr>
              <a:t>，定解条件包括初值条件和边值条件。初始时刻</a:t>
            </a:r>
            <a:r>
              <a:rPr lang="en-US" altLang="zh-CN" sz="2200" dirty="0">
                <a:latin typeface="微软雅黑" pitchFamily="34" charset="-122"/>
                <a:ea typeface="微软雅黑" pitchFamily="34" charset="-122"/>
              </a:rPr>
              <a:t>t = 0</a:t>
            </a:r>
            <a:r>
              <a:rPr lang="zh-CN" altLang="en-US" sz="2200" dirty="0">
                <a:latin typeface="微软雅黑" pitchFamily="34" charset="-122"/>
                <a:ea typeface="微软雅黑" pitchFamily="34" charset="-122"/>
              </a:rPr>
              <a:t>对应的条件称为</a:t>
            </a:r>
            <a:r>
              <a:rPr lang="zh-CN" altLang="en-US" sz="2200" dirty="0">
                <a:solidFill>
                  <a:srgbClr val="0000FF"/>
                </a:solidFill>
                <a:latin typeface="微软雅黑" pitchFamily="34" charset="-122"/>
                <a:ea typeface="微软雅黑" pitchFamily="34" charset="-122"/>
              </a:rPr>
              <a:t>初值条件</a:t>
            </a:r>
            <a:r>
              <a:rPr lang="zh-CN" altLang="en-US" sz="2200" dirty="0">
                <a:latin typeface="微软雅黑" pitchFamily="34" charset="-122"/>
                <a:ea typeface="微软雅黑" pitchFamily="34" charset="-122"/>
              </a:rPr>
              <a:t>。用    表示偏微分方程的求解区域，  表示求解区域     的边界，              在    上所满足的条件称为</a:t>
            </a:r>
            <a:r>
              <a:rPr lang="zh-CN" altLang="en-US" sz="2200" dirty="0">
                <a:solidFill>
                  <a:srgbClr val="0000FF"/>
                </a:solidFill>
                <a:latin typeface="微软雅黑" pitchFamily="34" charset="-122"/>
                <a:ea typeface="微软雅黑" pitchFamily="34" charset="-122"/>
              </a:rPr>
              <a:t>边值条件</a:t>
            </a:r>
            <a:r>
              <a:rPr lang="zh-CN" altLang="en-US" sz="2200" dirty="0">
                <a:latin typeface="微软雅黑" pitchFamily="34" charset="-122"/>
                <a:ea typeface="微软雅黑" pitchFamily="34" charset="-122"/>
              </a:rPr>
              <a:t>（或</a:t>
            </a:r>
            <a:r>
              <a:rPr lang="zh-CN" altLang="en-US" sz="2200" dirty="0">
                <a:solidFill>
                  <a:srgbClr val="0000FF"/>
                </a:solidFill>
                <a:latin typeface="微软雅黑" pitchFamily="34" charset="-122"/>
                <a:ea typeface="微软雅黑" pitchFamily="34" charset="-122"/>
              </a:rPr>
              <a:t>边界条件</a:t>
            </a:r>
            <a:r>
              <a:rPr lang="zh-CN" altLang="en-US" sz="2200" dirty="0">
                <a:latin typeface="微软雅黑" pitchFamily="34" charset="-122"/>
                <a:ea typeface="微软雅黑" pitchFamily="34" charset="-122"/>
              </a:rPr>
              <a:t>）。常用的边值条件有以下三种：</a:t>
            </a:r>
          </a:p>
        </p:txBody>
      </p:sp>
      <p:sp>
        <p:nvSpPr>
          <p:cNvPr id="13" name="Rectangle 8"/>
          <p:cNvSpPr>
            <a:spLocks noChangeArrowheads="1"/>
          </p:cNvSpPr>
          <p:nvPr/>
        </p:nvSpPr>
        <p:spPr bwMode="auto">
          <a:xfrm>
            <a:off x="357158" y="620688"/>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chemeClr val="hlink"/>
                </a:solidFill>
                <a:latin typeface="微软雅黑" pitchFamily="34" charset="-122"/>
                <a:ea typeface="微软雅黑" pitchFamily="34" charset="-122"/>
              </a:rPr>
              <a:t>6.  </a:t>
            </a:r>
            <a:r>
              <a:rPr lang="zh-CN" altLang="en-US" sz="2400" dirty="0">
                <a:solidFill>
                  <a:schemeClr val="hlink"/>
                </a:solidFill>
                <a:latin typeface="微软雅黑" pitchFamily="34" charset="-122"/>
                <a:ea typeface="微软雅黑" pitchFamily="34" charset="-122"/>
              </a:rPr>
              <a:t>偏微分方程的定解条件</a:t>
            </a:r>
          </a:p>
        </p:txBody>
      </p:sp>
      <p:graphicFrame>
        <p:nvGraphicFramePr>
          <p:cNvPr id="7" name="对象 6"/>
          <p:cNvGraphicFramePr>
            <a:graphicFrameLocks noChangeAspect="1"/>
          </p:cNvGraphicFramePr>
          <p:nvPr>
            <p:extLst>
              <p:ext uri="{D42A27DB-BD31-4B8C-83A1-F6EECF244321}">
                <p14:modId xmlns:p14="http://schemas.microsoft.com/office/powerpoint/2010/main" val="4161725147"/>
              </p:ext>
            </p:extLst>
          </p:nvPr>
        </p:nvGraphicFramePr>
        <p:xfrm>
          <a:off x="3118588" y="2285475"/>
          <a:ext cx="301625" cy="303212"/>
        </p:xfrm>
        <a:graphic>
          <a:graphicData uri="http://schemas.openxmlformats.org/presentationml/2006/ole">
            <mc:AlternateContent xmlns:mc="http://schemas.openxmlformats.org/markup-compatibility/2006">
              <mc:Choice xmlns:v="urn:schemas-microsoft-com:vml" Requires="v">
                <p:oleObj name="Equation" r:id="rId2" imgW="164880" imgH="164880" progId="Equation.DSMT4">
                  <p:embed/>
                </p:oleObj>
              </mc:Choice>
              <mc:Fallback>
                <p:oleObj name="Equation" r:id="rId2" imgW="164880" imgH="164880" progId="Equation.DSMT4">
                  <p:embed/>
                  <p:pic>
                    <p:nvPicPr>
                      <p:cNvPr id="7" name="对象 6"/>
                      <p:cNvPicPr>
                        <a:picLocks noChangeAspect="1" noChangeArrowheads="1"/>
                      </p:cNvPicPr>
                      <p:nvPr/>
                    </p:nvPicPr>
                    <p:blipFill>
                      <a:blip r:embed="rId3"/>
                      <a:srcRect/>
                      <a:stretch>
                        <a:fillRect/>
                      </a:stretch>
                    </p:blipFill>
                    <p:spPr bwMode="auto">
                      <a:xfrm>
                        <a:off x="3118588" y="2285475"/>
                        <a:ext cx="3016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a:extLst>
              <a:ext uri="{FF2B5EF4-FFF2-40B4-BE49-F238E27FC236}">
                <a16:creationId xmlns:a16="http://schemas.microsoft.com/office/drawing/2014/main" id="{72F73735-0240-4ECF-BF16-384AFC95DBE2}"/>
              </a:ext>
            </a:extLst>
          </p:cNvPr>
          <p:cNvGraphicFramePr>
            <a:graphicFrameLocks noChangeAspect="1"/>
          </p:cNvGraphicFramePr>
          <p:nvPr>
            <p:extLst>
              <p:ext uri="{D42A27DB-BD31-4B8C-83A1-F6EECF244321}">
                <p14:modId xmlns:p14="http://schemas.microsoft.com/office/powerpoint/2010/main" val="2991541792"/>
              </p:ext>
            </p:extLst>
          </p:nvPr>
        </p:nvGraphicFramePr>
        <p:xfrm>
          <a:off x="6899275" y="2297113"/>
          <a:ext cx="254000" cy="280987"/>
        </p:xfrm>
        <a:graphic>
          <a:graphicData uri="http://schemas.openxmlformats.org/presentationml/2006/ole">
            <mc:AlternateContent xmlns:mc="http://schemas.openxmlformats.org/markup-compatibility/2006">
              <mc:Choice xmlns:v="urn:schemas-microsoft-com:vml" Requires="v">
                <p:oleObj name="Equation" r:id="rId4" imgW="139680" imgH="152280" progId="Equation.DSMT4">
                  <p:embed/>
                </p:oleObj>
              </mc:Choice>
              <mc:Fallback>
                <p:oleObj name="Equation" r:id="rId4" imgW="139680" imgH="152280" progId="Equation.DSMT4">
                  <p:embed/>
                  <p:pic>
                    <p:nvPicPr>
                      <p:cNvPr id="7" name="对象 6"/>
                      <p:cNvPicPr>
                        <a:picLocks noChangeAspect="1" noChangeArrowheads="1"/>
                      </p:cNvPicPr>
                      <p:nvPr/>
                    </p:nvPicPr>
                    <p:blipFill>
                      <a:blip r:embed="rId5"/>
                      <a:srcRect/>
                      <a:stretch>
                        <a:fillRect/>
                      </a:stretch>
                    </p:blipFill>
                    <p:spPr bwMode="auto">
                      <a:xfrm>
                        <a:off x="6899275" y="2297113"/>
                        <a:ext cx="254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a:extLst>
              <a:ext uri="{FF2B5EF4-FFF2-40B4-BE49-F238E27FC236}">
                <a16:creationId xmlns:a16="http://schemas.microsoft.com/office/drawing/2014/main" id="{876A91D5-DB81-4656-B777-603514F05AA4}"/>
              </a:ext>
            </a:extLst>
          </p:cNvPr>
          <p:cNvGraphicFramePr>
            <a:graphicFrameLocks noChangeAspect="1"/>
          </p:cNvGraphicFramePr>
          <p:nvPr>
            <p:extLst>
              <p:ext uri="{D42A27DB-BD31-4B8C-83A1-F6EECF244321}">
                <p14:modId xmlns:p14="http://schemas.microsoft.com/office/powerpoint/2010/main" val="3733091177"/>
              </p:ext>
            </p:extLst>
          </p:nvPr>
        </p:nvGraphicFramePr>
        <p:xfrm>
          <a:off x="1155889" y="2780928"/>
          <a:ext cx="301625" cy="303212"/>
        </p:xfrm>
        <a:graphic>
          <a:graphicData uri="http://schemas.openxmlformats.org/presentationml/2006/ole">
            <mc:AlternateContent xmlns:mc="http://schemas.openxmlformats.org/markup-compatibility/2006">
              <mc:Choice xmlns:v="urn:schemas-microsoft-com:vml" Requires="v">
                <p:oleObj name="Equation" r:id="rId6" imgW="164880" imgH="164880" progId="Equation.DSMT4">
                  <p:embed/>
                </p:oleObj>
              </mc:Choice>
              <mc:Fallback>
                <p:oleObj name="Equation" r:id="rId6" imgW="164880" imgH="164880" progId="Equation.DSMT4">
                  <p:embed/>
                  <p:pic>
                    <p:nvPicPr>
                      <p:cNvPr id="7" name="对象 6"/>
                      <p:cNvPicPr>
                        <a:picLocks noChangeAspect="1" noChangeArrowheads="1"/>
                      </p:cNvPicPr>
                      <p:nvPr/>
                    </p:nvPicPr>
                    <p:blipFill>
                      <a:blip r:embed="rId7"/>
                      <a:srcRect/>
                      <a:stretch>
                        <a:fillRect/>
                      </a:stretch>
                    </p:blipFill>
                    <p:spPr bwMode="auto">
                      <a:xfrm>
                        <a:off x="1155889" y="2780928"/>
                        <a:ext cx="3016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a:extLst>
              <a:ext uri="{FF2B5EF4-FFF2-40B4-BE49-F238E27FC236}">
                <a16:creationId xmlns:a16="http://schemas.microsoft.com/office/drawing/2014/main" id="{DC5DE193-AB98-495D-905D-9BF5B3C8C330}"/>
              </a:ext>
            </a:extLst>
          </p:cNvPr>
          <p:cNvGraphicFramePr>
            <a:graphicFrameLocks noChangeAspect="1"/>
          </p:cNvGraphicFramePr>
          <p:nvPr>
            <p:extLst>
              <p:ext uri="{D42A27DB-BD31-4B8C-83A1-F6EECF244321}">
                <p14:modId xmlns:p14="http://schemas.microsoft.com/office/powerpoint/2010/main" val="1283684231"/>
              </p:ext>
            </p:extLst>
          </p:nvPr>
        </p:nvGraphicFramePr>
        <p:xfrm>
          <a:off x="2515338" y="2769486"/>
          <a:ext cx="1206500" cy="373062"/>
        </p:xfrm>
        <a:graphic>
          <a:graphicData uri="http://schemas.openxmlformats.org/presentationml/2006/ole">
            <mc:AlternateContent xmlns:mc="http://schemas.openxmlformats.org/markup-compatibility/2006">
              <mc:Choice xmlns:v="urn:schemas-microsoft-com:vml" Requires="v">
                <p:oleObj name="Equation" r:id="rId8" imgW="660240" imgH="203040" progId="Equation.DSMT4">
                  <p:embed/>
                </p:oleObj>
              </mc:Choice>
              <mc:Fallback>
                <p:oleObj name="Equation" r:id="rId8" imgW="660240" imgH="203040" progId="Equation.DSMT4">
                  <p:embed/>
                  <p:pic>
                    <p:nvPicPr>
                      <p:cNvPr id="7" name="对象 6"/>
                      <p:cNvPicPr>
                        <a:picLocks noChangeAspect="1" noChangeArrowheads="1"/>
                      </p:cNvPicPr>
                      <p:nvPr/>
                    </p:nvPicPr>
                    <p:blipFill>
                      <a:blip r:embed="rId9"/>
                      <a:srcRect/>
                      <a:stretch>
                        <a:fillRect/>
                      </a:stretch>
                    </p:blipFill>
                    <p:spPr bwMode="auto">
                      <a:xfrm>
                        <a:off x="2515338" y="2769486"/>
                        <a:ext cx="12065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a:extLst>
              <a:ext uri="{FF2B5EF4-FFF2-40B4-BE49-F238E27FC236}">
                <a16:creationId xmlns:a16="http://schemas.microsoft.com/office/drawing/2014/main" id="{E8909A66-F36A-4836-A0E7-732E84035B2F}"/>
              </a:ext>
            </a:extLst>
          </p:cNvPr>
          <p:cNvGraphicFramePr>
            <a:graphicFrameLocks noChangeAspect="1"/>
          </p:cNvGraphicFramePr>
          <p:nvPr>
            <p:extLst>
              <p:ext uri="{D42A27DB-BD31-4B8C-83A1-F6EECF244321}">
                <p14:modId xmlns:p14="http://schemas.microsoft.com/office/powerpoint/2010/main" val="49331424"/>
              </p:ext>
            </p:extLst>
          </p:nvPr>
        </p:nvGraphicFramePr>
        <p:xfrm>
          <a:off x="4173984" y="2815523"/>
          <a:ext cx="254000" cy="280987"/>
        </p:xfrm>
        <a:graphic>
          <a:graphicData uri="http://schemas.openxmlformats.org/presentationml/2006/ole">
            <mc:AlternateContent xmlns:mc="http://schemas.openxmlformats.org/markup-compatibility/2006">
              <mc:Choice xmlns:v="urn:schemas-microsoft-com:vml" Requires="v">
                <p:oleObj name="Equation" r:id="rId10" imgW="139680" imgH="152280" progId="Equation.DSMT4">
                  <p:embed/>
                </p:oleObj>
              </mc:Choice>
              <mc:Fallback>
                <p:oleObj name="Equation" r:id="rId10" imgW="139680" imgH="152280" progId="Equation.DSMT4">
                  <p:embed/>
                  <p:pic>
                    <p:nvPicPr>
                      <p:cNvPr id="19" name="对象 18">
                        <a:extLst>
                          <a:ext uri="{FF2B5EF4-FFF2-40B4-BE49-F238E27FC236}">
                            <a16:creationId xmlns:a16="http://schemas.microsoft.com/office/drawing/2014/main" id="{72F73735-0240-4ECF-BF16-384AFC95DBE2}"/>
                          </a:ext>
                        </a:extLst>
                      </p:cNvPr>
                      <p:cNvPicPr>
                        <a:picLocks noChangeAspect="1" noChangeArrowheads="1"/>
                      </p:cNvPicPr>
                      <p:nvPr/>
                    </p:nvPicPr>
                    <p:blipFill>
                      <a:blip r:embed="rId11"/>
                      <a:srcRect/>
                      <a:stretch>
                        <a:fillRect/>
                      </a:stretch>
                    </p:blipFill>
                    <p:spPr bwMode="auto">
                      <a:xfrm>
                        <a:off x="4173984" y="2815523"/>
                        <a:ext cx="254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 name="组合 22">
            <a:extLst>
              <a:ext uri="{FF2B5EF4-FFF2-40B4-BE49-F238E27FC236}">
                <a16:creationId xmlns:a16="http://schemas.microsoft.com/office/drawing/2014/main" id="{70E22E6E-73F1-41D7-ABD1-EFF4202D3779}"/>
              </a:ext>
            </a:extLst>
          </p:cNvPr>
          <p:cNvGrpSpPr/>
          <p:nvPr/>
        </p:nvGrpSpPr>
        <p:grpSpPr>
          <a:xfrm>
            <a:off x="755576" y="3933825"/>
            <a:ext cx="8064896" cy="466725"/>
            <a:chOff x="755576" y="3473946"/>
            <a:chExt cx="8064896" cy="466725"/>
          </a:xfrm>
        </p:grpSpPr>
        <p:sp>
          <p:nvSpPr>
            <p:cNvPr id="24" name="文本框 3076">
              <a:extLst>
                <a:ext uri="{FF2B5EF4-FFF2-40B4-BE49-F238E27FC236}">
                  <a16:creationId xmlns:a16="http://schemas.microsoft.com/office/drawing/2014/main" id="{1DBA50FA-30EE-4C43-BA2F-03B2845300BA}"/>
                </a:ext>
              </a:extLst>
            </p:cNvPr>
            <p:cNvSpPr txBox="1"/>
            <p:nvPr/>
          </p:nvSpPr>
          <p:spPr>
            <a:xfrm>
              <a:off x="755576" y="3507854"/>
              <a:ext cx="806489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457200" indent="-457200">
                <a:spcBef>
                  <a:spcPct val="50000"/>
                </a:spcBef>
                <a:buClr>
                  <a:srgbClr val="FF0000"/>
                </a:buClr>
                <a:buFont typeface="+mj-ea"/>
                <a:buAutoNum type="circleNumDbPlain"/>
              </a:pPr>
              <a:r>
                <a:rPr lang="en-US" altLang="zh-CN" sz="2200" dirty="0">
                  <a:solidFill>
                    <a:srgbClr val="0000FF"/>
                  </a:solidFill>
                  <a:latin typeface="微软雅黑" pitchFamily="34" charset="-122"/>
                  <a:ea typeface="微软雅黑" pitchFamily="34" charset="-122"/>
                </a:rPr>
                <a:t>Dirichlet </a:t>
              </a:r>
              <a:r>
                <a:rPr lang="zh-CN" altLang="en-US" sz="2200" dirty="0">
                  <a:solidFill>
                    <a:srgbClr val="0000FF"/>
                  </a:solidFill>
                  <a:latin typeface="微软雅黑" pitchFamily="34" charset="-122"/>
                  <a:ea typeface="微软雅黑" pitchFamily="34" charset="-122"/>
                </a:rPr>
                <a:t>边值条件</a:t>
              </a:r>
              <a:r>
                <a:rPr lang="en-US" altLang="zh-CN" sz="2200" dirty="0">
                  <a:solidFill>
                    <a:srgbClr val="0000FF"/>
                  </a:solidFill>
                  <a:latin typeface="微软雅黑" pitchFamily="34" charset="-122"/>
                  <a:ea typeface="微软雅黑" pitchFamily="34" charset="-122"/>
                </a:rPr>
                <a:t>:</a:t>
              </a:r>
              <a:endParaRPr lang="zh-CN" altLang="en-US" sz="2200" dirty="0">
                <a:solidFill>
                  <a:srgbClr val="0000FF"/>
                </a:solidFill>
                <a:latin typeface="微软雅黑" pitchFamily="34" charset="-122"/>
                <a:ea typeface="微软雅黑" pitchFamily="34" charset="-122"/>
              </a:endParaRPr>
            </a:p>
          </p:txBody>
        </p:sp>
        <p:graphicFrame>
          <p:nvGraphicFramePr>
            <p:cNvPr id="25" name="对象 24">
              <a:extLst>
                <a:ext uri="{FF2B5EF4-FFF2-40B4-BE49-F238E27FC236}">
                  <a16:creationId xmlns:a16="http://schemas.microsoft.com/office/drawing/2014/main" id="{1652C328-A988-493E-B880-BCB2C08A6521}"/>
                </a:ext>
              </a:extLst>
            </p:cNvPr>
            <p:cNvGraphicFramePr>
              <a:graphicFrameLocks noChangeAspect="1"/>
            </p:cNvGraphicFramePr>
            <p:nvPr>
              <p:extLst>
                <p:ext uri="{D42A27DB-BD31-4B8C-83A1-F6EECF244321}">
                  <p14:modId xmlns:p14="http://schemas.microsoft.com/office/powerpoint/2010/main" val="2766329656"/>
                </p:ext>
              </p:extLst>
            </p:nvPr>
          </p:nvGraphicFramePr>
          <p:xfrm>
            <a:off x="4604370" y="3473946"/>
            <a:ext cx="1047750" cy="466725"/>
          </p:xfrm>
          <a:graphic>
            <a:graphicData uri="http://schemas.openxmlformats.org/presentationml/2006/ole">
              <mc:AlternateContent xmlns:mc="http://schemas.openxmlformats.org/markup-compatibility/2006">
                <mc:Choice xmlns:v="urn:schemas-microsoft-com:vml" Requires="v">
                  <p:oleObj name="Equation" r:id="rId12" imgW="571320" imgH="253800" progId="Equation.DSMT4">
                    <p:embed/>
                  </p:oleObj>
                </mc:Choice>
                <mc:Fallback>
                  <p:oleObj name="Equation" r:id="rId12" imgW="571320" imgH="253800" progId="Equation.DSMT4">
                    <p:embed/>
                    <p:pic>
                      <p:nvPicPr>
                        <p:cNvPr id="8" name="对象 7"/>
                        <p:cNvPicPr>
                          <a:picLocks noChangeAspect="1" noChangeArrowheads="1"/>
                        </p:cNvPicPr>
                        <p:nvPr/>
                      </p:nvPicPr>
                      <p:blipFill>
                        <a:blip r:embed="rId13"/>
                        <a:srcRect/>
                        <a:stretch>
                          <a:fillRect/>
                        </a:stretch>
                      </p:blipFill>
                      <p:spPr bwMode="auto">
                        <a:xfrm>
                          <a:off x="4604370" y="3473946"/>
                          <a:ext cx="10477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6" name="组合 25">
            <a:extLst>
              <a:ext uri="{FF2B5EF4-FFF2-40B4-BE49-F238E27FC236}">
                <a16:creationId xmlns:a16="http://schemas.microsoft.com/office/drawing/2014/main" id="{1BAD431D-C50E-45F6-A5EF-55BD4BEB8CBC}"/>
              </a:ext>
            </a:extLst>
          </p:cNvPr>
          <p:cNvGrpSpPr/>
          <p:nvPr/>
        </p:nvGrpSpPr>
        <p:grpSpPr>
          <a:xfrm>
            <a:off x="755576" y="4560888"/>
            <a:ext cx="8064896" cy="815975"/>
            <a:chOff x="755576" y="3777760"/>
            <a:chExt cx="8064896" cy="815975"/>
          </a:xfrm>
        </p:grpSpPr>
        <p:sp>
          <p:nvSpPr>
            <p:cNvPr id="27" name="文本框 3076">
              <a:extLst>
                <a:ext uri="{FF2B5EF4-FFF2-40B4-BE49-F238E27FC236}">
                  <a16:creationId xmlns:a16="http://schemas.microsoft.com/office/drawing/2014/main" id="{B634F293-D4F7-4699-9364-8302EAD07526}"/>
                </a:ext>
              </a:extLst>
            </p:cNvPr>
            <p:cNvSpPr txBox="1"/>
            <p:nvPr/>
          </p:nvSpPr>
          <p:spPr>
            <a:xfrm>
              <a:off x="755576" y="3967975"/>
              <a:ext cx="806489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457200" indent="-457200">
                <a:spcBef>
                  <a:spcPct val="50000"/>
                </a:spcBef>
                <a:buClr>
                  <a:srgbClr val="FF0000"/>
                </a:buClr>
                <a:buFont typeface="+mj-ea"/>
                <a:buAutoNum type="circleNumDbPlain" startAt="2"/>
              </a:pPr>
              <a:r>
                <a:rPr lang="zh-CN" altLang="en-US" sz="2200" dirty="0">
                  <a:solidFill>
                    <a:srgbClr val="0000FF"/>
                  </a:solidFill>
                  <a:latin typeface="微软雅黑" pitchFamily="34" charset="-122"/>
                  <a:ea typeface="微软雅黑" pitchFamily="34" charset="-122"/>
                </a:rPr>
                <a:t>广义</a:t>
              </a:r>
              <a:r>
                <a:rPr lang="en-US" altLang="zh-CN" sz="2200" dirty="0">
                  <a:solidFill>
                    <a:srgbClr val="0000FF"/>
                  </a:solidFill>
                  <a:latin typeface="微软雅黑" pitchFamily="34" charset="-122"/>
                  <a:ea typeface="微软雅黑" pitchFamily="34" charset="-122"/>
                </a:rPr>
                <a:t>Neumann</a:t>
              </a:r>
              <a:r>
                <a:rPr lang="zh-CN" altLang="en-US" sz="2200" dirty="0">
                  <a:solidFill>
                    <a:srgbClr val="0000FF"/>
                  </a:solidFill>
                  <a:latin typeface="微软雅黑" pitchFamily="34" charset="-122"/>
                  <a:ea typeface="微软雅黑" pitchFamily="34" charset="-122"/>
                </a:rPr>
                <a:t>边值条件：</a:t>
              </a:r>
            </a:p>
          </p:txBody>
        </p:sp>
        <p:graphicFrame>
          <p:nvGraphicFramePr>
            <p:cNvPr id="28" name="对象 27">
              <a:extLst>
                <a:ext uri="{FF2B5EF4-FFF2-40B4-BE49-F238E27FC236}">
                  <a16:creationId xmlns:a16="http://schemas.microsoft.com/office/drawing/2014/main" id="{9BB523A1-2699-4868-BEBF-08E96AFA92A4}"/>
                </a:ext>
              </a:extLst>
            </p:cNvPr>
            <p:cNvGraphicFramePr>
              <a:graphicFrameLocks noChangeAspect="1"/>
            </p:cNvGraphicFramePr>
            <p:nvPr>
              <p:extLst>
                <p:ext uri="{D42A27DB-BD31-4B8C-83A1-F6EECF244321}">
                  <p14:modId xmlns:p14="http://schemas.microsoft.com/office/powerpoint/2010/main" val="1057681547"/>
                </p:ext>
              </p:extLst>
            </p:nvPr>
          </p:nvGraphicFramePr>
          <p:xfrm>
            <a:off x="4605684" y="3777760"/>
            <a:ext cx="2414588" cy="815975"/>
          </p:xfrm>
          <a:graphic>
            <a:graphicData uri="http://schemas.openxmlformats.org/presentationml/2006/ole">
              <mc:AlternateContent xmlns:mc="http://schemas.openxmlformats.org/markup-compatibility/2006">
                <mc:Choice xmlns:v="urn:schemas-microsoft-com:vml" Requires="v">
                  <p:oleObj name="Equation" r:id="rId14" imgW="1320480" imgH="444240" progId="Equation.DSMT4">
                    <p:embed/>
                  </p:oleObj>
                </mc:Choice>
                <mc:Fallback>
                  <p:oleObj name="Equation" r:id="rId14" imgW="1320480" imgH="444240" progId="Equation.DSMT4">
                    <p:embed/>
                    <p:pic>
                      <p:nvPicPr>
                        <p:cNvPr id="16" name="对象 15"/>
                        <p:cNvPicPr>
                          <a:picLocks noChangeAspect="1" noChangeArrowheads="1"/>
                        </p:cNvPicPr>
                        <p:nvPr/>
                      </p:nvPicPr>
                      <p:blipFill>
                        <a:blip r:embed="rId15"/>
                        <a:srcRect/>
                        <a:stretch>
                          <a:fillRect/>
                        </a:stretch>
                      </p:blipFill>
                      <p:spPr bwMode="auto">
                        <a:xfrm>
                          <a:off x="4605684" y="3777760"/>
                          <a:ext cx="241458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0" name="文本框 3076">
            <a:extLst>
              <a:ext uri="{FF2B5EF4-FFF2-40B4-BE49-F238E27FC236}">
                <a16:creationId xmlns:a16="http://schemas.microsoft.com/office/drawing/2014/main" id="{430FB73A-4DEB-444C-B91F-91B556682018}"/>
              </a:ext>
            </a:extLst>
          </p:cNvPr>
          <p:cNvSpPr txBox="1"/>
          <p:nvPr/>
        </p:nvSpPr>
        <p:spPr>
          <a:xfrm>
            <a:off x="755576" y="5445224"/>
            <a:ext cx="8064896" cy="1048172"/>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457200" indent="-457200">
              <a:lnSpc>
                <a:spcPct val="150000"/>
              </a:lnSpc>
              <a:spcBef>
                <a:spcPct val="50000"/>
              </a:spcBef>
              <a:buClr>
                <a:srgbClr val="FF0000"/>
              </a:buClr>
              <a:buFont typeface="+mj-ea"/>
              <a:buAutoNum type="circleNumDbPlain" startAt="3"/>
            </a:pPr>
            <a:r>
              <a:rPr lang="zh-CN" altLang="en-US" sz="2200" dirty="0">
                <a:solidFill>
                  <a:srgbClr val="0000FF"/>
                </a:solidFill>
                <a:latin typeface="微软雅黑" pitchFamily="34" charset="-122"/>
                <a:ea typeface="微软雅黑" pitchFamily="34" charset="-122"/>
              </a:rPr>
              <a:t>混合边值条件：某些方程满足</a:t>
            </a:r>
            <a:r>
              <a:rPr lang="en-US" altLang="zh-CN" sz="2200" dirty="0">
                <a:solidFill>
                  <a:srgbClr val="0000FF"/>
                </a:solidFill>
                <a:latin typeface="微软雅黑" pitchFamily="34" charset="-122"/>
                <a:ea typeface="微软雅黑" pitchFamily="34" charset="-122"/>
              </a:rPr>
              <a:t>Dirichlet</a:t>
            </a:r>
            <a:r>
              <a:rPr lang="zh-CN" altLang="en-US" sz="2200" dirty="0">
                <a:solidFill>
                  <a:srgbClr val="0000FF"/>
                </a:solidFill>
                <a:latin typeface="微软雅黑" pitchFamily="34" charset="-122"/>
                <a:ea typeface="微软雅黑" pitchFamily="34" charset="-122"/>
              </a:rPr>
              <a:t>边值条件，而其他方程则满足</a:t>
            </a:r>
            <a:r>
              <a:rPr lang="en-US" altLang="zh-CN" sz="2200" dirty="0">
                <a:solidFill>
                  <a:srgbClr val="0000FF"/>
                </a:solidFill>
                <a:latin typeface="微软雅黑" pitchFamily="34" charset="-122"/>
                <a:ea typeface="微软雅黑" pitchFamily="34" charset="-122"/>
              </a:rPr>
              <a:t>Neumann</a:t>
            </a:r>
            <a:r>
              <a:rPr lang="zh-CN" altLang="en-US" sz="2200" dirty="0">
                <a:solidFill>
                  <a:srgbClr val="0000FF"/>
                </a:solidFill>
                <a:latin typeface="微软雅黑" pitchFamily="34" charset="-122"/>
                <a:ea typeface="微软雅黑" pitchFamily="34" charset="-122"/>
              </a:rPr>
              <a:t>边值条件</a:t>
            </a:r>
          </a:p>
        </p:txBody>
      </p:sp>
      <p:sp>
        <p:nvSpPr>
          <p:cNvPr id="2" name="日期占位符 1">
            <a:extLst>
              <a:ext uri="{FF2B5EF4-FFF2-40B4-BE49-F238E27FC236}">
                <a16:creationId xmlns:a16="http://schemas.microsoft.com/office/drawing/2014/main" id="{5E0C6A0E-C5D8-428D-BD5A-D08E836C80F1}"/>
              </a:ext>
            </a:extLst>
          </p:cNvPr>
          <p:cNvSpPr>
            <a:spLocks noGrp="1"/>
          </p:cNvSpPr>
          <p:nvPr>
            <p:ph type="dt" sz="half" idx="2"/>
          </p:nvPr>
        </p:nvSpPr>
        <p:spPr/>
        <p:txBody>
          <a:bodyPr/>
          <a:lstStyle/>
          <a:p>
            <a:pPr>
              <a:defRPr/>
            </a:pPr>
            <a:fld id="{097953EB-4607-4B5B-A389-275BE722460C}"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F169FE22-F7D3-4E35-9D53-243496C46DFE}"/>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885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504057" y="933662"/>
            <a:ext cx="6804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二、有限差分法</a:t>
            </a:r>
          </a:p>
        </p:txBody>
      </p:sp>
      <p:sp>
        <p:nvSpPr>
          <p:cNvPr id="6" name="Rectangle 12"/>
          <p:cNvSpPr>
            <a:spLocks noChangeArrowheads="1"/>
          </p:cNvSpPr>
          <p:nvPr/>
        </p:nvSpPr>
        <p:spPr bwMode="auto">
          <a:xfrm>
            <a:off x="549518" y="2866704"/>
            <a:ext cx="7478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200" dirty="0">
                <a:latin typeface="微软雅黑" pitchFamily="34" charset="-122"/>
                <a:ea typeface="微软雅黑" pitchFamily="34" charset="-122"/>
              </a:rPr>
              <a:t>二阶导数的中心差分公式</a:t>
            </a:r>
          </a:p>
        </p:txBody>
      </p:sp>
      <p:graphicFrame>
        <p:nvGraphicFramePr>
          <p:cNvPr id="4" name="对象 3"/>
          <p:cNvGraphicFramePr>
            <a:graphicFrameLocks noChangeAspect="1"/>
          </p:cNvGraphicFramePr>
          <p:nvPr/>
        </p:nvGraphicFramePr>
        <p:xfrm>
          <a:off x="1475656" y="3442768"/>
          <a:ext cx="5448300" cy="922337"/>
        </p:xfrm>
        <a:graphic>
          <a:graphicData uri="http://schemas.openxmlformats.org/presentationml/2006/ole">
            <mc:AlternateContent xmlns:mc="http://schemas.openxmlformats.org/markup-compatibility/2006">
              <mc:Choice xmlns:v="urn:schemas-microsoft-com:vml" Requires="v">
                <p:oleObj name="Equation" r:id="rId2" imgW="2628720" imgH="444240" progId="Equation.DSMT4">
                  <p:embed/>
                </p:oleObj>
              </mc:Choice>
              <mc:Fallback>
                <p:oleObj name="Equation" r:id="rId2" imgW="2628720" imgH="444240" progId="Equation.DSMT4">
                  <p:embed/>
                  <p:pic>
                    <p:nvPicPr>
                      <p:cNvPr id="4" name="对象 3"/>
                      <p:cNvPicPr/>
                      <p:nvPr/>
                    </p:nvPicPr>
                    <p:blipFill>
                      <a:blip r:embed="rId3"/>
                      <a:stretch>
                        <a:fillRect/>
                      </a:stretch>
                    </p:blipFill>
                    <p:spPr>
                      <a:xfrm>
                        <a:off x="1475656" y="3442768"/>
                        <a:ext cx="5448300" cy="922337"/>
                      </a:xfrm>
                      <a:prstGeom prst="rect">
                        <a:avLst/>
                      </a:prstGeom>
                    </p:spPr>
                  </p:pic>
                </p:oleObj>
              </mc:Fallback>
            </mc:AlternateContent>
          </a:graphicData>
        </a:graphic>
      </p:graphicFrame>
      <p:sp>
        <p:nvSpPr>
          <p:cNvPr id="13" name="文本框 3076"/>
          <p:cNvSpPr txBox="1"/>
          <p:nvPr/>
        </p:nvSpPr>
        <p:spPr>
          <a:xfrm>
            <a:off x="539552" y="1570559"/>
            <a:ext cx="6840760" cy="1048172"/>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lnSpc>
                <a:spcPct val="150000"/>
              </a:lnSpc>
              <a:spcBef>
                <a:spcPct val="50000"/>
              </a:spcBef>
            </a:pPr>
            <a:r>
              <a:rPr lang="zh-CN" altLang="en-US" sz="2200" dirty="0">
                <a:latin typeface="微软雅黑" pitchFamily="34" charset="-122"/>
                <a:ea typeface="微软雅黑" pitchFamily="34" charset="-122"/>
              </a:rPr>
              <a:t>       利用差分近似地代替微分，可将微分方程化为差分方程的形式，即可求得方程的数值解。</a:t>
            </a:r>
          </a:p>
        </p:txBody>
      </p:sp>
      <p:sp>
        <p:nvSpPr>
          <p:cNvPr id="2" name="日期占位符 1">
            <a:extLst>
              <a:ext uri="{FF2B5EF4-FFF2-40B4-BE49-F238E27FC236}">
                <a16:creationId xmlns:a16="http://schemas.microsoft.com/office/drawing/2014/main" id="{EB4D708B-A75A-4B59-BCAA-69F2A7BF4836}"/>
              </a:ext>
            </a:extLst>
          </p:cNvPr>
          <p:cNvSpPr>
            <a:spLocks noGrp="1"/>
          </p:cNvSpPr>
          <p:nvPr>
            <p:ph type="dt" sz="half" idx="2"/>
          </p:nvPr>
        </p:nvSpPr>
        <p:spPr/>
        <p:txBody>
          <a:bodyPr/>
          <a:lstStyle/>
          <a:p>
            <a:pPr>
              <a:defRPr/>
            </a:pPr>
            <a:fld id="{B0F47571-9936-486E-9CF7-65F9EDD28BF8}"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777E4231-691D-4D0D-BB9D-CAFE51A7767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963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076"/>
          <p:cNvSpPr txBox="1"/>
          <p:nvPr/>
        </p:nvSpPr>
        <p:spPr>
          <a:xfrm>
            <a:off x="395536" y="1629962"/>
            <a:ext cx="806489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二维</a:t>
            </a:r>
            <a:r>
              <a:rPr lang="en-US" altLang="zh-CN" sz="2200" dirty="0">
                <a:latin typeface="微软雅黑" pitchFamily="34" charset="-122"/>
                <a:ea typeface="微软雅黑" pitchFamily="34" charset="-122"/>
              </a:rPr>
              <a:t>Laplace</a:t>
            </a:r>
            <a:r>
              <a:rPr lang="zh-CN" altLang="en-US" sz="2200" dirty="0">
                <a:latin typeface="微软雅黑" pitchFamily="34" charset="-122"/>
                <a:ea typeface="微软雅黑" pitchFamily="34" charset="-122"/>
              </a:rPr>
              <a:t>方程</a:t>
            </a:r>
          </a:p>
        </p:txBody>
      </p:sp>
      <p:sp>
        <p:nvSpPr>
          <p:cNvPr id="6" name="Rectangle 12"/>
          <p:cNvSpPr>
            <a:spLocks noChangeArrowheads="1"/>
          </p:cNvSpPr>
          <p:nvPr/>
        </p:nvSpPr>
        <p:spPr bwMode="auto">
          <a:xfrm>
            <a:off x="33349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椭圆方程的差分形式</a:t>
            </a:r>
          </a:p>
        </p:txBody>
      </p:sp>
      <p:graphicFrame>
        <p:nvGraphicFramePr>
          <p:cNvPr id="4" name="对象 3"/>
          <p:cNvGraphicFramePr>
            <a:graphicFrameLocks noChangeAspect="1"/>
          </p:cNvGraphicFramePr>
          <p:nvPr/>
        </p:nvGraphicFramePr>
        <p:xfrm>
          <a:off x="2987824" y="1438408"/>
          <a:ext cx="2209800" cy="815975"/>
        </p:xfrm>
        <a:graphic>
          <a:graphicData uri="http://schemas.openxmlformats.org/presentationml/2006/ole">
            <mc:AlternateContent xmlns:mc="http://schemas.openxmlformats.org/markup-compatibility/2006">
              <mc:Choice xmlns:v="urn:schemas-microsoft-com:vml" Requires="v">
                <p:oleObj name="Equation" r:id="rId2" imgW="1206360" imgH="444240" progId="Equation.DSMT4">
                  <p:embed/>
                </p:oleObj>
              </mc:Choice>
              <mc:Fallback>
                <p:oleObj name="Equation" r:id="rId2" imgW="1206360" imgH="444240" progId="Equation.DSMT4">
                  <p:embed/>
                  <p:pic>
                    <p:nvPicPr>
                      <p:cNvPr id="4" name="对象 3"/>
                      <p:cNvPicPr/>
                      <p:nvPr/>
                    </p:nvPicPr>
                    <p:blipFill>
                      <a:blip r:embed="rId3"/>
                      <a:stretch>
                        <a:fillRect/>
                      </a:stretch>
                    </p:blipFill>
                    <p:spPr>
                      <a:xfrm>
                        <a:off x="2987824" y="1438408"/>
                        <a:ext cx="2209800" cy="815975"/>
                      </a:xfrm>
                      <a:prstGeom prst="rect">
                        <a:avLst/>
                      </a:prstGeom>
                    </p:spPr>
                  </p:pic>
                </p:oleObj>
              </mc:Fallback>
            </mc:AlternateContent>
          </a:graphicData>
        </a:graphic>
      </p:graphicFrame>
      <p:sp>
        <p:nvSpPr>
          <p:cNvPr id="9" name="文本框 3076"/>
          <p:cNvSpPr txBox="1"/>
          <p:nvPr/>
        </p:nvSpPr>
        <p:spPr>
          <a:xfrm>
            <a:off x="722175" y="2252772"/>
            <a:ext cx="7162193" cy="540148"/>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lnSpc>
                <a:spcPct val="150000"/>
              </a:lnSpc>
              <a:spcBef>
                <a:spcPct val="50000"/>
              </a:spcBef>
              <a:buClr>
                <a:srgbClr val="0000FF"/>
              </a:buClr>
            </a:pPr>
            <a:r>
              <a:rPr lang="zh-CN" altLang="en-US" sz="2200" dirty="0">
                <a:latin typeface="微软雅黑" pitchFamily="34" charset="-122"/>
                <a:ea typeface="微软雅黑" pitchFamily="34" charset="-122"/>
              </a:rPr>
              <a:t>将</a:t>
            </a:r>
            <a:r>
              <a:rPr lang="en-US" altLang="zh-CN" sz="2200" i="1" dirty="0" err="1">
                <a:latin typeface="Times New Roman" pitchFamily="18" charset="0"/>
                <a:ea typeface="微软雅黑" pitchFamily="34" charset="-122"/>
                <a:cs typeface="Times New Roman" pitchFamily="18" charset="0"/>
              </a:rPr>
              <a:t>u</a:t>
            </a:r>
            <a:r>
              <a:rPr lang="en-US" altLang="zh-CN" sz="2200" dirty="0" err="1">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x</a:t>
            </a:r>
            <a:r>
              <a:rPr lang="en-US" altLang="zh-CN" sz="2200" dirty="0" err="1">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y</a:t>
            </a:r>
            <a:r>
              <a:rPr lang="en-US" altLang="zh-CN" sz="2200" i="1" dirty="0">
                <a:latin typeface="微软雅黑" pitchFamily="34" charset="-122"/>
                <a:ea typeface="微软雅黑" pitchFamily="34" charset="-122"/>
              </a:rPr>
              <a:t> </a:t>
            </a:r>
            <a:r>
              <a:rPr lang="zh-CN" altLang="en-US" sz="2200" dirty="0">
                <a:latin typeface="微软雅黑" pitchFamily="34" charset="-122"/>
                <a:ea typeface="微软雅黑" pitchFamily="34" charset="-122"/>
              </a:rPr>
              <a:t>离散化，可得二维</a:t>
            </a:r>
            <a:r>
              <a:rPr lang="en-US" altLang="zh-CN" sz="2200" dirty="0">
                <a:latin typeface="微软雅黑" pitchFamily="34" charset="-122"/>
                <a:ea typeface="微软雅黑" pitchFamily="34" charset="-122"/>
              </a:rPr>
              <a:t>Laplace</a:t>
            </a:r>
            <a:r>
              <a:rPr lang="zh-CN" altLang="en-US" sz="2200" dirty="0">
                <a:latin typeface="微软雅黑" pitchFamily="34" charset="-122"/>
                <a:ea typeface="微软雅黑" pitchFamily="34" charset="-122"/>
              </a:rPr>
              <a:t>方程的差分形式：</a:t>
            </a:r>
          </a:p>
        </p:txBody>
      </p:sp>
      <p:graphicFrame>
        <p:nvGraphicFramePr>
          <p:cNvPr id="5" name="对象 4"/>
          <p:cNvGraphicFramePr>
            <a:graphicFrameLocks noChangeAspect="1"/>
          </p:cNvGraphicFramePr>
          <p:nvPr/>
        </p:nvGraphicFramePr>
        <p:xfrm>
          <a:off x="827584" y="3086524"/>
          <a:ext cx="7200800" cy="630509"/>
        </p:xfrm>
        <a:graphic>
          <a:graphicData uri="http://schemas.openxmlformats.org/presentationml/2006/ole">
            <mc:AlternateContent xmlns:mc="http://schemas.openxmlformats.org/markup-compatibility/2006">
              <mc:Choice xmlns:v="urn:schemas-microsoft-com:vml" Requires="v">
                <p:oleObj name="Equation" r:id="rId4" imgW="4800600" imgH="419040" progId="Equation.DSMT4">
                  <p:embed/>
                </p:oleObj>
              </mc:Choice>
              <mc:Fallback>
                <p:oleObj name="Equation" r:id="rId4" imgW="4800600" imgH="419040" progId="Equation.DSMT4">
                  <p:embed/>
                  <p:pic>
                    <p:nvPicPr>
                      <p:cNvPr id="5" name="对象 4"/>
                      <p:cNvPicPr>
                        <a:picLocks noChangeAspect="1" noChangeArrowheads="1"/>
                      </p:cNvPicPr>
                      <p:nvPr/>
                    </p:nvPicPr>
                    <p:blipFill>
                      <a:blip r:embed="rId5"/>
                      <a:srcRect/>
                      <a:stretch>
                        <a:fillRect/>
                      </a:stretch>
                    </p:blipFill>
                    <p:spPr bwMode="auto">
                      <a:xfrm>
                        <a:off x="827584" y="3086524"/>
                        <a:ext cx="7200800" cy="630509"/>
                      </a:xfrm>
                      <a:prstGeom prst="rect">
                        <a:avLst/>
                      </a:prstGeom>
                      <a:noFill/>
                      <a:ln>
                        <a:noFill/>
                      </a:ln>
                    </p:spPr>
                  </p:pic>
                </p:oleObj>
              </mc:Fallback>
            </mc:AlternateContent>
          </a:graphicData>
        </a:graphic>
      </p:graphicFrame>
      <p:grpSp>
        <p:nvGrpSpPr>
          <p:cNvPr id="8" name="组合 7"/>
          <p:cNvGrpSpPr/>
          <p:nvPr/>
        </p:nvGrpSpPr>
        <p:grpSpPr>
          <a:xfrm>
            <a:off x="722176" y="3836948"/>
            <a:ext cx="8170305" cy="569952"/>
            <a:chOff x="722175" y="2979698"/>
            <a:chExt cx="8170305" cy="569952"/>
          </a:xfrm>
        </p:grpSpPr>
        <p:sp>
          <p:nvSpPr>
            <p:cNvPr id="18" name="文本框 3076"/>
            <p:cNvSpPr txBox="1"/>
            <p:nvPr/>
          </p:nvSpPr>
          <p:spPr>
            <a:xfrm>
              <a:off x="722175" y="2979698"/>
              <a:ext cx="8170305"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lnSpc>
                  <a:spcPct val="150000"/>
                </a:lnSpc>
                <a:spcBef>
                  <a:spcPct val="50000"/>
                </a:spcBef>
                <a:buClr>
                  <a:srgbClr val="0000FF"/>
                </a:buClr>
              </a:pPr>
              <a:r>
                <a:rPr lang="zh-CN" altLang="en-US" sz="2200" dirty="0">
                  <a:latin typeface="微软雅黑" pitchFamily="34" charset="-122"/>
                  <a:ea typeface="微软雅黑" pitchFamily="34" charset="-122"/>
                </a:rPr>
                <a:t>记                                                                            ，则有            </a:t>
              </a:r>
            </a:p>
          </p:txBody>
        </p:sp>
        <p:graphicFrame>
          <p:nvGraphicFramePr>
            <p:cNvPr id="7" name="对象 6"/>
            <p:cNvGraphicFramePr>
              <a:graphicFrameLocks noChangeAspect="1"/>
            </p:cNvGraphicFramePr>
            <p:nvPr/>
          </p:nvGraphicFramePr>
          <p:xfrm>
            <a:off x="1115616" y="3106738"/>
            <a:ext cx="6305550" cy="442912"/>
          </p:xfrm>
          <a:graphic>
            <a:graphicData uri="http://schemas.openxmlformats.org/presentationml/2006/ole">
              <mc:AlternateContent xmlns:mc="http://schemas.openxmlformats.org/markup-compatibility/2006">
                <mc:Choice xmlns:v="urn:schemas-microsoft-com:vml" Requires="v">
                  <p:oleObj name="Equation" r:id="rId6" imgW="3441600" imgH="241200" progId="Equation.DSMT4">
                    <p:embed/>
                  </p:oleObj>
                </mc:Choice>
                <mc:Fallback>
                  <p:oleObj name="Equation" r:id="rId6" imgW="3441600" imgH="241200" progId="Equation.DSMT4">
                    <p:embed/>
                    <p:pic>
                      <p:nvPicPr>
                        <p:cNvPr id="7" name="对象 6"/>
                        <p:cNvPicPr>
                          <a:picLocks noChangeAspect="1" noChangeArrowheads="1"/>
                        </p:cNvPicPr>
                        <p:nvPr/>
                      </p:nvPicPr>
                      <p:blipFill>
                        <a:blip r:embed="rId7"/>
                        <a:srcRect/>
                        <a:stretch>
                          <a:fillRect/>
                        </a:stretch>
                      </p:blipFill>
                      <p:spPr bwMode="auto">
                        <a:xfrm>
                          <a:off x="1115616" y="3106738"/>
                          <a:ext cx="63055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对象 9"/>
          <p:cNvGraphicFramePr>
            <a:graphicFrameLocks noChangeAspect="1"/>
          </p:cNvGraphicFramePr>
          <p:nvPr>
            <p:extLst>
              <p:ext uri="{D42A27DB-BD31-4B8C-83A1-F6EECF244321}">
                <p14:modId xmlns:p14="http://schemas.microsoft.com/office/powerpoint/2010/main" val="1132088324"/>
              </p:ext>
            </p:extLst>
          </p:nvPr>
        </p:nvGraphicFramePr>
        <p:xfrm>
          <a:off x="1479550" y="4652963"/>
          <a:ext cx="6045200" cy="720725"/>
        </p:xfrm>
        <a:graphic>
          <a:graphicData uri="http://schemas.openxmlformats.org/presentationml/2006/ole">
            <mc:AlternateContent xmlns:mc="http://schemas.openxmlformats.org/markup-compatibility/2006">
              <mc:Choice xmlns:v="urn:schemas-microsoft-com:vml" Requires="v">
                <p:oleObj name="Equation" r:id="rId8" imgW="3314520" imgH="393480" progId="Equation.DSMT4">
                  <p:embed/>
                </p:oleObj>
              </mc:Choice>
              <mc:Fallback>
                <p:oleObj name="Equation" r:id="rId8" imgW="3314520" imgH="393480" progId="Equation.DSMT4">
                  <p:embed/>
                  <p:pic>
                    <p:nvPicPr>
                      <p:cNvPr id="10" name="对象 9"/>
                      <p:cNvPicPr>
                        <a:picLocks noChangeAspect="1" noChangeArrowheads="1"/>
                      </p:cNvPicPr>
                      <p:nvPr/>
                    </p:nvPicPr>
                    <p:blipFill>
                      <a:blip r:embed="rId9"/>
                      <a:srcRect/>
                      <a:stretch>
                        <a:fillRect/>
                      </a:stretch>
                    </p:blipFill>
                    <p:spPr bwMode="auto">
                      <a:xfrm>
                        <a:off x="1479550" y="4652963"/>
                        <a:ext cx="6045200" cy="720725"/>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A3794DF2-362E-45A1-9C95-D001D6F3B0D7}"/>
              </a:ext>
            </a:extLst>
          </p:cNvPr>
          <p:cNvSpPr>
            <a:spLocks noGrp="1"/>
          </p:cNvSpPr>
          <p:nvPr>
            <p:ph type="dt" sz="half" idx="2"/>
          </p:nvPr>
        </p:nvSpPr>
        <p:spPr/>
        <p:txBody>
          <a:bodyPr/>
          <a:lstStyle/>
          <a:p>
            <a:pPr>
              <a:defRPr/>
            </a:pPr>
            <a:fld id="{CA0F0A13-468B-46A5-95C0-EC3169F4E8A0}" type="datetime1">
              <a:rPr kumimoji="0" lang="zh-CN" altLang="en-US" smtClean="0">
                <a:latin typeface="Arial" charset="0"/>
              </a:rPr>
              <a:t>2022/11/23</a:t>
            </a:fld>
            <a:endParaRPr kumimoji="0" lang="en-US" altLang="zh-CN" dirty="0">
              <a:latin typeface="Arial" charset="0"/>
            </a:endParaRPr>
          </a:p>
        </p:txBody>
      </p:sp>
      <p:sp>
        <p:nvSpPr>
          <p:cNvPr id="13" name="页脚占位符 12">
            <a:extLst>
              <a:ext uri="{FF2B5EF4-FFF2-40B4-BE49-F238E27FC236}">
                <a16:creationId xmlns:a16="http://schemas.microsoft.com/office/drawing/2014/main" id="{A9B6B876-410B-42A8-9DAE-56BDA944BE2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16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265711" y="908720"/>
            <a:ext cx="660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800" dirty="0">
                <a:solidFill>
                  <a:srgbClr val="000000"/>
                </a:solidFill>
                <a:latin typeface="微软雅黑" pitchFamily="34" charset="-122"/>
                <a:ea typeface="微软雅黑" pitchFamily="34" charset="-122"/>
              </a:rPr>
              <a:t>二、离散数据求积分</a:t>
            </a:r>
          </a:p>
        </p:txBody>
      </p:sp>
      <p:sp>
        <p:nvSpPr>
          <p:cNvPr id="5124" name="Rectangle 56"/>
          <p:cNvSpPr>
            <a:spLocks noChangeArrowheads="1"/>
          </p:cNvSpPr>
          <p:nvPr/>
        </p:nvSpPr>
        <p:spPr bwMode="auto">
          <a:xfrm>
            <a:off x="728488" y="1628800"/>
            <a:ext cx="806412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0000FF"/>
              </a:buClr>
            </a:pPr>
            <a:r>
              <a:rPr lang="en-US" altLang="zh-CN" sz="2400" dirty="0">
                <a:solidFill>
                  <a:srgbClr val="FF0000"/>
                </a:solidFill>
                <a:latin typeface="微软雅黑" pitchFamily="34" charset="-122"/>
                <a:ea typeface="微软雅黑" pitchFamily="34" charset="-122"/>
                <a:sym typeface="Wingdings" pitchFamily="2" charset="2"/>
              </a:rPr>
              <a:t>trapz</a:t>
            </a:r>
            <a:r>
              <a:rPr lang="zh-CN" altLang="en-US" sz="2400" dirty="0">
                <a:solidFill>
                  <a:srgbClr val="000000"/>
                </a:solidFill>
                <a:latin typeface="微软雅黑" pitchFamily="34" charset="-122"/>
                <a:ea typeface="微软雅黑" pitchFamily="34" charset="-122"/>
                <a:sym typeface="Wingdings" pitchFamily="2" charset="2"/>
              </a:rPr>
              <a:t>和</a:t>
            </a:r>
            <a:r>
              <a:rPr lang="en-US" altLang="zh-CN" sz="2400" dirty="0" err="1">
                <a:solidFill>
                  <a:srgbClr val="FF0000"/>
                </a:solidFill>
                <a:latin typeface="微软雅黑" pitchFamily="34" charset="-122"/>
                <a:ea typeface="微软雅黑" pitchFamily="34" charset="-122"/>
                <a:sym typeface="Wingdings" pitchFamily="2" charset="2"/>
              </a:rPr>
              <a:t>cumtrapz</a:t>
            </a:r>
            <a:r>
              <a:rPr lang="zh-CN" altLang="en-US" sz="2400" dirty="0">
                <a:solidFill>
                  <a:srgbClr val="000000"/>
                </a:solidFill>
                <a:latin typeface="微软雅黑" pitchFamily="34" charset="-122"/>
                <a:ea typeface="微软雅黑" pitchFamily="34" charset="-122"/>
                <a:sym typeface="Wingdings" pitchFamily="2" charset="2"/>
              </a:rPr>
              <a:t>函数用来根据离散数据求数值积分（梯形公式算法），其中</a:t>
            </a:r>
            <a:r>
              <a:rPr lang="en-US" altLang="zh-CN" sz="2400" dirty="0">
                <a:solidFill>
                  <a:srgbClr val="000000"/>
                </a:solidFill>
                <a:latin typeface="微软雅黑" pitchFamily="34" charset="-122"/>
                <a:ea typeface="微软雅黑" pitchFamily="34" charset="-122"/>
                <a:sym typeface="Wingdings" pitchFamily="2" charset="2"/>
              </a:rPr>
              <a:t>trapz</a:t>
            </a:r>
            <a:r>
              <a:rPr lang="zh-CN" altLang="en-US" sz="2400" dirty="0">
                <a:solidFill>
                  <a:srgbClr val="000000"/>
                </a:solidFill>
                <a:latin typeface="微软雅黑" pitchFamily="34" charset="-122"/>
                <a:ea typeface="微软雅黑" pitchFamily="34" charset="-122"/>
                <a:sym typeface="Wingdings" pitchFamily="2" charset="2"/>
              </a:rPr>
              <a:t>函数用来求通常意义下的积分，</a:t>
            </a:r>
            <a:r>
              <a:rPr lang="en-US" altLang="zh-CN" sz="2400" dirty="0" err="1">
                <a:solidFill>
                  <a:srgbClr val="000000"/>
                </a:solidFill>
                <a:latin typeface="微软雅黑" pitchFamily="34" charset="-122"/>
                <a:ea typeface="微软雅黑" pitchFamily="34" charset="-122"/>
                <a:sym typeface="Wingdings" pitchFamily="2" charset="2"/>
              </a:rPr>
              <a:t>cumtrapz</a:t>
            </a:r>
            <a:r>
              <a:rPr lang="zh-CN" altLang="en-US" sz="2400" dirty="0">
                <a:solidFill>
                  <a:srgbClr val="000000"/>
                </a:solidFill>
                <a:latin typeface="微软雅黑" pitchFamily="34" charset="-122"/>
                <a:ea typeface="微软雅黑" pitchFamily="34" charset="-122"/>
                <a:sym typeface="Wingdings" pitchFamily="2" charset="2"/>
              </a:rPr>
              <a:t>函数用来求累积积分，它们的调用格式如下：</a:t>
            </a:r>
            <a:endParaRPr lang="zh-CN" altLang="en-US" sz="2400" dirty="0">
              <a:solidFill>
                <a:srgbClr val="000000"/>
              </a:solidFill>
              <a:latin typeface="微软雅黑" pitchFamily="34" charset="-122"/>
              <a:ea typeface="微软雅黑" pitchFamily="34" charset="-122"/>
            </a:endParaRPr>
          </a:p>
        </p:txBody>
      </p:sp>
      <p:sp>
        <p:nvSpPr>
          <p:cNvPr id="5" name="Rectangle 56"/>
          <p:cNvSpPr>
            <a:spLocks noChangeArrowheads="1"/>
          </p:cNvSpPr>
          <p:nvPr/>
        </p:nvSpPr>
        <p:spPr bwMode="auto">
          <a:xfrm>
            <a:off x="728488" y="3511086"/>
            <a:ext cx="7767711"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400" dirty="0">
                <a:solidFill>
                  <a:srgbClr val="000000"/>
                </a:solidFill>
                <a:latin typeface="微软雅黑" pitchFamily="34" charset="-122"/>
                <a:ea typeface="微软雅黑" pitchFamily="34" charset="-122"/>
                <a:sym typeface="Wingdings" pitchFamily="2" charset="2"/>
              </a:rPr>
              <a:t>&gt;&gt; Q = trapz(X,Y)      % </a:t>
            </a:r>
            <a:r>
              <a:rPr lang="zh-CN" altLang="en-US" sz="2400" dirty="0">
                <a:solidFill>
                  <a:srgbClr val="000000"/>
                </a:solidFill>
                <a:latin typeface="微软雅黑" pitchFamily="34" charset="-122"/>
                <a:ea typeface="微软雅黑" pitchFamily="34" charset="-122"/>
                <a:sym typeface="Wingdings" pitchFamily="2" charset="2"/>
              </a:rPr>
              <a:t>通常</a:t>
            </a:r>
            <a:r>
              <a:rPr lang="en-US" altLang="zh-CN" sz="2400" dirty="0">
                <a:solidFill>
                  <a:srgbClr val="000000"/>
                </a:solidFill>
                <a:latin typeface="微软雅黑" pitchFamily="34" charset="-122"/>
                <a:ea typeface="微软雅黑" pitchFamily="34" charset="-122"/>
                <a:sym typeface="Wingdings" pitchFamily="2" charset="2"/>
              </a:rPr>
              <a:t>X</a:t>
            </a:r>
            <a:r>
              <a:rPr lang="zh-CN" altLang="en-US" sz="2400" dirty="0">
                <a:solidFill>
                  <a:srgbClr val="000000"/>
                </a:solidFill>
                <a:latin typeface="微软雅黑" pitchFamily="34" charset="-122"/>
                <a:ea typeface="微软雅黑" pitchFamily="34" charset="-122"/>
                <a:sym typeface="Wingdings" pitchFamily="2" charset="2"/>
              </a:rPr>
              <a:t>和</a:t>
            </a:r>
            <a:r>
              <a:rPr lang="en-US" altLang="zh-CN" sz="2400" dirty="0">
                <a:solidFill>
                  <a:srgbClr val="000000"/>
                </a:solidFill>
                <a:latin typeface="微软雅黑" pitchFamily="34" charset="-122"/>
                <a:ea typeface="微软雅黑" pitchFamily="34" charset="-122"/>
                <a:sym typeface="Wingdings" pitchFamily="2" charset="2"/>
              </a:rPr>
              <a:t>Y</a:t>
            </a:r>
            <a:r>
              <a:rPr lang="zh-CN" altLang="en-US" sz="2400" dirty="0">
                <a:solidFill>
                  <a:srgbClr val="000000"/>
                </a:solidFill>
                <a:latin typeface="微软雅黑" pitchFamily="34" charset="-122"/>
                <a:ea typeface="微软雅黑" pitchFamily="34" charset="-122"/>
                <a:sym typeface="Wingdings" pitchFamily="2" charset="2"/>
              </a:rPr>
              <a:t>为等长向量</a:t>
            </a:r>
          </a:p>
          <a:p>
            <a:pPr>
              <a:lnSpc>
                <a:spcPct val="140000"/>
              </a:lnSpc>
              <a:buClr>
                <a:srgbClr val="0000FF"/>
              </a:buClr>
            </a:pPr>
            <a:r>
              <a:rPr lang="en-US" altLang="zh-CN" sz="2400" dirty="0">
                <a:solidFill>
                  <a:srgbClr val="000000"/>
                </a:solidFill>
                <a:latin typeface="微软雅黑" pitchFamily="34" charset="-122"/>
                <a:ea typeface="微软雅黑" pitchFamily="34" charset="-122"/>
                <a:sym typeface="Wingdings" pitchFamily="2" charset="2"/>
              </a:rPr>
              <a:t>&gt;&gt; Z = </a:t>
            </a:r>
            <a:r>
              <a:rPr lang="en-US" altLang="zh-CN" sz="2400" dirty="0" err="1">
                <a:solidFill>
                  <a:srgbClr val="000000"/>
                </a:solidFill>
                <a:latin typeface="微软雅黑" pitchFamily="34" charset="-122"/>
                <a:ea typeface="微软雅黑" pitchFamily="34" charset="-122"/>
                <a:sym typeface="Wingdings" pitchFamily="2" charset="2"/>
              </a:rPr>
              <a:t>cumtrapz</a:t>
            </a:r>
            <a:r>
              <a:rPr lang="en-US" altLang="zh-CN" sz="2400" dirty="0">
                <a:solidFill>
                  <a:srgbClr val="000000"/>
                </a:solidFill>
                <a:latin typeface="微软雅黑" pitchFamily="34" charset="-122"/>
                <a:ea typeface="微软雅黑" pitchFamily="34" charset="-122"/>
                <a:sym typeface="Wingdings" pitchFamily="2" charset="2"/>
              </a:rPr>
              <a:t>(X,Y)</a:t>
            </a:r>
          </a:p>
        </p:txBody>
      </p:sp>
      <p:sp>
        <p:nvSpPr>
          <p:cNvPr id="2" name="日期占位符 1">
            <a:extLst>
              <a:ext uri="{FF2B5EF4-FFF2-40B4-BE49-F238E27FC236}">
                <a16:creationId xmlns:a16="http://schemas.microsoft.com/office/drawing/2014/main" id="{88CEEBD6-C21D-4EC0-86F9-B16B4FCEBC73}"/>
              </a:ext>
            </a:extLst>
          </p:cNvPr>
          <p:cNvSpPr>
            <a:spLocks noGrp="1"/>
          </p:cNvSpPr>
          <p:nvPr>
            <p:ph type="dt" sz="half" idx="2"/>
          </p:nvPr>
        </p:nvSpPr>
        <p:spPr/>
        <p:txBody>
          <a:bodyPr/>
          <a:lstStyle/>
          <a:p>
            <a:pPr>
              <a:defRPr/>
            </a:pPr>
            <a:fld id="{C361EF9E-0BCA-4548-8218-99117AC76EB5}" type="datetime1">
              <a:rPr kumimoji="0" lang="zh-CN" altLang="en-US" smtClean="0">
                <a:latin typeface="Arial" charset="0"/>
              </a:rPr>
              <a:t>2022/11/23</a:t>
            </a:fld>
            <a:endParaRPr kumimoji="0" lang="en-US" altLang="zh-CN" dirty="0">
              <a:latin typeface="Arial" charset="0"/>
            </a:endParaRPr>
          </a:p>
        </p:txBody>
      </p:sp>
      <p:sp>
        <p:nvSpPr>
          <p:cNvPr id="4" name="页脚占位符 3">
            <a:extLst>
              <a:ext uri="{FF2B5EF4-FFF2-40B4-BE49-F238E27FC236}">
                <a16:creationId xmlns:a16="http://schemas.microsoft.com/office/drawing/2014/main" id="{4239DDD7-65E0-4ED4-AA28-90FF97B1E429}"/>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86103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8"/>
            <a:ext cx="756320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例4-1</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已知一个正方形的温度场</a:t>
            </a:r>
            <a:r>
              <a:rPr lang="en-US" altLang="zh-CN" sz="2400" dirty="0">
                <a:solidFill>
                  <a:schemeClr val="bg2"/>
                </a:solidFill>
                <a:latin typeface="微软雅黑" pitchFamily="34" charset="-122"/>
                <a:ea typeface="微软雅黑" pitchFamily="34" charset="-122"/>
              </a:rPr>
              <a:t>[0,1]×[0,1]</a:t>
            </a:r>
            <a:r>
              <a:rPr lang="zh-CN" altLang="en-US" sz="2400" dirty="0">
                <a:solidFill>
                  <a:schemeClr val="bg2"/>
                </a:solidFill>
                <a:latin typeface="微软雅黑" pitchFamily="34" charset="-122"/>
                <a:ea typeface="微软雅黑" pitchFamily="34" charset="-122"/>
              </a:rPr>
              <a:t>，其边界条件为在</a:t>
            </a:r>
            <a:r>
              <a:rPr lang="en-US" altLang="zh-CN" sz="2400" dirty="0">
                <a:solidFill>
                  <a:schemeClr val="bg2"/>
                </a:solidFill>
                <a:latin typeface="微软雅黑" pitchFamily="34" charset="-122"/>
                <a:ea typeface="微软雅黑" pitchFamily="34" charset="-122"/>
              </a:rPr>
              <a:t>y</a:t>
            </a:r>
            <a:r>
              <a:rPr lang="zh-CN" altLang="en-US" sz="2400" dirty="0">
                <a:solidFill>
                  <a:schemeClr val="bg2"/>
                </a:solidFill>
                <a:latin typeface="微软雅黑" pitchFamily="34" charset="-122"/>
                <a:ea typeface="微软雅黑" pitchFamily="34" charset="-122"/>
              </a:rPr>
              <a:t>轴的一边上温度为</a:t>
            </a:r>
            <a:r>
              <a:rPr lang="en-US" altLang="zh-CN" sz="2400" dirty="0">
                <a:solidFill>
                  <a:schemeClr val="bg2"/>
                </a:solidFill>
                <a:latin typeface="微软雅黑" pitchFamily="34" charset="-122"/>
                <a:ea typeface="微软雅黑" pitchFamily="34" charset="-122"/>
              </a:rPr>
              <a:t>0</a:t>
            </a:r>
            <a:r>
              <a:rPr lang="zh-CN" altLang="en-US" sz="2400" dirty="0">
                <a:solidFill>
                  <a:schemeClr val="bg2"/>
                </a:solidFill>
                <a:latin typeface="微软雅黑" pitchFamily="34" charset="-122"/>
                <a:ea typeface="微软雅黑" pitchFamily="34" charset="-122"/>
              </a:rPr>
              <a:t>，其他各边上的温度为</a:t>
            </a:r>
            <a:r>
              <a:rPr lang="en-US" altLang="zh-CN" sz="2400" dirty="0">
                <a:solidFill>
                  <a:schemeClr val="bg2"/>
                </a:solidFill>
                <a:latin typeface="微软雅黑" pitchFamily="34" charset="-122"/>
                <a:ea typeface="微软雅黑" pitchFamily="34" charset="-122"/>
              </a:rPr>
              <a:t>1</a:t>
            </a:r>
            <a:r>
              <a:rPr lang="zh-CN" altLang="en-US" sz="2400" dirty="0">
                <a:solidFill>
                  <a:schemeClr val="bg2"/>
                </a:solidFill>
                <a:latin typeface="微软雅黑" pitchFamily="34" charset="-122"/>
                <a:ea typeface="微软雅黑" pitchFamily="34" charset="-122"/>
              </a:rPr>
              <a:t>。各点处的温度值</a:t>
            </a:r>
            <a:r>
              <a:rPr lang="en-US" altLang="zh-CN" sz="2400" dirty="0">
                <a:solidFill>
                  <a:schemeClr val="bg2"/>
                </a:solidFill>
                <a:latin typeface="微软雅黑" pitchFamily="34" charset="-122"/>
                <a:ea typeface="微软雅黑" pitchFamily="34" charset="-122"/>
              </a:rPr>
              <a:t>u(</a:t>
            </a:r>
            <a:r>
              <a:rPr lang="en-US" altLang="zh-CN" sz="2400" dirty="0" err="1">
                <a:solidFill>
                  <a:schemeClr val="bg2"/>
                </a:solidFill>
                <a:latin typeface="微软雅黑" pitchFamily="34" charset="-122"/>
                <a:ea typeface="微软雅黑" pitchFamily="34" charset="-122"/>
              </a:rPr>
              <a:t>x,y</a:t>
            </a:r>
            <a:r>
              <a:rPr lang="en-US" altLang="zh-CN"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满足</a:t>
            </a:r>
            <a:r>
              <a:rPr lang="en-US" altLang="zh-CN" sz="2400" dirty="0">
                <a:solidFill>
                  <a:schemeClr val="bg2"/>
                </a:solidFill>
                <a:latin typeface="微软雅黑" pitchFamily="34" charset="-122"/>
                <a:ea typeface="微软雅黑" pitchFamily="34" charset="-122"/>
              </a:rPr>
              <a:t>Laplace</a:t>
            </a:r>
            <a:r>
              <a:rPr lang="zh-CN" altLang="en-US" sz="2400" dirty="0">
                <a:solidFill>
                  <a:schemeClr val="bg2"/>
                </a:solidFill>
                <a:latin typeface="微软雅黑" pitchFamily="34" charset="-122"/>
                <a:ea typeface="微软雅黑" pitchFamily="34" charset="-122"/>
              </a:rPr>
              <a:t>方程，将区域分为</a:t>
            </a:r>
            <a:r>
              <a:rPr lang="en-US" altLang="zh-CN" sz="2400" dirty="0">
                <a:solidFill>
                  <a:schemeClr val="bg2"/>
                </a:solidFill>
                <a:latin typeface="微软雅黑" pitchFamily="34" charset="-122"/>
                <a:ea typeface="微软雅黑" pitchFamily="34" charset="-122"/>
              </a:rPr>
              <a:t>50×50</a:t>
            </a:r>
            <a:r>
              <a:rPr lang="zh-CN" altLang="en-US" sz="2400" dirty="0">
                <a:solidFill>
                  <a:schemeClr val="bg2"/>
                </a:solidFill>
                <a:latin typeface="微软雅黑" pitchFamily="34" charset="-122"/>
                <a:ea typeface="微软雅黑" pitchFamily="34" charset="-122"/>
              </a:rPr>
              <a:t>份，用差分法求解各点处的温度，并绘图。</a:t>
            </a:r>
            <a:endParaRPr lang="en-US" altLang="en-US" sz="2400" dirty="0">
              <a:solidFill>
                <a:schemeClr val="bg2"/>
              </a:solidFill>
              <a:latin typeface="微软雅黑" pitchFamily="34" charset="-122"/>
              <a:ea typeface="微软雅黑" pitchFamily="34" charset="-122"/>
            </a:endParaRPr>
          </a:p>
        </p:txBody>
      </p:sp>
      <p:grpSp>
        <p:nvGrpSpPr>
          <p:cNvPr id="9" name="组合 8"/>
          <p:cNvGrpSpPr/>
          <p:nvPr/>
        </p:nvGrpSpPr>
        <p:grpSpPr>
          <a:xfrm>
            <a:off x="469272" y="3149041"/>
            <a:ext cx="4750801" cy="2123658"/>
            <a:chOff x="469271" y="2291791"/>
            <a:chExt cx="4750801" cy="2123658"/>
          </a:xfrm>
        </p:grpSpPr>
        <p:sp>
          <p:nvSpPr>
            <p:cNvPr id="5" name="文本框 3076"/>
            <p:cNvSpPr txBox="1"/>
            <p:nvPr/>
          </p:nvSpPr>
          <p:spPr>
            <a:xfrm>
              <a:off x="469271" y="2291791"/>
              <a:ext cx="4750801" cy="2123658"/>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a:lnSpc>
                  <a:spcPct val="150000"/>
                </a:lnSpc>
                <a:spcBef>
                  <a:spcPts val="0"/>
                </a:spcBef>
                <a:buClr>
                  <a:srgbClr val="0000FF"/>
                </a:buClr>
              </a:pPr>
              <a:r>
                <a:rPr lang="zh-CN" altLang="en-US" sz="2200" dirty="0">
                  <a:solidFill>
                    <a:srgbClr val="0000FF"/>
                  </a:solidFill>
                  <a:latin typeface="微软雅黑" pitchFamily="34" charset="-122"/>
                  <a:ea typeface="微软雅黑" pitchFamily="34" charset="-122"/>
                </a:rPr>
                <a:t>分析：</a:t>
              </a:r>
              <a:r>
                <a:rPr lang="zh-CN" altLang="en-US" sz="2200" dirty="0">
                  <a:latin typeface="微软雅黑" pitchFamily="34" charset="-122"/>
                  <a:ea typeface="微软雅黑" pitchFamily="34" charset="-122"/>
                </a:rPr>
                <a:t>显然内点处温度未知，设内点</a:t>
              </a:r>
              <a:endParaRPr lang="en-US" altLang="zh-CN" sz="2200" dirty="0">
                <a:latin typeface="微软雅黑" pitchFamily="34" charset="-122"/>
                <a:ea typeface="微软雅黑" pitchFamily="34" charset="-122"/>
              </a:endParaRPr>
            </a:p>
            <a:p>
              <a:pPr>
                <a:lnSpc>
                  <a:spcPct val="150000"/>
                </a:lnSpc>
                <a:spcBef>
                  <a:spcPts val="0"/>
                </a:spcBef>
                <a:buClr>
                  <a:srgbClr val="0000FF"/>
                </a:buClr>
              </a:pPr>
              <a:r>
                <a:rPr lang="zh-CN" altLang="en-US" sz="2200" dirty="0">
                  <a:latin typeface="微软雅黑" pitchFamily="34" charset="-122"/>
                  <a:ea typeface="微软雅黑" pitchFamily="34" charset="-122"/>
                </a:rPr>
                <a:t>          处的温度为     ，由</a:t>
              </a:r>
              <a:r>
                <a:rPr lang="en-US" altLang="zh-CN" sz="2200" dirty="0">
                  <a:latin typeface="微软雅黑" pitchFamily="34" charset="-122"/>
                  <a:ea typeface="微软雅黑" pitchFamily="34" charset="-122"/>
                </a:rPr>
                <a:t>(6.4-10)</a:t>
              </a:r>
              <a:r>
                <a:rPr lang="zh-CN" altLang="en-US" sz="2200" dirty="0">
                  <a:latin typeface="微软雅黑" pitchFamily="34" charset="-122"/>
                  <a:ea typeface="微软雅黑" pitchFamily="34" charset="-122"/>
                </a:rPr>
                <a:t>式可建立线性方程组，共</a:t>
              </a:r>
              <a:r>
                <a:rPr lang="en-US" altLang="zh-CN" sz="2200" dirty="0">
                  <a:latin typeface="微软雅黑" pitchFamily="34" charset="-122"/>
                  <a:ea typeface="微软雅黑" pitchFamily="34" charset="-122"/>
                </a:rPr>
                <a:t>49×49</a:t>
              </a:r>
              <a:r>
                <a:rPr lang="zh-CN" altLang="en-US" sz="2200" dirty="0">
                  <a:latin typeface="微软雅黑" pitchFamily="34" charset="-122"/>
                  <a:ea typeface="微软雅黑" pitchFamily="34" charset="-122"/>
                </a:rPr>
                <a:t>个方程，从而可以求得各内点处的温度。</a:t>
              </a:r>
            </a:p>
          </p:txBody>
        </p:sp>
        <p:graphicFrame>
          <p:nvGraphicFramePr>
            <p:cNvPr id="6" name="对象 5"/>
            <p:cNvGraphicFramePr>
              <a:graphicFrameLocks noChangeAspect="1"/>
            </p:cNvGraphicFramePr>
            <p:nvPr/>
          </p:nvGraphicFramePr>
          <p:xfrm>
            <a:off x="2841826" y="2952338"/>
            <a:ext cx="419100" cy="441325"/>
          </p:xfrm>
          <a:graphic>
            <a:graphicData uri="http://schemas.openxmlformats.org/presentationml/2006/ole">
              <mc:AlternateContent xmlns:mc="http://schemas.openxmlformats.org/markup-compatibility/2006">
                <mc:Choice xmlns:v="urn:schemas-microsoft-com:vml" Requires="v">
                  <p:oleObj name="Equation" r:id="rId2" imgW="228600" imgH="241200" progId="Equation.DSMT4">
                    <p:embed/>
                  </p:oleObj>
                </mc:Choice>
                <mc:Fallback>
                  <p:oleObj name="Equation" r:id="rId2" imgW="228600" imgH="241200" progId="Equation.DSMT4">
                    <p:embed/>
                    <p:pic>
                      <p:nvPicPr>
                        <p:cNvPr id="6" name="对象 5"/>
                        <p:cNvPicPr>
                          <a:picLocks noChangeAspect="1" noChangeArrowheads="1"/>
                        </p:cNvPicPr>
                        <p:nvPr/>
                      </p:nvPicPr>
                      <p:blipFill>
                        <a:blip r:embed="rId3"/>
                        <a:srcRect/>
                        <a:stretch>
                          <a:fillRect/>
                        </a:stretch>
                      </p:blipFill>
                      <p:spPr bwMode="auto">
                        <a:xfrm>
                          <a:off x="2841826" y="2952338"/>
                          <a:ext cx="419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539552" y="2913918"/>
            <a:ext cx="862013" cy="442913"/>
          </p:xfrm>
          <a:graphic>
            <a:graphicData uri="http://schemas.openxmlformats.org/presentationml/2006/ole">
              <mc:AlternateContent xmlns:mc="http://schemas.openxmlformats.org/markup-compatibility/2006">
                <mc:Choice xmlns:v="urn:schemas-microsoft-com:vml" Requires="v">
                  <p:oleObj name="Equation" r:id="rId4" imgW="469800" imgH="241200" progId="Equation.DSMT4">
                    <p:embed/>
                  </p:oleObj>
                </mc:Choice>
                <mc:Fallback>
                  <p:oleObj name="Equation" r:id="rId4" imgW="469800" imgH="241200" progId="Equation.DSMT4">
                    <p:embed/>
                    <p:pic>
                      <p:nvPicPr>
                        <p:cNvPr id="4" name="对象 3"/>
                        <p:cNvPicPr>
                          <a:picLocks noChangeAspect="1" noChangeArrowheads="1"/>
                        </p:cNvPicPr>
                        <p:nvPr/>
                      </p:nvPicPr>
                      <p:blipFill>
                        <a:blip r:embed="rId5"/>
                        <a:srcRect/>
                        <a:stretch>
                          <a:fillRect/>
                        </a:stretch>
                      </p:blipFill>
                      <p:spPr bwMode="auto">
                        <a:xfrm>
                          <a:off x="539552" y="2913918"/>
                          <a:ext cx="8620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 name="对象 6"/>
          <p:cNvGraphicFramePr>
            <a:graphicFrameLocks noChangeAspect="1"/>
          </p:cNvGraphicFramePr>
          <p:nvPr/>
        </p:nvGraphicFramePr>
        <p:xfrm>
          <a:off x="5364089" y="3284984"/>
          <a:ext cx="2748925" cy="1512168"/>
        </p:xfrm>
        <a:graphic>
          <a:graphicData uri="http://schemas.openxmlformats.org/presentationml/2006/ole">
            <mc:AlternateContent xmlns:mc="http://schemas.openxmlformats.org/markup-compatibility/2006">
              <mc:Choice xmlns:v="urn:schemas-microsoft-com:vml" Requires="v">
                <p:oleObj name="Equation" r:id="rId6" imgW="1714320" imgH="939600" progId="Equation.DSMT4">
                  <p:embed/>
                </p:oleObj>
              </mc:Choice>
              <mc:Fallback>
                <p:oleObj name="Equation" r:id="rId6" imgW="1714320" imgH="939600" progId="Equation.DSMT4">
                  <p:embed/>
                  <p:pic>
                    <p:nvPicPr>
                      <p:cNvPr id="7" name="对象 6"/>
                      <p:cNvPicPr>
                        <a:picLocks noChangeAspect="1" noChangeArrowheads="1"/>
                      </p:cNvPicPr>
                      <p:nvPr/>
                    </p:nvPicPr>
                    <p:blipFill>
                      <a:blip r:embed="rId7"/>
                      <a:srcRect/>
                      <a:stretch>
                        <a:fillRect/>
                      </a:stretch>
                    </p:blipFill>
                    <p:spPr bwMode="auto">
                      <a:xfrm>
                        <a:off x="5364089" y="3284984"/>
                        <a:ext cx="2748925" cy="1512168"/>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7EFAA28A-5361-4992-A0DD-7DFC4AEFF834}"/>
              </a:ext>
            </a:extLst>
          </p:cNvPr>
          <p:cNvSpPr>
            <a:spLocks noGrp="1"/>
          </p:cNvSpPr>
          <p:nvPr>
            <p:ph type="dt" sz="half" idx="2"/>
          </p:nvPr>
        </p:nvSpPr>
        <p:spPr/>
        <p:txBody>
          <a:bodyPr/>
          <a:lstStyle/>
          <a:p>
            <a:pPr>
              <a:defRPr/>
            </a:pPr>
            <a:fld id="{1F51329C-A074-4F59-B36C-13B421528687}" type="datetime1">
              <a:rPr kumimoji="0" lang="zh-CN" altLang="en-US" smtClean="0">
                <a:latin typeface="Arial" charset="0"/>
              </a:rPr>
              <a:t>2022/11/23</a:t>
            </a:fld>
            <a:endParaRPr kumimoji="0" lang="en-US" altLang="zh-CN" dirty="0">
              <a:latin typeface="Arial" charset="0"/>
            </a:endParaRPr>
          </a:p>
        </p:txBody>
      </p:sp>
      <p:sp>
        <p:nvSpPr>
          <p:cNvPr id="11" name="页脚占位符 10">
            <a:extLst>
              <a:ext uri="{FF2B5EF4-FFF2-40B4-BE49-F238E27FC236}">
                <a16:creationId xmlns:a16="http://schemas.microsoft.com/office/drawing/2014/main" id="{C69DDBB7-A3C9-4FE5-A2CE-1C9FD7CFA6F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027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6" t="5859" r="5228" b="4555"/>
          <a:stretch/>
        </p:blipFill>
        <p:spPr bwMode="auto">
          <a:xfrm>
            <a:off x="5076057" y="3237826"/>
            <a:ext cx="3465947" cy="2523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11" name="Rectangle 6"/>
          <p:cNvSpPr>
            <a:spLocks noChangeArrowheads="1"/>
          </p:cNvSpPr>
          <p:nvPr/>
        </p:nvSpPr>
        <p:spPr bwMode="auto">
          <a:xfrm>
            <a:off x="107504" y="858589"/>
            <a:ext cx="792324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例4-1</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程序</a:t>
            </a:r>
            <a:endParaRPr lang="en-US" altLang="en-US" sz="2400" dirty="0">
              <a:solidFill>
                <a:schemeClr val="bg2"/>
              </a:solidFill>
              <a:latin typeface="微软雅黑" pitchFamily="34" charset="-122"/>
              <a:ea typeface="微软雅黑" pitchFamily="34" charset="-122"/>
            </a:endParaRPr>
          </a:p>
        </p:txBody>
      </p:sp>
      <p:sp>
        <p:nvSpPr>
          <p:cNvPr id="119812" name="Rectangle 7"/>
          <p:cNvSpPr>
            <a:spLocks noChangeArrowheads="1"/>
          </p:cNvSpPr>
          <p:nvPr/>
        </p:nvSpPr>
        <p:spPr bwMode="auto">
          <a:xfrm>
            <a:off x="428596" y="1532302"/>
            <a:ext cx="7455772"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u1 = ones(1,49);</a:t>
            </a:r>
          </a:p>
          <a:p>
            <a:pPr>
              <a:lnSpc>
                <a:spcPct val="120000"/>
              </a:lnSpc>
            </a:pPr>
            <a:r>
              <a:rPr lang="en-US" altLang="en-US"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根据差分方程构造目标函数（方程组）</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objfun</a:t>
            </a:r>
            <a:r>
              <a:rPr lang="en-US" altLang="en-US" sz="1600" dirty="0">
                <a:latin typeface="微软雅黑" pitchFamily="34" charset="-122"/>
                <a:ea typeface="微软雅黑" pitchFamily="34" charset="-122"/>
              </a:rPr>
              <a:t> = @(u)([u(2:end,:);u1]+[u1;u(1:end-1,:)]+...</a:t>
            </a:r>
          </a:p>
          <a:p>
            <a:pPr>
              <a:lnSpc>
                <a:spcPct val="120000"/>
              </a:lnSpc>
            </a:pPr>
            <a:r>
              <a:rPr lang="en-US" altLang="en-US" sz="1600" dirty="0">
                <a:latin typeface="微软雅黑" pitchFamily="34" charset="-122"/>
                <a:ea typeface="微软雅黑" pitchFamily="34" charset="-122"/>
              </a:rPr>
              <a:t>       [u(:,2:end),u1']+[0*u1',u(:,1:end-1)])/4-u;</a:t>
            </a:r>
          </a:p>
          <a:p>
            <a:pPr>
              <a:lnSpc>
                <a:spcPct val="120000"/>
              </a:lnSpc>
            </a:pPr>
            <a:r>
              <a:rPr lang="en-US" altLang="en-US" sz="1600" dirty="0">
                <a:latin typeface="微软雅黑" pitchFamily="34" charset="-122"/>
                <a:ea typeface="微软雅黑" pitchFamily="34" charset="-122"/>
              </a:rPr>
              <a:t>&gt;&gt; U0 = rand(49);</a:t>
            </a: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Uin,Error</a:t>
            </a:r>
            <a:r>
              <a:rPr lang="en-US" altLang="en-US" sz="1600" dirty="0">
                <a:latin typeface="微软雅黑" pitchFamily="34" charset="-122"/>
                <a:ea typeface="微软雅黑" pitchFamily="34" charset="-122"/>
              </a:rPr>
              <a:t>] = </a:t>
            </a:r>
            <a:r>
              <a:rPr lang="en-US" altLang="en-US" sz="1600" dirty="0" err="1">
                <a:latin typeface="微软雅黑" pitchFamily="34" charset="-122"/>
                <a:ea typeface="微软雅黑" pitchFamily="34" charset="-122"/>
              </a:rPr>
              <a:t>fsolve</a:t>
            </a:r>
            <a:r>
              <a:rPr lang="en-US" altLang="en-US" sz="1600" dirty="0">
                <a:latin typeface="微软雅黑" pitchFamily="34" charset="-122"/>
                <a:ea typeface="微软雅黑" pitchFamily="34" charset="-122"/>
              </a:rPr>
              <a:t>(objfun,U0);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求解内点温度</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U = zeros(size(U0)+2);</a:t>
            </a:r>
          </a:p>
          <a:p>
            <a:pPr>
              <a:lnSpc>
                <a:spcPct val="120000"/>
              </a:lnSpc>
            </a:pPr>
            <a:r>
              <a:rPr lang="en-US" altLang="en-US" sz="1600" dirty="0">
                <a:latin typeface="微软雅黑" pitchFamily="34" charset="-122"/>
                <a:ea typeface="微软雅黑" pitchFamily="34" charset="-122"/>
              </a:rPr>
              <a:t>&gt;&gt; U(:,end) = 1;</a:t>
            </a:r>
          </a:p>
          <a:p>
            <a:pPr>
              <a:lnSpc>
                <a:spcPct val="120000"/>
              </a:lnSpc>
            </a:pPr>
            <a:r>
              <a:rPr lang="en-US" altLang="en-US" sz="1600" dirty="0">
                <a:latin typeface="微软雅黑" pitchFamily="34" charset="-122"/>
                <a:ea typeface="微软雅黑" pitchFamily="34" charset="-122"/>
              </a:rPr>
              <a:t>&gt;&gt; U(1,:) = 1;</a:t>
            </a:r>
          </a:p>
          <a:p>
            <a:pPr>
              <a:lnSpc>
                <a:spcPct val="120000"/>
              </a:lnSpc>
            </a:pPr>
            <a:r>
              <a:rPr lang="en-US" altLang="en-US" sz="1600" dirty="0">
                <a:latin typeface="微软雅黑" pitchFamily="34" charset="-122"/>
                <a:ea typeface="微软雅黑" pitchFamily="34" charset="-122"/>
              </a:rPr>
              <a:t>&gt;&gt; U(end,:) = 1;</a:t>
            </a:r>
          </a:p>
          <a:p>
            <a:pPr>
              <a:lnSpc>
                <a:spcPct val="120000"/>
              </a:lnSpc>
            </a:pPr>
            <a:r>
              <a:rPr lang="en-US" altLang="en-US" sz="1600" dirty="0">
                <a:latin typeface="微软雅黑" pitchFamily="34" charset="-122"/>
                <a:ea typeface="微软雅黑" pitchFamily="34" charset="-122"/>
              </a:rPr>
              <a:t>&gt;&gt; U(2:end-1,2:end-1) = </a:t>
            </a:r>
            <a:r>
              <a:rPr lang="en-US" altLang="en-US" sz="1600" dirty="0" err="1">
                <a:latin typeface="微软雅黑" pitchFamily="34" charset="-122"/>
                <a:ea typeface="微软雅黑" pitchFamily="34" charset="-122"/>
              </a:rPr>
              <a:t>Uin</a:t>
            </a:r>
            <a:r>
              <a:rPr lang="en-US" altLang="en-US" sz="1600" dirty="0">
                <a:latin typeface="微软雅黑" pitchFamily="34" charset="-122"/>
                <a:ea typeface="微软雅黑" pitchFamily="34" charset="-122"/>
              </a:rPr>
              <a:t>;</a:t>
            </a:r>
          </a:p>
          <a:p>
            <a:pPr>
              <a:lnSpc>
                <a:spcPct val="120000"/>
              </a:lnSpc>
            </a:pPr>
            <a:r>
              <a:rPr lang="en-US" altLang="en-US" sz="1600" dirty="0">
                <a:latin typeface="微软雅黑" pitchFamily="34" charset="-122"/>
                <a:ea typeface="微软雅黑" pitchFamily="34" charset="-122"/>
              </a:rPr>
              <a:t>&gt;&gt;[X,Y] = </a:t>
            </a:r>
            <a:r>
              <a:rPr lang="en-US" altLang="en-US" sz="1600" dirty="0" err="1">
                <a:latin typeface="微软雅黑" pitchFamily="34" charset="-122"/>
                <a:ea typeface="微软雅黑" pitchFamily="34" charset="-122"/>
              </a:rPr>
              <a:t>meshgrid</a:t>
            </a:r>
            <a:r>
              <a:rPr lang="en-US" altLang="en-US" sz="1600" dirty="0">
                <a:latin typeface="微软雅黑" pitchFamily="34" charset="-122"/>
                <a:ea typeface="微软雅黑" pitchFamily="34" charset="-122"/>
              </a:rPr>
              <a:t>(</a:t>
            </a:r>
            <a:r>
              <a:rPr lang="en-US" altLang="en-US" sz="1600" dirty="0" err="1">
                <a:latin typeface="微软雅黑" pitchFamily="34" charset="-122"/>
                <a:ea typeface="微软雅黑" pitchFamily="34" charset="-122"/>
              </a:rPr>
              <a:t>linspace</a:t>
            </a:r>
            <a:r>
              <a:rPr lang="en-US" altLang="en-US" sz="1600" dirty="0">
                <a:latin typeface="微软雅黑" pitchFamily="34" charset="-122"/>
                <a:ea typeface="微软雅黑" pitchFamily="34" charset="-122"/>
              </a:rPr>
              <a:t>(0,1,51));</a:t>
            </a:r>
          </a:p>
          <a:p>
            <a:pPr>
              <a:lnSpc>
                <a:spcPct val="120000"/>
              </a:lnSpc>
            </a:pPr>
            <a:r>
              <a:rPr lang="en-US" altLang="en-US" sz="1600" dirty="0">
                <a:latin typeface="微软雅黑" pitchFamily="34" charset="-122"/>
                <a:ea typeface="微软雅黑" pitchFamily="34" charset="-122"/>
              </a:rPr>
              <a:t>&gt;&gt; surf(X,Y,U);</a:t>
            </a: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xlabel</a:t>
            </a:r>
            <a:r>
              <a:rPr lang="en-US" altLang="en-US" sz="1600" dirty="0">
                <a:latin typeface="微软雅黑" pitchFamily="34" charset="-122"/>
                <a:ea typeface="微软雅黑" pitchFamily="34" charset="-122"/>
              </a:rPr>
              <a:t>('X'); </a:t>
            </a:r>
            <a:r>
              <a:rPr lang="en-US" altLang="en-US" sz="1600" dirty="0" err="1">
                <a:latin typeface="微软雅黑" pitchFamily="34" charset="-122"/>
                <a:ea typeface="微软雅黑" pitchFamily="34" charset="-122"/>
              </a:rPr>
              <a:t>ylabel</a:t>
            </a:r>
            <a:r>
              <a:rPr lang="en-US" altLang="en-US" sz="1600" dirty="0">
                <a:latin typeface="微软雅黑" pitchFamily="34" charset="-122"/>
                <a:ea typeface="微软雅黑" pitchFamily="34" charset="-122"/>
              </a:rPr>
              <a:t>('Y'); </a:t>
            </a:r>
            <a:r>
              <a:rPr lang="en-US" altLang="en-US" sz="1600" dirty="0" err="1">
                <a:latin typeface="微软雅黑" pitchFamily="34" charset="-122"/>
                <a:ea typeface="微软雅黑" pitchFamily="34" charset="-122"/>
              </a:rPr>
              <a:t>zlabel</a:t>
            </a:r>
            <a:r>
              <a:rPr lang="en-US" altLang="en-US" sz="1600" dirty="0">
                <a:latin typeface="微软雅黑" pitchFamily="34" charset="-122"/>
                <a:ea typeface="微软雅黑" pitchFamily="34" charset="-122"/>
              </a:rPr>
              <a:t>('U(X,Y)');</a:t>
            </a:r>
            <a:endParaRPr lang="en-US" altLang="en-US" sz="1600" dirty="0">
              <a:solidFill>
                <a:srgbClr val="33CC33"/>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F82CA0BB-FF6A-486E-B842-64D941B295FC}"/>
              </a:ext>
            </a:extLst>
          </p:cNvPr>
          <p:cNvSpPr>
            <a:spLocks noGrp="1"/>
          </p:cNvSpPr>
          <p:nvPr>
            <p:ph type="dt" sz="half" idx="2"/>
          </p:nvPr>
        </p:nvSpPr>
        <p:spPr/>
        <p:txBody>
          <a:bodyPr/>
          <a:lstStyle/>
          <a:p>
            <a:pPr>
              <a:defRPr/>
            </a:pPr>
            <a:fld id="{283F5E67-32B3-4565-A8D3-214CD0CD8A1C}"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2A0960BD-8201-497D-ABDD-09BD3BC2B4D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254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heel(4)">
                                      <p:cBhvr>
                                        <p:cTn id="7" dur="20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076"/>
          <p:cNvSpPr txBox="1"/>
          <p:nvPr/>
        </p:nvSpPr>
        <p:spPr>
          <a:xfrm>
            <a:off x="395536" y="1629962"/>
            <a:ext cx="806489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一维热传导方程</a:t>
            </a:r>
          </a:p>
        </p:txBody>
      </p:sp>
      <p:sp>
        <p:nvSpPr>
          <p:cNvPr id="6" name="Rectangle 12"/>
          <p:cNvSpPr>
            <a:spLocks noChangeArrowheads="1"/>
          </p:cNvSpPr>
          <p:nvPr/>
        </p:nvSpPr>
        <p:spPr bwMode="auto">
          <a:xfrm>
            <a:off x="33349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抛物方程的差分形式</a:t>
            </a:r>
          </a:p>
        </p:txBody>
      </p:sp>
      <p:graphicFrame>
        <p:nvGraphicFramePr>
          <p:cNvPr id="4" name="对象 3"/>
          <p:cNvGraphicFramePr>
            <a:graphicFrameLocks noChangeAspect="1"/>
          </p:cNvGraphicFramePr>
          <p:nvPr/>
        </p:nvGraphicFramePr>
        <p:xfrm>
          <a:off x="2884240" y="1484313"/>
          <a:ext cx="1255713" cy="722312"/>
        </p:xfrm>
        <a:graphic>
          <a:graphicData uri="http://schemas.openxmlformats.org/presentationml/2006/ole">
            <mc:AlternateContent xmlns:mc="http://schemas.openxmlformats.org/markup-compatibility/2006">
              <mc:Choice xmlns:v="urn:schemas-microsoft-com:vml" Requires="v">
                <p:oleObj name="Equation" r:id="rId2" imgW="685800" imgH="393480" progId="Equation.DSMT4">
                  <p:embed/>
                </p:oleObj>
              </mc:Choice>
              <mc:Fallback>
                <p:oleObj name="Equation" r:id="rId2" imgW="685800" imgH="393480" progId="Equation.DSMT4">
                  <p:embed/>
                  <p:pic>
                    <p:nvPicPr>
                      <p:cNvPr id="4" name="对象 3"/>
                      <p:cNvPicPr/>
                      <p:nvPr/>
                    </p:nvPicPr>
                    <p:blipFill>
                      <a:blip r:embed="rId3"/>
                      <a:stretch>
                        <a:fillRect/>
                      </a:stretch>
                    </p:blipFill>
                    <p:spPr>
                      <a:xfrm>
                        <a:off x="2884240" y="1484313"/>
                        <a:ext cx="1255713" cy="722312"/>
                      </a:xfrm>
                      <a:prstGeom prst="rect">
                        <a:avLst/>
                      </a:prstGeom>
                    </p:spPr>
                  </p:pic>
                </p:oleObj>
              </mc:Fallback>
            </mc:AlternateContent>
          </a:graphicData>
        </a:graphic>
      </p:graphicFrame>
      <p:sp>
        <p:nvSpPr>
          <p:cNvPr id="9" name="文本框 3076"/>
          <p:cNvSpPr txBox="1"/>
          <p:nvPr/>
        </p:nvSpPr>
        <p:spPr>
          <a:xfrm>
            <a:off x="722175" y="2252772"/>
            <a:ext cx="7162193" cy="540148"/>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lnSpc>
                <a:spcPct val="150000"/>
              </a:lnSpc>
              <a:spcBef>
                <a:spcPct val="50000"/>
              </a:spcBef>
              <a:buClr>
                <a:srgbClr val="0000FF"/>
              </a:buClr>
            </a:pPr>
            <a:r>
              <a:rPr lang="zh-CN" altLang="en-US" sz="2200" dirty="0">
                <a:latin typeface="微软雅黑" pitchFamily="34" charset="-122"/>
                <a:ea typeface="微软雅黑" pitchFamily="34" charset="-122"/>
              </a:rPr>
              <a:t>将</a:t>
            </a:r>
            <a:r>
              <a:rPr lang="en-US" altLang="zh-CN" sz="2200" i="1" dirty="0" err="1">
                <a:latin typeface="Times New Roman" pitchFamily="18" charset="0"/>
                <a:ea typeface="微软雅黑" pitchFamily="34" charset="-122"/>
                <a:cs typeface="Times New Roman" pitchFamily="18" charset="0"/>
              </a:rPr>
              <a:t>u</a:t>
            </a:r>
            <a:r>
              <a:rPr lang="en-US" altLang="zh-CN" sz="2200" dirty="0" err="1">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x</a:t>
            </a:r>
            <a:r>
              <a:rPr lang="en-US" altLang="zh-CN" sz="2200" dirty="0" err="1">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t</a:t>
            </a:r>
            <a:r>
              <a:rPr lang="en-US" altLang="zh-CN" sz="2200" i="1" dirty="0">
                <a:latin typeface="微软雅黑" pitchFamily="34" charset="-122"/>
                <a:ea typeface="微软雅黑" pitchFamily="34" charset="-122"/>
              </a:rPr>
              <a:t> </a:t>
            </a:r>
            <a:r>
              <a:rPr lang="zh-CN" altLang="en-US" sz="2200" dirty="0">
                <a:latin typeface="微软雅黑" pitchFamily="34" charset="-122"/>
                <a:ea typeface="微软雅黑" pitchFamily="34" charset="-122"/>
              </a:rPr>
              <a:t>离散化，可得一维热传导方程的差分形式：</a:t>
            </a:r>
          </a:p>
        </p:txBody>
      </p:sp>
      <p:graphicFrame>
        <p:nvGraphicFramePr>
          <p:cNvPr id="5" name="对象 4"/>
          <p:cNvGraphicFramePr>
            <a:graphicFrameLocks noChangeAspect="1"/>
          </p:cNvGraphicFramePr>
          <p:nvPr/>
        </p:nvGraphicFramePr>
        <p:xfrm>
          <a:off x="1607695" y="2942778"/>
          <a:ext cx="5391150" cy="630238"/>
        </p:xfrm>
        <a:graphic>
          <a:graphicData uri="http://schemas.openxmlformats.org/presentationml/2006/ole">
            <mc:AlternateContent xmlns:mc="http://schemas.openxmlformats.org/markup-compatibility/2006">
              <mc:Choice xmlns:v="urn:schemas-microsoft-com:vml" Requires="v">
                <p:oleObj name="Equation" r:id="rId4" imgW="3593880" imgH="419040" progId="Equation.DSMT4">
                  <p:embed/>
                </p:oleObj>
              </mc:Choice>
              <mc:Fallback>
                <p:oleObj name="Equation" r:id="rId4" imgW="3593880" imgH="419040" progId="Equation.DSMT4">
                  <p:embed/>
                  <p:pic>
                    <p:nvPicPr>
                      <p:cNvPr id="5" name="对象 4"/>
                      <p:cNvPicPr>
                        <a:picLocks noChangeAspect="1" noChangeArrowheads="1"/>
                      </p:cNvPicPr>
                      <p:nvPr/>
                    </p:nvPicPr>
                    <p:blipFill>
                      <a:blip r:embed="rId5"/>
                      <a:srcRect/>
                      <a:stretch>
                        <a:fillRect/>
                      </a:stretch>
                    </p:blipFill>
                    <p:spPr bwMode="auto">
                      <a:xfrm>
                        <a:off x="1607695" y="2942778"/>
                        <a:ext cx="5391150" cy="630238"/>
                      </a:xfrm>
                      <a:prstGeom prst="rect">
                        <a:avLst/>
                      </a:prstGeom>
                      <a:noFill/>
                      <a:ln>
                        <a:noFill/>
                      </a:ln>
                    </p:spPr>
                  </p:pic>
                </p:oleObj>
              </mc:Fallback>
            </mc:AlternateContent>
          </a:graphicData>
        </a:graphic>
      </p:graphicFrame>
      <p:grpSp>
        <p:nvGrpSpPr>
          <p:cNvPr id="8" name="组合 7"/>
          <p:cNvGrpSpPr/>
          <p:nvPr/>
        </p:nvGrpSpPr>
        <p:grpSpPr>
          <a:xfrm>
            <a:off x="722176" y="3538538"/>
            <a:ext cx="8170305" cy="768350"/>
            <a:chOff x="722175" y="2681288"/>
            <a:chExt cx="8170305" cy="768350"/>
          </a:xfrm>
        </p:grpSpPr>
        <p:sp>
          <p:nvSpPr>
            <p:cNvPr id="18" name="文本框 3076"/>
            <p:cNvSpPr txBox="1"/>
            <p:nvPr/>
          </p:nvSpPr>
          <p:spPr>
            <a:xfrm>
              <a:off x="722175" y="2715766"/>
              <a:ext cx="8170305"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lnSpc>
                  <a:spcPct val="150000"/>
                </a:lnSpc>
                <a:spcBef>
                  <a:spcPct val="50000"/>
                </a:spcBef>
                <a:buClr>
                  <a:srgbClr val="0000FF"/>
                </a:buClr>
              </a:pPr>
              <a:r>
                <a:rPr lang="zh-CN" altLang="en-US" sz="2200" dirty="0">
                  <a:latin typeface="微软雅黑" pitchFamily="34" charset="-122"/>
                  <a:ea typeface="微软雅黑" pitchFamily="34" charset="-122"/>
                </a:rPr>
                <a:t>记                                                                          ，则有            </a:t>
              </a:r>
            </a:p>
          </p:txBody>
        </p:sp>
        <p:graphicFrame>
          <p:nvGraphicFramePr>
            <p:cNvPr id="7" name="对象 6"/>
            <p:cNvGraphicFramePr>
              <a:graphicFrameLocks noChangeAspect="1"/>
            </p:cNvGraphicFramePr>
            <p:nvPr/>
          </p:nvGraphicFramePr>
          <p:xfrm>
            <a:off x="1144041" y="2681288"/>
            <a:ext cx="6164263" cy="768350"/>
          </p:xfrm>
          <a:graphic>
            <a:graphicData uri="http://schemas.openxmlformats.org/presentationml/2006/ole">
              <mc:AlternateContent xmlns:mc="http://schemas.openxmlformats.org/markup-compatibility/2006">
                <mc:Choice xmlns:v="urn:schemas-microsoft-com:vml" Requires="v">
                  <p:oleObj name="Equation" r:id="rId6" imgW="3365280" imgH="419040" progId="Equation.DSMT4">
                    <p:embed/>
                  </p:oleObj>
                </mc:Choice>
                <mc:Fallback>
                  <p:oleObj name="Equation" r:id="rId6" imgW="3365280" imgH="419040" progId="Equation.DSMT4">
                    <p:embed/>
                    <p:pic>
                      <p:nvPicPr>
                        <p:cNvPr id="7" name="对象 6"/>
                        <p:cNvPicPr>
                          <a:picLocks noChangeAspect="1" noChangeArrowheads="1"/>
                        </p:cNvPicPr>
                        <p:nvPr/>
                      </p:nvPicPr>
                      <p:blipFill>
                        <a:blip r:embed="rId7"/>
                        <a:srcRect/>
                        <a:stretch>
                          <a:fillRect/>
                        </a:stretch>
                      </p:blipFill>
                      <p:spPr bwMode="auto">
                        <a:xfrm>
                          <a:off x="1144041" y="2681288"/>
                          <a:ext cx="61642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对象 9"/>
          <p:cNvGraphicFramePr>
            <a:graphicFrameLocks noChangeAspect="1"/>
          </p:cNvGraphicFramePr>
          <p:nvPr/>
        </p:nvGraphicFramePr>
        <p:xfrm>
          <a:off x="1691680" y="4509121"/>
          <a:ext cx="3846512" cy="441325"/>
        </p:xfrm>
        <a:graphic>
          <a:graphicData uri="http://schemas.openxmlformats.org/presentationml/2006/ole">
            <mc:AlternateContent xmlns:mc="http://schemas.openxmlformats.org/markup-compatibility/2006">
              <mc:Choice xmlns:v="urn:schemas-microsoft-com:vml" Requires="v">
                <p:oleObj name="Equation" r:id="rId8" imgW="2108160" imgH="241200" progId="Equation.DSMT4">
                  <p:embed/>
                </p:oleObj>
              </mc:Choice>
              <mc:Fallback>
                <p:oleObj name="Equation" r:id="rId8" imgW="2108160" imgH="241200" progId="Equation.DSMT4">
                  <p:embed/>
                  <p:pic>
                    <p:nvPicPr>
                      <p:cNvPr id="10" name="对象 9"/>
                      <p:cNvPicPr>
                        <a:picLocks noChangeAspect="1" noChangeArrowheads="1"/>
                      </p:cNvPicPr>
                      <p:nvPr/>
                    </p:nvPicPr>
                    <p:blipFill>
                      <a:blip r:embed="rId9"/>
                      <a:srcRect/>
                      <a:stretch>
                        <a:fillRect/>
                      </a:stretch>
                    </p:blipFill>
                    <p:spPr bwMode="auto">
                      <a:xfrm>
                        <a:off x="1691680" y="4509121"/>
                        <a:ext cx="3846512" cy="441325"/>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BF0122C5-F1C5-455F-8D8E-817A2FD5CBCD}"/>
              </a:ext>
            </a:extLst>
          </p:cNvPr>
          <p:cNvSpPr>
            <a:spLocks noGrp="1"/>
          </p:cNvSpPr>
          <p:nvPr>
            <p:ph type="dt" sz="half" idx="2"/>
          </p:nvPr>
        </p:nvSpPr>
        <p:spPr/>
        <p:txBody>
          <a:bodyPr/>
          <a:lstStyle/>
          <a:p>
            <a:pPr>
              <a:defRPr/>
            </a:pPr>
            <a:fld id="{37FCC4E3-EC9F-4F29-91BA-53A168D81136}" type="datetime1">
              <a:rPr kumimoji="0" lang="zh-CN" altLang="en-US" smtClean="0">
                <a:latin typeface="Arial" charset="0"/>
              </a:rPr>
              <a:t>2022/11/23</a:t>
            </a:fld>
            <a:endParaRPr kumimoji="0" lang="en-US" altLang="zh-CN" dirty="0">
              <a:latin typeface="Arial" charset="0"/>
            </a:endParaRPr>
          </a:p>
        </p:txBody>
      </p:sp>
      <p:sp>
        <p:nvSpPr>
          <p:cNvPr id="13" name="页脚占位符 12">
            <a:extLst>
              <a:ext uri="{FF2B5EF4-FFF2-40B4-BE49-F238E27FC236}">
                <a16:creationId xmlns:a16="http://schemas.microsoft.com/office/drawing/2014/main" id="{576F35D3-C256-4433-80BE-6D313E1F8B2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69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例4-2</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求解细杆传热问题的定解问题</a:t>
            </a:r>
            <a:endParaRPr lang="en-US" altLang="en-US" sz="2400" dirty="0">
              <a:solidFill>
                <a:schemeClr val="bg2"/>
              </a:solidFill>
              <a:latin typeface="微软雅黑" pitchFamily="34" charset="-122"/>
              <a:ea typeface="微软雅黑" pitchFamily="34" charset="-122"/>
            </a:endParaRPr>
          </a:p>
        </p:txBody>
      </p:sp>
      <p:sp>
        <p:nvSpPr>
          <p:cNvPr id="5" name="文本框 3076"/>
          <p:cNvSpPr txBox="1"/>
          <p:nvPr/>
        </p:nvSpPr>
        <p:spPr>
          <a:xfrm>
            <a:off x="434144" y="3501008"/>
            <a:ext cx="7738257" cy="1048172"/>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nSpc>
                <a:spcPct val="150000"/>
              </a:lnSpc>
              <a:spcBef>
                <a:spcPct val="50000"/>
              </a:spcBef>
              <a:buClr>
                <a:srgbClr val="0000FF"/>
              </a:buClr>
            </a:pPr>
            <a:r>
              <a:rPr lang="zh-CN" altLang="en-US" sz="2200" dirty="0">
                <a:latin typeface="微软雅黑" pitchFamily="34" charset="-122"/>
                <a:ea typeface="微软雅黑" pitchFamily="34" charset="-122"/>
              </a:rPr>
              <a:t>将 </a:t>
            </a:r>
            <a:r>
              <a:rPr lang="en-US" altLang="zh-CN" sz="2200" dirty="0">
                <a:latin typeface="微软雅黑" pitchFamily="34" charset="-122"/>
                <a:ea typeface="微软雅黑" pitchFamily="34" charset="-122"/>
              </a:rPr>
              <a:t>x </a:t>
            </a:r>
            <a:r>
              <a:rPr lang="zh-CN" altLang="en-US" sz="2200" dirty="0">
                <a:latin typeface="微软雅黑" pitchFamily="34" charset="-122"/>
                <a:ea typeface="微软雅黑" pitchFamily="34" charset="-122"/>
              </a:rPr>
              <a:t>和 </a:t>
            </a:r>
            <a:r>
              <a:rPr lang="en-US" altLang="zh-CN" sz="2200" dirty="0">
                <a:latin typeface="微软雅黑" pitchFamily="34" charset="-122"/>
                <a:ea typeface="微软雅黑" pitchFamily="34" charset="-122"/>
              </a:rPr>
              <a:t>t </a:t>
            </a:r>
            <a:r>
              <a:rPr lang="zh-CN" altLang="en-US" sz="2200" dirty="0">
                <a:latin typeface="微软雅黑" pitchFamily="34" charset="-122"/>
                <a:ea typeface="微软雅黑" pitchFamily="34" charset="-122"/>
              </a:rPr>
              <a:t>的范围</a:t>
            </a:r>
            <a:r>
              <a:rPr lang="en-US" altLang="zh-CN" sz="2200" dirty="0">
                <a:latin typeface="微软雅黑" pitchFamily="34" charset="-122"/>
                <a:ea typeface="微软雅黑" pitchFamily="34" charset="-122"/>
              </a:rPr>
              <a:t>[0,1]</a:t>
            </a:r>
            <a:r>
              <a:rPr lang="zh-CN" altLang="en-US" sz="2200" dirty="0">
                <a:latin typeface="微软雅黑" pitchFamily="34" charset="-122"/>
                <a:ea typeface="微软雅黑" pitchFamily="34" charset="-122"/>
              </a:rPr>
              <a:t>都分为</a:t>
            </a:r>
            <a:r>
              <a:rPr lang="en-US" altLang="zh-CN" sz="2200" dirty="0">
                <a:latin typeface="微软雅黑" pitchFamily="34" charset="-122"/>
                <a:ea typeface="微软雅黑" pitchFamily="34" charset="-122"/>
              </a:rPr>
              <a:t>100</a:t>
            </a:r>
            <a:r>
              <a:rPr lang="zh-CN" altLang="en-US" sz="2200" dirty="0">
                <a:latin typeface="微软雅黑" pitchFamily="34" charset="-122"/>
                <a:ea typeface="微软雅黑" pitchFamily="34" charset="-122"/>
              </a:rPr>
              <a:t>份，用有限差分法求各时刻细杆上各点处的温度，并绘图。</a:t>
            </a:r>
          </a:p>
        </p:txBody>
      </p:sp>
      <p:graphicFrame>
        <p:nvGraphicFramePr>
          <p:cNvPr id="7" name="对象 6"/>
          <p:cNvGraphicFramePr>
            <a:graphicFrameLocks noChangeAspect="1"/>
          </p:cNvGraphicFramePr>
          <p:nvPr/>
        </p:nvGraphicFramePr>
        <p:xfrm>
          <a:off x="1830389" y="1557339"/>
          <a:ext cx="4302125" cy="1773237"/>
        </p:xfrm>
        <a:graphic>
          <a:graphicData uri="http://schemas.openxmlformats.org/presentationml/2006/ole">
            <mc:AlternateContent xmlns:mc="http://schemas.openxmlformats.org/markup-compatibility/2006">
              <mc:Choice xmlns:v="urn:schemas-microsoft-com:vml" Requires="v">
                <p:oleObj name="Equation" r:id="rId2" imgW="2349360" imgH="965160" progId="Equation.DSMT4">
                  <p:embed/>
                </p:oleObj>
              </mc:Choice>
              <mc:Fallback>
                <p:oleObj name="Equation" r:id="rId2" imgW="2349360" imgH="965160" progId="Equation.DSMT4">
                  <p:embed/>
                  <p:pic>
                    <p:nvPicPr>
                      <p:cNvPr id="7" name="对象 6"/>
                      <p:cNvPicPr>
                        <a:picLocks noChangeAspect="1" noChangeArrowheads="1"/>
                      </p:cNvPicPr>
                      <p:nvPr/>
                    </p:nvPicPr>
                    <p:blipFill>
                      <a:blip r:embed="rId3"/>
                      <a:srcRect/>
                      <a:stretch>
                        <a:fillRect/>
                      </a:stretch>
                    </p:blipFill>
                    <p:spPr bwMode="auto">
                      <a:xfrm>
                        <a:off x="1830389" y="1557339"/>
                        <a:ext cx="4302125"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2051721" y="4725145"/>
          <a:ext cx="3846513" cy="441325"/>
        </p:xfrm>
        <a:graphic>
          <a:graphicData uri="http://schemas.openxmlformats.org/presentationml/2006/ole">
            <mc:AlternateContent xmlns:mc="http://schemas.openxmlformats.org/markup-compatibility/2006">
              <mc:Choice xmlns:v="urn:schemas-microsoft-com:vml" Requires="v">
                <p:oleObj name="Equation" r:id="rId4" imgW="2108160" imgH="241200" progId="Equation.DSMT4">
                  <p:embed/>
                </p:oleObj>
              </mc:Choice>
              <mc:Fallback>
                <p:oleObj name="Equation" r:id="rId4" imgW="2108160" imgH="241200" progId="Equation.DSMT4">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1" y="4725145"/>
                        <a:ext cx="38465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35EC4163-7C5F-4F54-80B4-C33FD73B60D2}"/>
              </a:ext>
            </a:extLst>
          </p:cNvPr>
          <p:cNvSpPr>
            <a:spLocks noGrp="1"/>
          </p:cNvSpPr>
          <p:nvPr>
            <p:ph type="dt" sz="half" idx="2"/>
          </p:nvPr>
        </p:nvSpPr>
        <p:spPr/>
        <p:txBody>
          <a:bodyPr/>
          <a:lstStyle/>
          <a:p>
            <a:pPr>
              <a:defRPr/>
            </a:pPr>
            <a:fld id="{B1CB9F15-70A8-49F8-AC1E-07F22D575271}" type="datetime1">
              <a:rPr kumimoji="0" lang="zh-CN" altLang="en-US" smtClean="0">
                <a:latin typeface="Arial" charset="0"/>
              </a:rPr>
              <a:t>2022/11/23</a:t>
            </a:fld>
            <a:endParaRPr kumimoji="0" lang="en-US" altLang="zh-CN" dirty="0">
              <a:latin typeface="Arial" charset="0"/>
            </a:endParaRPr>
          </a:p>
        </p:txBody>
      </p:sp>
      <p:sp>
        <p:nvSpPr>
          <p:cNvPr id="9" name="页脚占位符 8">
            <a:extLst>
              <a:ext uri="{FF2B5EF4-FFF2-40B4-BE49-F238E27FC236}">
                <a16:creationId xmlns:a16="http://schemas.microsoft.com/office/drawing/2014/main" id="{378BA074-7EAC-400F-B160-38AB32F69C90}"/>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7558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107504" y="858589"/>
            <a:ext cx="792324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例4-2</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程序</a:t>
            </a:r>
            <a:endParaRPr lang="en-US" altLang="en-US" sz="2400" dirty="0">
              <a:solidFill>
                <a:schemeClr val="bg2"/>
              </a:solidFill>
              <a:latin typeface="微软雅黑" pitchFamily="34" charset="-122"/>
              <a:ea typeface="微软雅黑" pitchFamily="34" charset="-122"/>
            </a:endParaRPr>
          </a:p>
        </p:txBody>
      </p:sp>
      <p:sp>
        <p:nvSpPr>
          <p:cNvPr id="119812" name="Rectangle 7"/>
          <p:cNvSpPr>
            <a:spLocks noChangeArrowheads="1"/>
          </p:cNvSpPr>
          <p:nvPr/>
        </p:nvSpPr>
        <p:spPr bwMode="auto">
          <a:xfrm>
            <a:off x="428596" y="1532302"/>
            <a:ext cx="7455772" cy="39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U = zeros(100);  % </a:t>
            </a:r>
            <a:r>
              <a:rPr lang="zh-CN" altLang="en-US" sz="1600" dirty="0">
                <a:latin typeface="微软雅黑" pitchFamily="34" charset="-122"/>
                <a:ea typeface="微软雅黑" pitchFamily="34" charset="-122"/>
              </a:rPr>
              <a:t>初值矩阵</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t = (1:100)/100; x = t;  </a:t>
            </a:r>
            <a:r>
              <a:rPr lang="en-US" altLang="zh-CN" sz="1600" dirty="0">
                <a:latin typeface="微软雅黑" pitchFamily="34" charset="-122"/>
                <a:ea typeface="微软雅黑" pitchFamily="34" charset="-122"/>
              </a:rPr>
              <a:t>% t</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x</a:t>
            </a:r>
            <a:r>
              <a:rPr lang="zh-CN" altLang="en-US" sz="1600" dirty="0">
                <a:latin typeface="微软雅黑" pitchFamily="34" charset="-122"/>
                <a:ea typeface="微软雅黑" pitchFamily="34" charset="-122"/>
              </a:rPr>
              <a:t>的划分向量</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U(1,:) = sin(t);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下边界条件</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U(end,:) = </a:t>
            </a:r>
            <a:r>
              <a:rPr lang="en-US" altLang="en-US" sz="1600" dirty="0" err="1">
                <a:latin typeface="微软雅黑" pitchFamily="34" charset="-122"/>
                <a:ea typeface="微软雅黑" pitchFamily="34" charset="-122"/>
              </a:rPr>
              <a:t>cos</a:t>
            </a:r>
            <a:r>
              <a:rPr lang="en-US" altLang="en-US" sz="1600" dirty="0">
                <a:latin typeface="微软雅黑" pitchFamily="34" charset="-122"/>
                <a:ea typeface="微软雅黑" pitchFamily="34" charset="-122"/>
              </a:rPr>
              <a:t>(t);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上边界条件</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U(:,1) = x;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初值条件</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b2 = 0.001; dx = 0.01;dt = 0.01;r = b2*</a:t>
            </a:r>
            <a:r>
              <a:rPr lang="en-US" altLang="en-US" sz="1600" dirty="0" err="1">
                <a:latin typeface="微软雅黑" pitchFamily="34" charset="-122"/>
                <a:ea typeface="微软雅黑" pitchFamily="34" charset="-122"/>
              </a:rPr>
              <a:t>dt</a:t>
            </a:r>
            <a:r>
              <a:rPr lang="en-US" altLang="en-US" sz="1600" dirty="0">
                <a:latin typeface="微软雅黑" pitchFamily="34" charset="-122"/>
                <a:ea typeface="微软雅黑" pitchFamily="34" charset="-122"/>
              </a:rPr>
              <a:t>/dx^2;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参数</a:t>
            </a:r>
            <a:endParaRPr lang="en-US"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差分方程求解</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for j = 1:99</a:t>
            </a:r>
          </a:p>
          <a:p>
            <a:pPr>
              <a:lnSpc>
                <a:spcPct val="120000"/>
              </a:lnSpc>
            </a:pPr>
            <a:r>
              <a:rPr lang="en-US" altLang="en-US" sz="1600" dirty="0">
                <a:latin typeface="微软雅黑" pitchFamily="34" charset="-122"/>
                <a:ea typeface="微软雅黑" pitchFamily="34" charset="-122"/>
              </a:rPr>
              <a:t>       U(2:99,j+1) = (1-2*r)*U(2:99,j)+r*(U(3:100,j)+U(1:98,j));</a:t>
            </a:r>
          </a:p>
          <a:p>
            <a:pPr>
              <a:lnSpc>
                <a:spcPct val="120000"/>
              </a:lnSpc>
            </a:pPr>
            <a:r>
              <a:rPr lang="en-US" altLang="en-US" sz="1600" dirty="0">
                <a:latin typeface="微软雅黑" pitchFamily="34" charset="-122"/>
                <a:ea typeface="微软雅黑" pitchFamily="34" charset="-122"/>
              </a:rPr>
              <a:t>end</a:t>
            </a:r>
          </a:p>
          <a:p>
            <a:pPr>
              <a:lnSpc>
                <a:spcPct val="120000"/>
              </a:lnSpc>
            </a:pPr>
            <a:r>
              <a:rPr lang="en-US" altLang="en-US" sz="1600" dirty="0">
                <a:latin typeface="微软雅黑" pitchFamily="34" charset="-122"/>
                <a:ea typeface="微软雅黑" pitchFamily="34" charset="-122"/>
              </a:rPr>
              <a:t>&gt;&gt; [T,X] = </a:t>
            </a:r>
            <a:r>
              <a:rPr lang="en-US" altLang="en-US" sz="1600" dirty="0" err="1">
                <a:latin typeface="微软雅黑" pitchFamily="34" charset="-122"/>
                <a:ea typeface="微软雅黑" pitchFamily="34" charset="-122"/>
              </a:rPr>
              <a:t>meshgrid</a:t>
            </a:r>
            <a:r>
              <a:rPr lang="en-US" altLang="en-US" sz="1600" dirty="0">
                <a:latin typeface="微软雅黑" pitchFamily="34" charset="-122"/>
                <a:ea typeface="微软雅黑" pitchFamily="34" charset="-122"/>
              </a:rPr>
              <a:t>(t);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网格矩阵</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surf(T,X,U);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绘制面图</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xlabel</a:t>
            </a:r>
            <a:r>
              <a:rPr lang="en-US" altLang="en-US" sz="1600" dirty="0">
                <a:latin typeface="微软雅黑" pitchFamily="34" charset="-122"/>
                <a:ea typeface="微软雅黑" pitchFamily="34" charset="-122"/>
              </a:rPr>
              <a:t>('T');  </a:t>
            </a:r>
            <a:r>
              <a:rPr lang="en-US" altLang="en-US" sz="1600" dirty="0" err="1">
                <a:latin typeface="微软雅黑" pitchFamily="34" charset="-122"/>
                <a:ea typeface="微软雅黑" pitchFamily="34" charset="-122"/>
              </a:rPr>
              <a:t>ylabel</a:t>
            </a:r>
            <a:r>
              <a:rPr lang="en-US" altLang="en-US" sz="1600" dirty="0">
                <a:latin typeface="微软雅黑" pitchFamily="34" charset="-122"/>
                <a:ea typeface="微软雅黑" pitchFamily="34" charset="-122"/>
              </a:rPr>
              <a:t>('X');  </a:t>
            </a:r>
            <a:r>
              <a:rPr lang="en-US" altLang="en-US" sz="1600" dirty="0" err="1">
                <a:latin typeface="微软雅黑" pitchFamily="34" charset="-122"/>
                <a:ea typeface="微软雅黑" pitchFamily="34" charset="-122"/>
              </a:rPr>
              <a:t>zlabel</a:t>
            </a:r>
            <a:r>
              <a:rPr lang="en-US" altLang="en-US" sz="1600" dirty="0">
                <a:latin typeface="微软雅黑" pitchFamily="34" charset="-122"/>
                <a:ea typeface="微软雅黑" pitchFamily="34" charset="-122"/>
              </a:rPr>
              <a:t>('U(T,X)');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坐标轴标签</a:t>
            </a:r>
            <a:endParaRPr lang="en-US" altLang="en-US" sz="1600" dirty="0">
              <a:solidFill>
                <a:srgbClr val="33CC33"/>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DA920240-E6E0-43C8-9EC9-DEC430F9989F}"/>
              </a:ext>
            </a:extLst>
          </p:cNvPr>
          <p:cNvSpPr>
            <a:spLocks noGrp="1"/>
          </p:cNvSpPr>
          <p:nvPr>
            <p:ph type="dt" sz="half" idx="2"/>
          </p:nvPr>
        </p:nvSpPr>
        <p:spPr/>
        <p:txBody>
          <a:bodyPr/>
          <a:lstStyle/>
          <a:p>
            <a:pPr>
              <a:defRPr/>
            </a:pPr>
            <a:fld id="{F0D012C1-3D6E-4518-BC7E-036EA9273A53}"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DF753A44-4549-48C4-BE20-5DE011EE6AB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33307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70" y="1556793"/>
            <a:ext cx="53244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8E20C435-CF13-4181-97E1-C720CD74D93C}"/>
              </a:ext>
            </a:extLst>
          </p:cNvPr>
          <p:cNvSpPr>
            <a:spLocks noGrp="1"/>
          </p:cNvSpPr>
          <p:nvPr>
            <p:ph type="dt" sz="half" idx="2"/>
          </p:nvPr>
        </p:nvSpPr>
        <p:spPr/>
        <p:txBody>
          <a:bodyPr/>
          <a:lstStyle/>
          <a:p>
            <a:pPr>
              <a:defRPr/>
            </a:pPr>
            <a:fld id="{8F95DBE8-9B57-4A7C-84D3-50E1510A85EF}"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135310E0-2FAE-40F3-AF4A-C555D40E9AB3}"/>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28486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076"/>
          <p:cNvSpPr txBox="1"/>
          <p:nvPr/>
        </p:nvSpPr>
        <p:spPr>
          <a:xfrm>
            <a:off x="395536" y="1629962"/>
            <a:ext cx="806489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一维波动方程</a:t>
            </a:r>
          </a:p>
        </p:txBody>
      </p:sp>
      <p:sp>
        <p:nvSpPr>
          <p:cNvPr id="6" name="Rectangle 12"/>
          <p:cNvSpPr>
            <a:spLocks noChangeArrowheads="1"/>
          </p:cNvSpPr>
          <p:nvPr/>
        </p:nvSpPr>
        <p:spPr bwMode="auto">
          <a:xfrm>
            <a:off x="33349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双曲方程的差分形式</a:t>
            </a:r>
          </a:p>
        </p:txBody>
      </p:sp>
      <p:graphicFrame>
        <p:nvGraphicFramePr>
          <p:cNvPr id="4" name="对象 3"/>
          <p:cNvGraphicFramePr>
            <a:graphicFrameLocks noChangeAspect="1"/>
          </p:cNvGraphicFramePr>
          <p:nvPr>
            <p:extLst>
              <p:ext uri="{D42A27DB-BD31-4B8C-83A1-F6EECF244321}">
                <p14:modId xmlns:p14="http://schemas.microsoft.com/office/powerpoint/2010/main" val="3952707676"/>
              </p:ext>
            </p:extLst>
          </p:nvPr>
        </p:nvGraphicFramePr>
        <p:xfrm>
          <a:off x="2692778" y="1546100"/>
          <a:ext cx="4229100" cy="1631950"/>
        </p:xfrm>
        <a:graphic>
          <a:graphicData uri="http://schemas.openxmlformats.org/presentationml/2006/ole">
            <mc:AlternateContent xmlns:mc="http://schemas.openxmlformats.org/markup-compatibility/2006">
              <mc:Choice xmlns:v="urn:schemas-microsoft-com:vml" Requires="v">
                <p:oleObj name="Equation" r:id="rId2" imgW="2311200" imgH="888840" progId="Equation.DSMT4">
                  <p:embed/>
                </p:oleObj>
              </mc:Choice>
              <mc:Fallback>
                <p:oleObj name="Equation" r:id="rId2" imgW="2311200" imgH="888840" progId="Equation.DSMT4">
                  <p:embed/>
                  <p:pic>
                    <p:nvPicPr>
                      <p:cNvPr id="4" name="对象 3"/>
                      <p:cNvPicPr/>
                      <p:nvPr/>
                    </p:nvPicPr>
                    <p:blipFill>
                      <a:blip r:embed="rId3"/>
                      <a:stretch>
                        <a:fillRect/>
                      </a:stretch>
                    </p:blipFill>
                    <p:spPr>
                      <a:xfrm>
                        <a:off x="2692778" y="1546100"/>
                        <a:ext cx="4229100" cy="1631950"/>
                      </a:xfrm>
                      <a:prstGeom prst="rect">
                        <a:avLst/>
                      </a:prstGeom>
                    </p:spPr>
                  </p:pic>
                </p:oleObj>
              </mc:Fallback>
            </mc:AlternateContent>
          </a:graphicData>
        </a:graphic>
      </p:graphicFrame>
      <p:sp>
        <p:nvSpPr>
          <p:cNvPr id="9" name="文本框 3076"/>
          <p:cNvSpPr txBox="1"/>
          <p:nvPr/>
        </p:nvSpPr>
        <p:spPr>
          <a:xfrm>
            <a:off x="722175" y="3284984"/>
            <a:ext cx="7162193" cy="540148"/>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lnSpc>
                <a:spcPct val="150000"/>
              </a:lnSpc>
              <a:spcBef>
                <a:spcPct val="50000"/>
              </a:spcBef>
              <a:buClr>
                <a:srgbClr val="0000FF"/>
              </a:buClr>
            </a:pPr>
            <a:r>
              <a:rPr lang="zh-CN" altLang="en-US" sz="2200" dirty="0">
                <a:latin typeface="微软雅黑" pitchFamily="34" charset="-122"/>
                <a:ea typeface="微软雅黑" pitchFamily="34" charset="-122"/>
              </a:rPr>
              <a:t>将</a:t>
            </a:r>
            <a:r>
              <a:rPr lang="en-US" altLang="zh-CN" sz="2200" i="1" dirty="0" err="1">
                <a:latin typeface="Times New Roman" pitchFamily="18" charset="0"/>
                <a:ea typeface="微软雅黑" pitchFamily="34" charset="-122"/>
                <a:cs typeface="Times New Roman" pitchFamily="18" charset="0"/>
              </a:rPr>
              <a:t>u</a:t>
            </a:r>
            <a:r>
              <a:rPr lang="en-US" altLang="zh-CN" sz="2200" dirty="0" err="1">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x</a:t>
            </a:r>
            <a:r>
              <a:rPr lang="en-US" altLang="zh-CN" sz="2200" dirty="0" err="1">
                <a:latin typeface="Times New Roman" pitchFamily="18" charset="0"/>
                <a:ea typeface="微软雅黑" pitchFamily="34" charset="-122"/>
                <a:cs typeface="Times New Roman" pitchFamily="18" charset="0"/>
              </a:rPr>
              <a:t>,</a:t>
            </a:r>
            <a:r>
              <a:rPr lang="en-US" altLang="zh-CN" sz="2200" i="1" dirty="0" err="1">
                <a:latin typeface="Times New Roman" pitchFamily="18" charset="0"/>
                <a:ea typeface="微软雅黑" pitchFamily="34" charset="-122"/>
                <a:cs typeface="Times New Roman" pitchFamily="18" charset="0"/>
              </a:rPr>
              <a:t>t</a:t>
            </a:r>
            <a:r>
              <a:rPr lang="en-US" altLang="zh-CN" sz="2200" i="1" dirty="0">
                <a:latin typeface="微软雅黑" pitchFamily="34" charset="-122"/>
                <a:ea typeface="微软雅黑" pitchFamily="34" charset="-122"/>
              </a:rPr>
              <a:t> </a:t>
            </a:r>
            <a:r>
              <a:rPr lang="zh-CN" altLang="en-US" sz="2200" dirty="0">
                <a:latin typeface="微软雅黑" pitchFamily="34" charset="-122"/>
                <a:ea typeface="微软雅黑" pitchFamily="34" charset="-122"/>
              </a:rPr>
              <a:t>离散化，可得一维波动方程的差分形式：</a:t>
            </a:r>
          </a:p>
        </p:txBody>
      </p:sp>
      <p:graphicFrame>
        <p:nvGraphicFramePr>
          <p:cNvPr id="5" name="对象 4"/>
          <p:cNvGraphicFramePr>
            <a:graphicFrameLocks noChangeAspect="1"/>
          </p:cNvGraphicFramePr>
          <p:nvPr>
            <p:extLst>
              <p:ext uri="{D42A27DB-BD31-4B8C-83A1-F6EECF244321}">
                <p14:modId xmlns:p14="http://schemas.microsoft.com/office/powerpoint/2010/main" val="1305512966"/>
              </p:ext>
            </p:extLst>
          </p:nvPr>
        </p:nvGraphicFramePr>
        <p:xfrm>
          <a:off x="960438" y="3975437"/>
          <a:ext cx="6686550" cy="630238"/>
        </p:xfrm>
        <a:graphic>
          <a:graphicData uri="http://schemas.openxmlformats.org/presentationml/2006/ole">
            <mc:AlternateContent xmlns:mc="http://schemas.openxmlformats.org/markup-compatibility/2006">
              <mc:Choice xmlns:v="urn:schemas-microsoft-com:vml" Requires="v">
                <p:oleObj name="Equation" r:id="rId4" imgW="4457520" imgH="419040" progId="Equation.DSMT4">
                  <p:embed/>
                </p:oleObj>
              </mc:Choice>
              <mc:Fallback>
                <p:oleObj name="Equation" r:id="rId4" imgW="4457520" imgH="419040" progId="Equation.DSMT4">
                  <p:embed/>
                  <p:pic>
                    <p:nvPicPr>
                      <p:cNvPr id="5" name="对象 4"/>
                      <p:cNvPicPr>
                        <a:picLocks noChangeAspect="1" noChangeArrowheads="1"/>
                      </p:cNvPicPr>
                      <p:nvPr/>
                    </p:nvPicPr>
                    <p:blipFill>
                      <a:blip r:embed="rId5"/>
                      <a:srcRect/>
                      <a:stretch>
                        <a:fillRect/>
                      </a:stretch>
                    </p:blipFill>
                    <p:spPr bwMode="auto">
                      <a:xfrm>
                        <a:off x="960438" y="3975437"/>
                        <a:ext cx="6686550" cy="630238"/>
                      </a:xfrm>
                      <a:prstGeom prst="rect">
                        <a:avLst/>
                      </a:prstGeom>
                      <a:noFill/>
                      <a:ln>
                        <a:noFill/>
                      </a:ln>
                    </p:spPr>
                  </p:pic>
                </p:oleObj>
              </mc:Fallback>
            </mc:AlternateContent>
          </a:graphicData>
        </a:graphic>
      </p:graphicFrame>
      <p:grpSp>
        <p:nvGrpSpPr>
          <p:cNvPr id="8" name="组合 7"/>
          <p:cNvGrpSpPr/>
          <p:nvPr/>
        </p:nvGrpSpPr>
        <p:grpSpPr>
          <a:xfrm>
            <a:off x="722176" y="4461213"/>
            <a:ext cx="8170305" cy="860425"/>
            <a:chOff x="722175" y="2571750"/>
            <a:chExt cx="8170305" cy="860425"/>
          </a:xfrm>
        </p:grpSpPr>
        <p:sp>
          <p:nvSpPr>
            <p:cNvPr id="18" name="文本框 3076"/>
            <p:cNvSpPr txBox="1"/>
            <p:nvPr/>
          </p:nvSpPr>
          <p:spPr>
            <a:xfrm>
              <a:off x="722175" y="2715766"/>
              <a:ext cx="8170305"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lnSpc>
                  <a:spcPct val="150000"/>
                </a:lnSpc>
                <a:spcBef>
                  <a:spcPct val="50000"/>
                </a:spcBef>
                <a:buClr>
                  <a:srgbClr val="0000FF"/>
                </a:buClr>
              </a:pPr>
              <a:r>
                <a:rPr lang="zh-CN" altLang="en-US" sz="2200" dirty="0">
                  <a:latin typeface="微软雅黑" pitchFamily="34" charset="-122"/>
                  <a:ea typeface="微软雅黑" pitchFamily="34" charset="-122"/>
                </a:rPr>
                <a:t>记                                                                          ，则有            </a:t>
              </a:r>
            </a:p>
          </p:txBody>
        </p:sp>
        <p:graphicFrame>
          <p:nvGraphicFramePr>
            <p:cNvPr id="7" name="对象 6"/>
            <p:cNvGraphicFramePr>
              <a:graphicFrameLocks noChangeAspect="1"/>
            </p:cNvGraphicFramePr>
            <p:nvPr/>
          </p:nvGraphicFramePr>
          <p:xfrm>
            <a:off x="1109663" y="2571750"/>
            <a:ext cx="6234112" cy="860425"/>
          </p:xfrm>
          <a:graphic>
            <a:graphicData uri="http://schemas.openxmlformats.org/presentationml/2006/ole">
              <mc:AlternateContent xmlns:mc="http://schemas.openxmlformats.org/markup-compatibility/2006">
                <mc:Choice xmlns:v="urn:schemas-microsoft-com:vml" Requires="v">
                  <p:oleObj name="Equation" r:id="rId6" imgW="3403440" imgH="469800" progId="Equation.DSMT4">
                    <p:embed/>
                  </p:oleObj>
                </mc:Choice>
                <mc:Fallback>
                  <p:oleObj name="Equation" r:id="rId6" imgW="3403440" imgH="469800" progId="Equation.DSMT4">
                    <p:embed/>
                    <p:pic>
                      <p:nvPicPr>
                        <p:cNvPr id="7" name="对象 6"/>
                        <p:cNvPicPr>
                          <a:picLocks noChangeAspect="1" noChangeArrowheads="1"/>
                        </p:cNvPicPr>
                        <p:nvPr/>
                      </p:nvPicPr>
                      <p:blipFill>
                        <a:blip r:embed="rId7"/>
                        <a:srcRect/>
                        <a:stretch>
                          <a:fillRect/>
                        </a:stretch>
                      </p:blipFill>
                      <p:spPr bwMode="auto">
                        <a:xfrm>
                          <a:off x="1109663" y="2571750"/>
                          <a:ext cx="62341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对象 9"/>
          <p:cNvGraphicFramePr>
            <a:graphicFrameLocks noChangeAspect="1"/>
          </p:cNvGraphicFramePr>
          <p:nvPr>
            <p:extLst>
              <p:ext uri="{D42A27DB-BD31-4B8C-83A1-F6EECF244321}">
                <p14:modId xmlns:p14="http://schemas.microsoft.com/office/powerpoint/2010/main" val="3444289811"/>
              </p:ext>
            </p:extLst>
          </p:nvPr>
        </p:nvGraphicFramePr>
        <p:xfrm>
          <a:off x="1140668" y="5603875"/>
          <a:ext cx="6743700" cy="441325"/>
        </p:xfrm>
        <a:graphic>
          <a:graphicData uri="http://schemas.openxmlformats.org/presentationml/2006/ole">
            <mc:AlternateContent xmlns:mc="http://schemas.openxmlformats.org/markup-compatibility/2006">
              <mc:Choice xmlns:v="urn:schemas-microsoft-com:vml" Requires="v">
                <p:oleObj name="Equation" r:id="rId8" imgW="3695400" imgH="241200" progId="Equation.DSMT4">
                  <p:embed/>
                </p:oleObj>
              </mc:Choice>
              <mc:Fallback>
                <p:oleObj name="Equation" r:id="rId8" imgW="3695400" imgH="241200" progId="Equation.DSMT4">
                  <p:embed/>
                  <p:pic>
                    <p:nvPicPr>
                      <p:cNvPr id="10" name="对象 9"/>
                      <p:cNvPicPr>
                        <a:picLocks noChangeAspect="1" noChangeArrowheads="1"/>
                      </p:cNvPicPr>
                      <p:nvPr/>
                    </p:nvPicPr>
                    <p:blipFill>
                      <a:blip r:embed="rId9"/>
                      <a:srcRect/>
                      <a:stretch>
                        <a:fillRect/>
                      </a:stretch>
                    </p:blipFill>
                    <p:spPr bwMode="auto">
                      <a:xfrm>
                        <a:off x="1140668" y="5603875"/>
                        <a:ext cx="6743700" cy="441325"/>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66587572-CA02-45A0-9B79-A3EF855A1DD8}"/>
              </a:ext>
            </a:extLst>
          </p:cNvPr>
          <p:cNvSpPr>
            <a:spLocks noGrp="1"/>
          </p:cNvSpPr>
          <p:nvPr>
            <p:ph type="dt" sz="half" idx="2"/>
          </p:nvPr>
        </p:nvSpPr>
        <p:spPr/>
        <p:txBody>
          <a:bodyPr/>
          <a:lstStyle/>
          <a:p>
            <a:pPr>
              <a:defRPr/>
            </a:pPr>
            <a:fld id="{00180738-3604-41E6-893F-7F694B59B4DE}" type="datetime1">
              <a:rPr kumimoji="0" lang="zh-CN" altLang="en-US" smtClean="0">
                <a:latin typeface="Arial" charset="0"/>
              </a:rPr>
              <a:t>2022/11/23</a:t>
            </a:fld>
            <a:endParaRPr kumimoji="0" lang="en-US" altLang="zh-CN" dirty="0">
              <a:latin typeface="Arial" charset="0"/>
            </a:endParaRPr>
          </a:p>
        </p:txBody>
      </p:sp>
      <p:sp>
        <p:nvSpPr>
          <p:cNvPr id="13" name="页脚占位符 12">
            <a:extLst>
              <a:ext uri="{FF2B5EF4-FFF2-40B4-BE49-F238E27FC236}">
                <a16:creationId xmlns:a16="http://schemas.microsoft.com/office/drawing/2014/main" id="{D62C2EC4-BD35-4A6D-A13D-545111E2D57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027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076"/>
          <p:cNvSpPr txBox="1"/>
          <p:nvPr/>
        </p:nvSpPr>
        <p:spPr>
          <a:xfrm>
            <a:off x="395536" y="1629962"/>
            <a:ext cx="8064896" cy="430887"/>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spcBef>
                <a:spcPct val="50000"/>
              </a:spcBef>
              <a:buClr>
                <a:srgbClr val="0000FF"/>
              </a:buClr>
              <a:buFont typeface="Wingdings" pitchFamily="2" charset="2"/>
              <a:buChar char="Ø"/>
            </a:pPr>
            <a:r>
              <a:rPr lang="zh-CN" altLang="en-US" sz="2200" dirty="0">
                <a:latin typeface="微软雅黑" pitchFamily="34" charset="-122"/>
                <a:ea typeface="微软雅黑" pitchFamily="34" charset="-122"/>
              </a:rPr>
              <a:t>一维波动方程</a:t>
            </a:r>
          </a:p>
        </p:txBody>
      </p:sp>
      <p:graphicFrame>
        <p:nvGraphicFramePr>
          <p:cNvPr id="4" name="对象 3"/>
          <p:cNvGraphicFramePr>
            <a:graphicFrameLocks noChangeAspect="1"/>
          </p:cNvGraphicFramePr>
          <p:nvPr/>
        </p:nvGraphicFramePr>
        <p:xfrm>
          <a:off x="2627784" y="1460500"/>
          <a:ext cx="1347788" cy="769938"/>
        </p:xfrm>
        <a:graphic>
          <a:graphicData uri="http://schemas.openxmlformats.org/presentationml/2006/ole">
            <mc:AlternateContent xmlns:mc="http://schemas.openxmlformats.org/markup-compatibility/2006">
              <mc:Choice xmlns:v="urn:schemas-microsoft-com:vml" Requires="v">
                <p:oleObj name="Equation" r:id="rId2" imgW="736560" imgH="419040" progId="Equation.DSMT4">
                  <p:embed/>
                </p:oleObj>
              </mc:Choice>
              <mc:Fallback>
                <p:oleObj name="Equation" r:id="rId2" imgW="736560" imgH="419040" progId="Equation.DSMT4">
                  <p:embed/>
                  <p:pic>
                    <p:nvPicPr>
                      <p:cNvPr id="4" name="对象 3"/>
                      <p:cNvPicPr/>
                      <p:nvPr/>
                    </p:nvPicPr>
                    <p:blipFill>
                      <a:blip r:embed="rId3"/>
                      <a:stretch>
                        <a:fillRect/>
                      </a:stretch>
                    </p:blipFill>
                    <p:spPr>
                      <a:xfrm>
                        <a:off x="2627784" y="1460500"/>
                        <a:ext cx="1347788" cy="769938"/>
                      </a:xfrm>
                      <a:prstGeom prst="rect">
                        <a:avLst/>
                      </a:prstGeom>
                    </p:spPr>
                  </p:pic>
                </p:oleObj>
              </mc:Fallback>
            </mc:AlternateContent>
          </a:graphicData>
        </a:graphic>
      </p:graphicFrame>
      <p:grpSp>
        <p:nvGrpSpPr>
          <p:cNvPr id="5" name="组合 4"/>
          <p:cNvGrpSpPr/>
          <p:nvPr/>
        </p:nvGrpSpPr>
        <p:grpSpPr>
          <a:xfrm>
            <a:off x="722175" y="2204864"/>
            <a:ext cx="7162193" cy="814388"/>
            <a:chOff x="722174" y="1347614"/>
            <a:chExt cx="7162193" cy="814388"/>
          </a:xfrm>
        </p:grpSpPr>
        <p:sp>
          <p:nvSpPr>
            <p:cNvPr id="9" name="文本框 3076"/>
            <p:cNvSpPr txBox="1"/>
            <p:nvPr/>
          </p:nvSpPr>
          <p:spPr>
            <a:xfrm>
              <a:off x="722174" y="1395522"/>
              <a:ext cx="7162193"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lnSpc>
                  <a:spcPct val="150000"/>
                </a:lnSpc>
                <a:spcBef>
                  <a:spcPct val="50000"/>
                </a:spcBef>
                <a:buClr>
                  <a:srgbClr val="0000FF"/>
                </a:buClr>
              </a:pPr>
              <a:r>
                <a:rPr lang="zh-CN" altLang="en-US" sz="2200" dirty="0">
                  <a:latin typeface="微软雅黑" pitchFamily="34" charset="-122"/>
                  <a:ea typeface="微软雅黑" pitchFamily="34" charset="-122"/>
                </a:rPr>
                <a:t>由初始条件                                                   可得：</a:t>
              </a:r>
            </a:p>
          </p:txBody>
        </p:sp>
        <p:graphicFrame>
          <p:nvGraphicFramePr>
            <p:cNvPr id="7" name="对象 6"/>
            <p:cNvGraphicFramePr>
              <a:graphicFrameLocks noChangeAspect="1"/>
            </p:cNvGraphicFramePr>
            <p:nvPr/>
          </p:nvGraphicFramePr>
          <p:xfrm>
            <a:off x="2278038" y="1347614"/>
            <a:ext cx="4094162" cy="814388"/>
          </p:xfrm>
          <a:graphic>
            <a:graphicData uri="http://schemas.openxmlformats.org/presentationml/2006/ole">
              <mc:AlternateContent xmlns:mc="http://schemas.openxmlformats.org/markup-compatibility/2006">
                <mc:Choice xmlns:v="urn:schemas-microsoft-com:vml" Requires="v">
                  <p:oleObj name="Equation" r:id="rId4" imgW="2234880" imgH="444240" progId="Equation.DSMT4">
                    <p:embed/>
                  </p:oleObj>
                </mc:Choice>
                <mc:Fallback>
                  <p:oleObj name="Equation" r:id="rId4" imgW="2234880" imgH="444240" progId="Equation.DSMT4">
                    <p:embed/>
                    <p:pic>
                      <p:nvPicPr>
                        <p:cNvPr id="7" name="对象 6"/>
                        <p:cNvPicPr>
                          <a:picLocks noChangeAspect="1" noChangeArrowheads="1"/>
                        </p:cNvPicPr>
                        <p:nvPr/>
                      </p:nvPicPr>
                      <p:blipFill>
                        <a:blip r:embed="rId5"/>
                        <a:srcRect/>
                        <a:stretch>
                          <a:fillRect/>
                        </a:stretch>
                      </p:blipFill>
                      <p:spPr bwMode="auto">
                        <a:xfrm>
                          <a:off x="2278038" y="1347614"/>
                          <a:ext cx="4094162"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对象 9"/>
          <p:cNvGraphicFramePr>
            <a:graphicFrameLocks noChangeAspect="1"/>
          </p:cNvGraphicFramePr>
          <p:nvPr/>
        </p:nvGraphicFramePr>
        <p:xfrm>
          <a:off x="2195737" y="3068961"/>
          <a:ext cx="2733675" cy="441325"/>
        </p:xfrm>
        <a:graphic>
          <a:graphicData uri="http://schemas.openxmlformats.org/presentationml/2006/ole">
            <mc:AlternateContent xmlns:mc="http://schemas.openxmlformats.org/markup-compatibility/2006">
              <mc:Choice xmlns:v="urn:schemas-microsoft-com:vml" Requires="v">
                <p:oleObj name="Equation" r:id="rId6" imgW="1498320" imgH="241200" progId="Equation.DSMT4">
                  <p:embed/>
                </p:oleObj>
              </mc:Choice>
              <mc:Fallback>
                <p:oleObj name="Equation" r:id="rId6" imgW="1498320" imgH="241200" progId="Equation.DSMT4">
                  <p:embed/>
                  <p:pic>
                    <p:nvPicPr>
                      <p:cNvPr id="10" name="对象 9"/>
                      <p:cNvPicPr>
                        <a:picLocks noChangeAspect="1" noChangeArrowheads="1"/>
                      </p:cNvPicPr>
                      <p:nvPr/>
                    </p:nvPicPr>
                    <p:blipFill>
                      <a:blip r:embed="rId7"/>
                      <a:srcRect/>
                      <a:stretch>
                        <a:fillRect/>
                      </a:stretch>
                    </p:blipFill>
                    <p:spPr bwMode="auto">
                      <a:xfrm>
                        <a:off x="2195737" y="3068961"/>
                        <a:ext cx="2733675" cy="441325"/>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nvGraphicFramePr>
        <p:xfrm>
          <a:off x="2171924" y="3644900"/>
          <a:ext cx="4632325" cy="742950"/>
        </p:xfrm>
        <a:graphic>
          <a:graphicData uri="http://schemas.openxmlformats.org/presentationml/2006/ole">
            <mc:AlternateContent xmlns:mc="http://schemas.openxmlformats.org/markup-compatibility/2006">
              <mc:Choice xmlns:v="urn:schemas-microsoft-com:vml" Requires="v">
                <p:oleObj name="Equation" r:id="rId8" imgW="2539800" imgH="406080" progId="Equation.DSMT4">
                  <p:embed/>
                </p:oleObj>
              </mc:Choice>
              <mc:Fallback>
                <p:oleObj name="Equation" r:id="rId8" imgW="2539800" imgH="406080" progId="Equation.DSMT4">
                  <p:embed/>
                  <p:pic>
                    <p:nvPicPr>
                      <p:cNvPr id="8" name="对象 7"/>
                      <p:cNvPicPr>
                        <a:picLocks noChangeAspect="1" noChangeArrowheads="1"/>
                      </p:cNvPicPr>
                      <p:nvPr/>
                    </p:nvPicPr>
                    <p:blipFill>
                      <a:blip r:embed="rId9"/>
                      <a:srcRect/>
                      <a:stretch>
                        <a:fillRect/>
                      </a:stretch>
                    </p:blipFill>
                    <p:spPr bwMode="auto">
                      <a:xfrm>
                        <a:off x="2171924" y="3644900"/>
                        <a:ext cx="46323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 name="组合 11"/>
          <p:cNvGrpSpPr/>
          <p:nvPr/>
        </p:nvGrpSpPr>
        <p:grpSpPr>
          <a:xfrm>
            <a:off x="722176" y="4328819"/>
            <a:ext cx="8170305" cy="1295694"/>
            <a:chOff x="722175" y="3471569"/>
            <a:chExt cx="8170305" cy="1295694"/>
          </a:xfrm>
        </p:grpSpPr>
        <p:sp>
          <p:nvSpPr>
            <p:cNvPr id="18" name="文本框 3076"/>
            <p:cNvSpPr txBox="1"/>
            <p:nvPr/>
          </p:nvSpPr>
          <p:spPr>
            <a:xfrm>
              <a:off x="722175" y="3471569"/>
              <a:ext cx="8170305"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eaLnBrk="1" hangingPunct="1">
                <a:lnSpc>
                  <a:spcPct val="150000"/>
                </a:lnSpc>
                <a:spcBef>
                  <a:spcPct val="50000"/>
                </a:spcBef>
                <a:buClr>
                  <a:srgbClr val="0000FF"/>
                </a:buClr>
              </a:pPr>
              <a:r>
                <a:rPr lang="zh-CN" altLang="en-US" sz="2200" dirty="0">
                  <a:latin typeface="微软雅黑" pitchFamily="34" charset="-122"/>
                  <a:ea typeface="微软雅黑" pitchFamily="34" charset="-122"/>
                </a:rPr>
                <a:t>由</a:t>
              </a:r>
              <a:r>
                <a:rPr lang="en-US" altLang="zh-CN" sz="2200" dirty="0">
                  <a:latin typeface="微软雅黑" pitchFamily="34" charset="-122"/>
                  <a:ea typeface="微软雅黑" pitchFamily="34" charset="-122"/>
                </a:rPr>
                <a:t>(6.4-14)</a:t>
              </a:r>
              <a:r>
                <a:rPr lang="zh-CN" altLang="en-US" sz="2200" dirty="0">
                  <a:latin typeface="微软雅黑" pitchFamily="34" charset="-122"/>
                  <a:ea typeface="微软雅黑" pitchFamily="34" charset="-122"/>
                </a:rPr>
                <a:t>式可得</a:t>
              </a:r>
            </a:p>
          </p:txBody>
        </p:sp>
        <p:graphicFrame>
          <p:nvGraphicFramePr>
            <p:cNvPr id="11" name="对象 10"/>
            <p:cNvGraphicFramePr>
              <a:graphicFrameLocks noChangeAspect="1"/>
            </p:cNvGraphicFramePr>
            <p:nvPr/>
          </p:nvGraphicFramePr>
          <p:xfrm>
            <a:off x="1836738" y="4048125"/>
            <a:ext cx="4933950" cy="719138"/>
          </p:xfrm>
          <a:graphic>
            <a:graphicData uri="http://schemas.openxmlformats.org/presentationml/2006/ole">
              <mc:AlternateContent xmlns:mc="http://schemas.openxmlformats.org/markup-compatibility/2006">
                <mc:Choice xmlns:v="urn:schemas-microsoft-com:vml" Requires="v">
                  <p:oleObj name="Equation" r:id="rId10" imgW="2705040" imgH="393480" progId="Equation.DSMT4">
                    <p:embed/>
                  </p:oleObj>
                </mc:Choice>
                <mc:Fallback>
                  <p:oleObj name="Equation" r:id="rId10" imgW="2705040" imgH="393480" progId="Equation.DSMT4">
                    <p:embed/>
                    <p:pic>
                      <p:nvPicPr>
                        <p:cNvPr id="11" name="对象 10"/>
                        <p:cNvPicPr>
                          <a:picLocks noChangeAspect="1" noChangeArrowheads="1"/>
                        </p:cNvPicPr>
                        <p:nvPr/>
                      </p:nvPicPr>
                      <p:blipFill>
                        <a:blip r:embed="rId11"/>
                        <a:srcRect/>
                        <a:stretch>
                          <a:fillRect/>
                        </a:stretch>
                      </p:blipFill>
                      <p:spPr bwMode="auto">
                        <a:xfrm>
                          <a:off x="1836738" y="4048125"/>
                          <a:ext cx="49339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 name="Rectangle 12">
            <a:extLst>
              <a:ext uri="{FF2B5EF4-FFF2-40B4-BE49-F238E27FC236}">
                <a16:creationId xmlns:a16="http://schemas.microsoft.com/office/drawing/2014/main" id="{CC60CE19-EE64-4D0C-9B95-04FA155F7882}"/>
              </a:ext>
            </a:extLst>
          </p:cNvPr>
          <p:cNvSpPr>
            <a:spLocks noChangeArrowheads="1"/>
          </p:cNvSpPr>
          <p:nvPr/>
        </p:nvSpPr>
        <p:spPr bwMode="auto">
          <a:xfrm>
            <a:off x="333494" y="980728"/>
            <a:ext cx="7478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双曲方程的差分形式</a:t>
            </a:r>
          </a:p>
        </p:txBody>
      </p:sp>
      <p:sp>
        <p:nvSpPr>
          <p:cNvPr id="2" name="日期占位符 1">
            <a:extLst>
              <a:ext uri="{FF2B5EF4-FFF2-40B4-BE49-F238E27FC236}">
                <a16:creationId xmlns:a16="http://schemas.microsoft.com/office/drawing/2014/main" id="{FB2D6105-58FA-43F4-A202-81BA57F5CE65}"/>
              </a:ext>
            </a:extLst>
          </p:cNvPr>
          <p:cNvSpPr>
            <a:spLocks noGrp="1"/>
          </p:cNvSpPr>
          <p:nvPr>
            <p:ph type="dt" sz="half" idx="2"/>
          </p:nvPr>
        </p:nvSpPr>
        <p:spPr/>
        <p:txBody>
          <a:bodyPr/>
          <a:lstStyle/>
          <a:p>
            <a:pPr>
              <a:defRPr/>
            </a:pPr>
            <a:fld id="{44C71900-C0DA-49A2-A4E1-6676F463A8AA}"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AB3C2E72-BCA9-49EE-81B1-0F33B4950F4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962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例4-3</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求解弦振动方程的定解问题</a:t>
            </a:r>
            <a:endParaRPr lang="en-US" altLang="en-US" sz="2400" dirty="0">
              <a:solidFill>
                <a:schemeClr val="bg2"/>
              </a:solidFill>
              <a:latin typeface="微软雅黑" pitchFamily="34" charset="-122"/>
              <a:ea typeface="微软雅黑" pitchFamily="34" charset="-122"/>
            </a:endParaRPr>
          </a:p>
        </p:txBody>
      </p:sp>
      <p:sp>
        <p:nvSpPr>
          <p:cNvPr id="5" name="文本框 3076"/>
          <p:cNvSpPr txBox="1"/>
          <p:nvPr/>
        </p:nvSpPr>
        <p:spPr>
          <a:xfrm>
            <a:off x="434144" y="3833172"/>
            <a:ext cx="7738257" cy="1048172"/>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nSpc>
                <a:spcPct val="150000"/>
              </a:lnSpc>
              <a:spcBef>
                <a:spcPct val="50000"/>
              </a:spcBef>
              <a:buClr>
                <a:srgbClr val="0000FF"/>
              </a:buClr>
            </a:pPr>
            <a:r>
              <a:rPr lang="zh-CN" altLang="en-US" sz="2200" dirty="0">
                <a:latin typeface="微软雅黑" pitchFamily="34" charset="-122"/>
                <a:ea typeface="微软雅黑" pitchFamily="34" charset="-122"/>
              </a:rPr>
              <a:t>取 </a:t>
            </a:r>
            <a:r>
              <a:rPr lang="en-US" altLang="zh-CN" sz="2200" dirty="0">
                <a:latin typeface="微软雅黑" pitchFamily="34" charset="-122"/>
                <a:ea typeface="微软雅黑" pitchFamily="34" charset="-122"/>
              </a:rPr>
              <a:t>x </a:t>
            </a:r>
            <a:r>
              <a:rPr lang="zh-CN" altLang="en-US" sz="2200" dirty="0">
                <a:latin typeface="微软雅黑" pitchFamily="34" charset="-122"/>
                <a:ea typeface="微软雅黑" pitchFamily="34" charset="-122"/>
              </a:rPr>
              <a:t>和 </a:t>
            </a:r>
            <a:r>
              <a:rPr lang="en-US" altLang="zh-CN" sz="2200" dirty="0">
                <a:latin typeface="微软雅黑" pitchFamily="34" charset="-122"/>
                <a:ea typeface="微软雅黑" pitchFamily="34" charset="-122"/>
              </a:rPr>
              <a:t>t </a:t>
            </a:r>
            <a:r>
              <a:rPr lang="zh-CN" altLang="en-US" sz="2200" dirty="0">
                <a:latin typeface="微软雅黑" pitchFamily="34" charset="-122"/>
                <a:ea typeface="微软雅黑" pitchFamily="34" charset="-122"/>
              </a:rPr>
              <a:t>的步长均为</a:t>
            </a:r>
            <a:r>
              <a:rPr lang="en-US" altLang="zh-CN" sz="2200" dirty="0">
                <a:latin typeface="微软雅黑" pitchFamily="34" charset="-122"/>
                <a:ea typeface="微软雅黑" pitchFamily="34" charset="-122"/>
              </a:rPr>
              <a:t>1/300</a:t>
            </a:r>
            <a:r>
              <a:rPr lang="zh-CN" altLang="en-US" sz="2200" dirty="0">
                <a:latin typeface="微软雅黑" pitchFamily="34" charset="-122"/>
                <a:ea typeface="微软雅黑" pitchFamily="34" charset="-122"/>
              </a:rPr>
              <a:t>，用有限差分法求各时刻弦上各点处的位移，并绘图。</a:t>
            </a:r>
          </a:p>
        </p:txBody>
      </p:sp>
      <p:graphicFrame>
        <p:nvGraphicFramePr>
          <p:cNvPr id="4" name="对象 3"/>
          <p:cNvGraphicFramePr>
            <a:graphicFrameLocks noChangeAspect="1"/>
          </p:cNvGraphicFramePr>
          <p:nvPr>
            <p:extLst>
              <p:ext uri="{D42A27DB-BD31-4B8C-83A1-F6EECF244321}">
                <p14:modId xmlns:p14="http://schemas.microsoft.com/office/powerpoint/2010/main" val="110158864"/>
              </p:ext>
            </p:extLst>
          </p:nvPr>
        </p:nvGraphicFramePr>
        <p:xfrm>
          <a:off x="1363663" y="1643063"/>
          <a:ext cx="5070475" cy="2146300"/>
        </p:xfrm>
        <a:graphic>
          <a:graphicData uri="http://schemas.openxmlformats.org/presentationml/2006/ole">
            <mc:AlternateContent xmlns:mc="http://schemas.openxmlformats.org/markup-compatibility/2006">
              <mc:Choice xmlns:v="urn:schemas-microsoft-com:vml" Requires="v">
                <p:oleObj name="Equation" r:id="rId2" imgW="2768400" imgH="1168200" progId="Equation.DSMT4">
                  <p:embed/>
                </p:oleObj>
              </mc:Choice>
              <mc:Fallback>
                <p:oleObj name="Equation" r:id="rId2" imgW="2768400" imgH="1168200" progId="Equation.DSMT4">
                  <p:embed/>
                  <p:pic>
                    <p:nvPicPr>
                      <p:cNvPr id="4" name="对象 3"/>
                      <p:cNvPicPr>
                        <a:picLocks noChangeAspect="1" noChangeArrowheads="1"/>
                      </p:cNvPicPr>
                      <p:nvPr/>
                    </p:nvPicPr>
                    <p:blipFill>
                      <a:blip r:embed="rId3"/>
                      <a:srcRect/>
                      <a:stretch>
                        <a:fillRect/>
                      </a:stretch>
                    </p:blipFill>
                    <p:spPr bwMode="auto">
                      <a:xfrm>
                        <a:off x="1363663" y="1643063"/>
                        <a:ext cx="507047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3CC5A948-F730-4473-BFF7-79B157E2EE24}"/>
              </a:ext>
            </a:extLst>
          </p:cNvPr>
          <p:cNvSpPr>
            <a:spLocks noGrp="1"/>
          </p:cNvSpPr>
          <p:nvPr>
            <p:ph type="dt" sz="half" idx="2"/>
          </p:nvPr>
        </p:nvSpPr>
        <p:spPr/>
        <p:txBody>
          <a:bodyPr/>
          <a:lstStyle/>
          <a:p>
            <a:pPr>
              <a:defRPr/>
            </a:pPr>
            <a:fld id="{EA338FC7-9638-49F9-9ADB-A4C4DC136444}" type="datetime1">
              <a:rPr kumimoji="0" lang="zh-CN" altLang="en-US" smtClean="0">
                <a:latin typeface="Arial" charset="0"/>
              </a:rPr>
              <a:t>2022/11/23</a:t>
            </a:fld>
            <a:endParaRPr kumimoji="0" lang="en-US" altLang="zh-CN" dirty="0">
              <a:latin typeface="Arial" charset="0"/>
            </a:endParaRPr>
          </a:p>
        </p:txBody>
      </p:sp>
      <p:sp>
        <p:nvSpPr>
          <p:cNvPr id="8" name="页脚占位符 7">
            <a:extLst>
              <a:ext uri="{FF2B5EF4-FFF2-40B4-BE49-F238E27FC236}">
                <a16:creationId xmlns:a16="http://schemas.microsoft.com/office/drawing/2014/main" id="{68B12D9F-189E-41FE-BD36-A133D1079F2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6286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107504" y="858589"/>
            <a:ext cx="792324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例4-3</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程序</a:t>
            </a:r>
            <a:endParaRPr lang="en-US" altLang="en-US" sz="2400" dirty="0">
              <a:solidFill>
                <a:schemeClr val="bg2"/>
              </a:solidFill>
              <a:latin typeface="微软雅黑" pitchFamily="34" charset="-122"/>
              <a:ea typeface="微软雅黑" pitchFamily="34" charset="-122"/>
            </a:endParaRPr>
          </a:p>
        </p:txBody>
      </p:sp>
      <p:sp>
        <p:nvSpPr>
          <p:cNvPr id="119812" name="Rectangle 7"/>
          <p:cNvSpPr>
            <a:spLocks noChangeArrowheads="1"/>
          </p:cNvSpPr>
          <p:nvPr/>
        </p:nvSpPr>
        <p:spPr bwMode="auto">
          <a:xfrm>
            <a:off x="428596" y="1532303"/>
            <a:ext cx="7455772"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u = zeros(301);   % </a:t>
            </a:r>
            <a:r>
              <a:rPr lang="zh-CN" altLang="en-US" sz="1600" dirty="0">
                <a:latin typeface="微软雅黑" pitchFamily="34" charset="-122"/>
                <a:ea typeface="微软雅黑" pitchFamily="34" charset="-122"/>
              </a:rPr>
              <a:t>初值矩阵</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dt</a:t>
            </a:r>
            <a:r>
              <a:rPr lang="en-US" altLang="en-US" sz="1600" dirty="0">
                <a:latin typeface="微软雅黑" pitchFamily="34" charset="-122"/>
                <a:ea typeface="微软雅黑" pitchFamily="34" charset="-122"/>
              </a:rPr>
              <a:t> = 1/300; c = 0.03;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参数</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x = </a:t>
            </a:r>
            <a:r>
              <a:rPr lang="en-US" altLang="en-US" sz="1600" dirty="0" err="1">
                <a:latin typeface="微软雅黑" pitchFamily="34" charset="-122"/>
                <a:ea typeface="微软雅黑" pitchFamily="34" charset="-122"/>
              </a:rPr>
              <a:t>linspace</a:t>
            </a:r>
            <a:r>
              <a:rPr lang="en-US" altLang="en-US" sz="1600" dirty="0">
                <a:latin typeface="微软雅黑" pitchFamily="34" charset="-122"/>
                <a:ea typeface="微软雅黑" pitchFamily="34" charset="-122"/>
              </a:rPr>
              <a:t>(0,1,301); t = x;  </a:t>
            </a:r>
            <a:r>
              <a:rPr lang="en-US" altLang="zh-CN" sz="1600" dirty="0">
                <a:latin typeface="微软雅黑" pitchFamily="34" charset="-122"/>
                <a:ea typeface="微软雅黑" pitchFamily="34" charset="-122"/>
              </a:rPr>
              <a:t>% t</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x</a:t>
            </a:r>
            <a:r>
              <a:rPr lang="zh-CN" altLang="en-US" sz="1600" dirty="0">
                <a:latin typeface="微软雅黑" pitchFamily="34" charset="-122"/>
                <a:ea typeface="微软雅黑" pitchFamily="34" charset="-122"/>
              </a:rPr>
              <a:t>的划分向量</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u(:,1) = x.*(1-x)/10;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初值</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u(1,:) = sin(t);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边值</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v = sin(2*pi*x);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初速度</a:t>
            </a:r>
            <a:endParaRPr lang="en-US"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计算</a:t>
            </a:r>
            <a:r>
              <a:rPr lang="en-US" altLang="zh-CN" sz="1600" dirty="0">
                <a:latin typeface="微软雅黑" pitchFamily="34" charset="-122"/>
                <a:ea typeface="微软雅黑" pitchFamily="34" charset="-122"/>
              </a:rPr>
              <a:t>u(i,2)</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u(2:300,2) = (1-c)*u(2:300,1) + ...</a:t>
            </a:r>
          </a:p>
          <a:p>
            <a:pPr>
              <a:lnSpc>
                <a:spcPct val="120000"/>
              </a:lnSpc>
            </a:pPr>
            <a:r>
              <a:rPr lang="en-US" altLang="en-US" sz="1600" dirty="0">
                <a:latin typeface="微软雅黑" pitchFamily="34" charset="-122"/>
                <a:ea typeface="微软雅黑" pitchFamily="34" charset="-122"/>
              </a:rPr>
              <a:t>       1/2*c*(u(3:301,1)+u(1:299,1)) + v(2:300)'*dt;</a:t>
            </a:r>
          </a:p>
          <a:p>
            <a:pPr>
              <a:lnSpc>
                <a:spcPct val="120000"/>
              </a:lnSpc>
            </a:pPr>
            <a:r>
              <a:rPr lang="en-US" altLang="en-US" sz="1600" dirty="0">
                <a:latin typeface="微软雅黑" pitchFamily="34" charset="-122"/>
                <a:ea typeface="微软雅黑" pitchFamily="34" charset="-122"/>
              </a:rPr>
              <a:t>&gt;&gt; h = plot(</a:t>
            </a:r>
            <a:r>
              <a:rPr lang="en-US" altLang="en-US" sz="1600" dirty="0" err="1">
                <a:latin typeface="微软雅黑" pitchFamily="34" charset="-122"/>
                <a:ea typeface="微软雅黑" pitchFamily="34" charset="-122"/>
              </a:rPr>
              <a:t>x,u</a:t>
            </a:r>
            <a:r>
              <a:rPr lang="en-US" altLang="en-US" sz="1600" dirty="0">
                <a:latin typeface="微软雅黑" pitchFamily="34" charset="-122"/>
                <a:ea typeface="微软雅黑" pitchFamily="34" charset="-122"/>
              </a:rPr>
              <a:t>(:,1));   % </a:t>
            </a:r>
            <a:r>
              <a:rPr lang="zh-CN" altLang="en-US" sz="1600" dirty="0">
                <a:latin typeface="微软雅黑" pitchFamily="34" charset="-122"/>
                <a:ea typeface="微软雅黑" pitchFamily="34" charset="-122"/>
              </a:rPr>
              <a:t>绘制初始弦曲线</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axis([-0.1,1.1,-1,1]);   </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设置坐标轴范围</a:t>
            </a:r>
            <a:endParaRPr lang="en-US" altLang="zh-CN"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xlabel</a:t>
            </a:r>
            <a:r>
              <a:rPr lang="en-US" altLang="en-US" sz="1600" dirty="0">
                <a:latin typeface="微软雅黑" pitchFamily="34" charset="-122"/>
                <a:ea typeface="微软雅黑" pitchFamily="34" charset="-122"/>
              </a:rPr>
              <a:t>('x');</a:t>
            </a:r>
            <a:r>
              <a:rPr lang="en-US" altLang="en-US" sz="1600" dirty="0" err="1">
                <a:latin typeface="微软雅黑" pitchFamily="34" charset="-122"/>
                <a:ea typeface="微软雅黑" pitchFamily="34" charset="-122"/>
              </a:rPr>
              <a:t>ylabel</a:t>
            </a:r>
            <a:r>
              <a:rPr lang="en-US" altLang="en-US" sz="1600" dirty="0">
                <a:latin typeface="微软雅黑" pitchFamily="34" charset="-122"/>
                <a:ea typeface="微软雅黑" pitchFamily="34" charset="-122"/>
              </a:rPr>
              <a:t>('U(x)');   % </a:t>
            </a:r>
            <a:r>
              <a:rPr lang="zh-CN" altLang="en-US" sz="1600" dirty="0">
                <a:latin typeface="微软雅黑" pitchFamily="34" charset="-122"/>
                <a:ea typeface="微软雅黑" pitchFamily="34" charset="-122"/>
              </a:rPr>
              <a:t>坐标轴标签</a:t>
            </a:r>
            <a:endParaRPr lang="en-US" altLang="en-US" sz="16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0D697260-433F-48D6-A583-5AC6E5224524}"/>
              </a:ext>
            </a:extLst>
          </p:cNvPr>
          <p:cNvSpPr>
            <a:spLocks noGrp="1"/>
          </p:cNvSpPr>
          <p:nvPr>
            <p:ph type="dt" sz="half" idx="2"/>
          </p:nvPr>
        </p:nvSpPr>
        <p:spPr/>
        <p:txBody>
          <a:bodyPr/>
          <a:lstStyle/>
          <a:p>
            <a:pPr>
              <a:defRPr/>
            </a:pPr>
            <a:fld id="{6F86211A-E255-410E-B59A-322AD6C2ACA3}"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69A8B38C-B0E2-480D-BF1B-1EF35E7C8DD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2339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ChangeArrowheads="1"/>
          </p:cNvSpPr>
          <p:nvPr/>
        </p:nvSpPr>
        <p:spPr bwMode="auto">
          <a:xfrm>
            <a:off x="698327" y="1988840"/>
            <a:ext cx="7920558" cy="45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pt-BR" altLang="zh-CN" sz="2200" dirty="0">
                <a:solidFill>
                  <a:srgbClr val="000000"/>
                </a:solidFill>
                <a:latin typeface="微软雅黑" pitchFamily="34" charset="-122"/>
                <a:ea typeface="微软雅黑" pitchFamily="34" charset="-122"/>
              </a:rPr>
              <a:t>&gt;&gt; t1 = linspace(0,2*pi,60);</a:t>
            </a:r>
          </a:p>
          <a:p>
            <a:pPr>
              <a:lnSpc>
                <a:spcPct val="120000"/>
              </a:lnSpc>
            </a:pPr>
            <a:r>
              <a:rPr lang="pt-BR" altLang="zh-CN" sz="2200" dirty="0">
                <a:solidFill>
                  <a:srgbClr val="000000"/>
                </a:solidFill>
                <a:latin typeface="微软雅黑" pitchFamily="34" charset="-122"/>
                <a:ea typeface="微软雅黑" pitchFamily="34" charset="-122"/>
              </a:rPr>
              <a:t>&gt;&gt; x1 = cos(t1); y1 = sin(t1);</a:t>
            </a:r>
          </a:p>
          <a:p>
            <a:pPr>
              <a:lnSpc>
                <a:spcPct val="120000"/>
              </a:lnSpc>
            </a:pPr>
            <a:r>
              <a:rPr lang="pt-BR" altLang="zh-CN" sz="2200" dirty="0">
                <a:solidFill>
                  <a:srgbClr val="000000"/>
                </a:solidFill>
                <a:latin typeface="微软雅黑" pitchFamily="34" charset="-122"/>
                <a:ea typeface="微软雅黑" pitchFamily="34" charset="-122"/>
              </a:rPr>
              <a:t>&gt;&gt; s1 = abs(trapz(x1,y1))</a:t>
            </a:r>
          </a:p>
          <a:p>
            <a:pPr>
              <a:lnSpc>
                <a:spcPct val="120000"/>
              </a:lnSpc>
            </a:pPr>
            <a:endParaRPr lang="pt-BR" altLang="zh-CN" sz="2200" dirty="0">
              <a:solidFill>
                <a:srgbClr val="000000"/>
              </a:solidFill>
              <a:latin typeface="微软雅黑" pitchFamily="34" charset="-122"/>
              <a:ea typeface="微软雅黑" pitchFamily="34" charset="-122"/>
            </a:endParaRPr>
          </a:p>
          <a:p>
            <a:pPr>
              <a:lnSpc>
                <a:spcPct val="120000"/>
              </a:lnSpc>
            </a:pPr>
            <a:r>
              <a:rPr lang="pt-BR" altLang="zh-CN" sz="2200" dirty="0">
                <a:solidFill>
                  <a:srgbClr val="000000"/>
                </a:solidFill>
                <a:latin typeface="微软雅黑" pitchFamily="34" charset="-122"/>
                <a:ea typeface="微软雅黑" pitchFamily="34" charset="-122"/>
              </a:rPr>
              <a:t>&gt;&gt; t2 = linspace(0,2*pi,200);</a:t>
            </a:r>
          </a:p>
          <a:p>
            <a:pPr>
              <a:lnSpc>
                <a:spcPct val="120000"/>
              </a:lnSpc>
            </a:pPr>
            <a:r>
              <a:rPr lang="pt-BR" altLang="zh-CN" sz="2200" dirty="0">
                <a:solidFill>
                  <a:srgbClr val="000000"/>
                </a:solidFill>
                <a:latin typeface="微软雅黑" pitchFamily="34" charset="-122"/>
                <a:ea typeface="微软雅黑" pitchFamily="34" charset="-122"/>
              </a:rPr>
              <a:t>&gt;&gt; x2 = cos(t2); y2 = sin(t2);</a:t>
            </a:r>
          </a:p>
          <a:p>
            <a:pPr>
              <a:lnSpc>
                <a:spcPct val="120000"/>
              </a:lnSpc>
            </a:pPr>
            <a:r>
              <a:rPr lang="pt-BR" altLang="zh-CN" sz="2200" dirty="0">
                <a:solidFill>
                  <a:srgbClr val="000000"/>
                </a:solidFill>
                <a:latin typeface="微软雅黑" pitchFamily="34" charset="-122"/>
                <a:ea typeface="微软雅黑" pitchFamily="34" charset="-122"/>
              </a:rPr>
              <a:t>&gt;&gt; s2 = abs(trapz(x2,y2))</a:t>
            </a:r>
          </a:p>
          <a:p>
            <a:pPr>
              <a:lnSpc>
                <a:spcPct val="120000"/>
              </a:lnSpc>
            </a:pPr>
            <a:endParaRPr lang="pt-BR" altLang="zh-CN" sz="2200" dirty="0">
              <a:solidFill>
                <a:srgbClr val="000000"/>
              </a:solidFill>
              <a:latin typeface="微软雅黑" pitchFamily="34" charset="-122"/>
              <a:ea typeface="微软雅黑" pitchFamily="34" charset="-122"/>
            </a:endParaRPr>
          </a:p>
          <a:p>
            <a:pPr>
              <a:lnSpc>
                <a:spcPct val="120000"/>
              </a:lnSpc>
            </a:pPr>
            <a:r>
              <a:rPr lang="pt-BR" altLang="zh-CN" sz="2200" dirty="0">
                <a:solidFill>
                  <a:srgbClr val="000000"/>
                </a:solidFill>
                <a:latin typeface="微软雅黑" pitchFamily="34" charset="-122"/>
                <a:ea typeface="微软雅黑" pitchFamily="34" charset="-122"/>
              </a:rPr>
              <a:t>&gt;&gt; t3 = linspace(0,2*pi,2000);</a:t>
            </a:r>
          </a:p>
          <a:p>
            <a:pPr>
              <a:lnSpc>
                <a:spcPct val="120000"/>
              </a:lnSpc>
            </a:pPr>
            <a:r>
              <a:rPr lang="pt-BR" altLang="zh-CN" sz="2200" dirty="0">
                <a:solidFill>
                  <a:srgbClr val="000000"/>
                </a:solidFill>
                <a:latin typeface="微软雅黑" pitchFamily="34" charset="-122"/>
                <a:ea typeface="微软雅黑" pitchFamily="34" charset="-122"/>
              </a:rPr>
              <a:t>&gt;&gt; x3 = cos(t3); y3 = sin(t3);</a:t>
            </a:r>
          </a:p>
          <a:p>
            <a:pPr>
              <a:lnSpc>
                <a:spcPct val="120000"/>
              </a:lnSpc>
            </a:pPr>
            <a:r>
              <a:rPr lang="pt-BR" altLang="zh-CN" sz="2200" dirty="0">
                <a:solidFill>
                  <a:srgbClr val="000000"/>
                </a:solidFill>
                <a:latin typeface="微软雅黑" pitchFamily="34" charset="-122"/>
                <a:ea typeface="微软雅黑" pitchFamily="34" charset="-122"/>
              </a:rPr>
              <a:t>&gt;&gt; s3 = abs(trapz(x3,y3))</a:t>
            </a:r>
            <a:endParaRPr lang="en-US" altLang="zh-CN" sz="2200" dirty="0">
              <a:solidFill>
                <a:srgbClr val="000000"/>
              </a:solidFill>
              <a:latin typeface="微软雅黑" pitchFamily="34" charset="-122"/>
              <a:ea typeface="微软雅黑" pitchFamily="34" charset="-122"/>
            </a:endParaRPr>
          </a:p>
        </p:txBody>
      </p:sp>
      <p:sp>
        <p:nvSpPr>
          <p:cNvPr id="17" name="Rectangle 3"/>
          <p:cNvSpPr>
            <a:spLocks noChangeArrowheads="1"/>
          </p:cNvSpPr>
          <p:nvPr/>
        </p:nvSpPr>
        <p:spPr bwMode="auto">
          <a:xfrm>
            <a:off x="251520" y="709770"/>
            <a:ext cx="824467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en-US" altLang="zh-CN" sz="2400" dirty="0">
                <a:solidFill>
                  <a:srgbClr val="00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例</a:t>
            </a:r>
            <a:r>
              <a:rPr lang="en-US" altLang="zh-CN" sz="2400" dirty="0">
                <a:solidFill>
                  <a:srgbClr val="FF0000"/>
                </a:solidFill>
                <a:latin typeface="微软雅黑" pitchFamily="34" charset="-122"/>
                <a:ea typeface="微软雅黑" pitchFamily="34" charset="-122"/>
              </a:rPr>
              <a:t>1-2</a:t>
            </a:r>
            <a:r>
              <a:rPr lang="en-US" altLang="zh-CN"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产生单位圆圆周上的离散数据，根据这些离散数据求单位圆面积。</a:t>
            </a:r>
          </a:p>
        </p:txBody>
      </p:sp>
      <p:sp>
        <p:nvSpPr>
          <p:cNvPr id="2" name="日期占位符 1">
            <a:extLst>
              <a:ext uri="{FF2B5EF4-FFF2-40B4-BE49-F238E27FC236}">
                <a16:creationId xmlns:a16="http://schemas.microsoft.com/office/drawing/2014/main" id="{4C636BCA-F329-4C45-A163-D118ADAB3861}"/>
              </a:ext>
            </a:extLst>
          </p:cNvPr>
          <p:cNvSpPr>
            <a:spLocks noGrp="1"/>
          </p:cNvSpPr>
          <p:nvPr>
            <p:ph type="dt" sz="half" idx="2"/>
          </p:nvPr>
        </p:nvSpPr>
        <p:spPr/>
        <p:txBody>
          <a:bodyPr/>
          <a:lstStyle/>
          <a:p>
            <a:pPr>
              <a:defRPr/>
            </a:pPr>
            <a:fld id="{28A7217A-D8D2-4130-B569-6B92F41C1B73}"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FC98CDCD-19B8-40AE-AB92-9F077A1BA9F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74730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107504" y="858589"/>
            <a:ext cx="792324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例4-3</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程序</a:t>
            </a:r>
            <a:endParaRPr lang="en-US" altLang="en-US" sz="2400" dirty="0">
              <a:solidFill>
                <a:schemeClr val="bg2"/>
              </a:solidFill>
              <a:latin typeface="微软雅黑" pitchFamily="34" charset="-122"/>
              <a:ea typeface="微软雅黑" pitchFamily="34" charset="-122"/>
            </a:endParaRPr>
          </a:p>
        </p:txBody>
      </p:sp>
      <p:sp>
        <p:nvSpPr>
          <p:cNvPr id="119812" name="Rectangle 7"/>
          <p:cNvSpPr>
            <a:spLocks noChangeArrowheads="1"/>
          </p:cNvSpPr>
          <p:nvPr/>
        </p:nvSpPr>
        <p:spPr bwMode="auto">
          <a:xfrm>
            <a:off x="428596" y="1532303"/>
            <a:ext cx="7455772"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用有限差分法求解方程</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for j = 3:301</a:t>
            </a:r>
          </a:p>
          <a:p>
            <a:pPr>
              <a:lnSpc>
                <a:spcPct val="120000"/>
              </a:lnSpc>
            </a:pPr>
            <a:r>
              <a:rPr lang="en-US" altLang="en-US" sz="1600" dirty="0">
                <a:latin typeface="微软雅黑" pitchFamily="34" charset="-122"/>
                <a:ea typeface="微软雅黑" pitchFamily="34" charset="-122"/>
              </a:rPr>
              <a:t>       u(2:300,j) = 2*(1-c)*u(2:300,j-1)+c*(u(3:301,j-1)+...</a:t>
            </a:r>
          </a:p>
          <a:p>
            <a:pPr>
              <a:lnSpc>
                <a:spcPct val="120000"/>
              </a:lnSpc>
            </a:pPr>
            <a:r>
              <a:rPr lang="en-US" altLang="en-US" sz="1600" dirty="0">
                <a:latin typeface="微软雅黑" pitchFamily="34" charset="-122"/>
                <a:ea typeface="微软雅黑" pitchFamily="34" charset="-122"/>
              </a:rPr>
              <a:t>           u(1:299,j-1))-u(2:300,j-2);</a:t>
            </a:r>
          </a:p>
          <a:p>
            <a:pPr>
              <a:lnSpc>
                <a:spcPct val="120000"/>
              </a:lnSpc>
            </a:pPr>
            <a:r>
              <a:rPr lang="en-US" altLang="en-US" sz="1600" dirty="0">
                <a:latin typeface="微软雅黑" pitchFamily="34" charset="-122"/>
                <a:ea typeface="微软雅黑" pitchFamily="34" charset="-122"/>
              </a:rPr>
              <a:t>       set(h,'</a:t>
            </a:r>
            <a:r>
              <a:rPr lang="en-US" altLang="en-US" sz="1600" dirty="0" err="1">
                <a:latin typeface="微软雅黑" pitchFamily="34" charset="-122"/>
                <a:ea typeface="微软雅黑" pitchFamily="34" charset="-122"/>
              </a:rPr>
              <a:t>YData</a:t>
            </a:r>
            <a:r>
              <a:rPr lang="en-US" altLang="en-US" sz="1600" dirty="0">
                <a:latin typeface="微软雅黑" pitchFamily="34" charset="-122"/>
                <a:ea typeface="微软雅黑" pitchFamily="34" charset="-122"/>
              </a:rPr>
              <a:t>',u(:,j));   % </a:t>
            </a:r>
            <a:r>
              <a:rPr lang="zh-CN" altLang="en-US" sz="1600" dirty="0">
                <a:latin typeface="微软雅黑" pitchFamily="34" charset="-122"/>
                <a:ea typeface="微软雅黑" pitchFamily="34" charset="-122"/>
              </a:rPr>
              <a:t>更新弦上各点位移</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       pause(0.1);</a:t>
            </a:r>
          </a:p>
          <a:p>
            <a:pPr>
              <a:lnSpc>
                <a:spcPct val="120000"/>
              </a:lnSpc>
            </a:pPr>
            <a:r>
              <a:rPr lang="en-US" altLang="en-US" sz="1600" dirty="0">
                <a:latin typeface="微软雅黑" pitchFamily="34" charset="-122"/>
                <a:ea typeface="微软雅黑" pitchFamily="34" charset="-122"/>
              </a:rPr>
              <a:t>&gt;&gt; end</a:t>
            </a:r>
            <a:endParaRPr lang="en-US" altLang="en-US" sz="1600" dirty="0">
              <a:solidFill>
                <a:srgbClr val="33CC33"/>
              </a:solidFill>
              <a:latin typeface="微软雅黑" pitchFamily="34" charset="-122"/>
              <a:ea typeface="微软雅黑" pitchFamily="34" charset="-122"/>
            </a:endParaRPr>
          </a:p>
        </p:txBody>
      </p:sp>
      <p:pic>
        <p:nvPicPr>
          <p:cNvPr id="317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496" t="5086" r="7547"/>
          <a:stretch/>
        </p:blipFill>
        <p:spPr bwMode="auto">
          <a:xfrm>
            <a:off x="5076056" y="2612597"/>
            <a:ext cx="3556192" cy="284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03FE8B37-42F4-4D2B-8387-1BD148C9390E}"/>
              </a:ext>
            </a:extLst>
          </p:cNvPr>
          <p:cNvSpPr>
            <a:spLocks noGrp="1"/>
          </p:cNvSpPr>
          <p:nvPr>
            <p:ph type="dt" sz="half" idx="2"/>
          </p:nvPr>
        </p:nvSpPr>
        <p:spPr/>
        <p:txBody>
          <a:bodyPr/>
          <a:lstStyle/>
          <a:p>
            <a:pPr>
              <a:defRPr/>
            </a:pPr>
            <a:fld id="{608F88F8-8B26-4070-A7FE-819FFD176423}"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3D36CB1F-07FC-49C4-9420-FCB98BBAF8B5}"/>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1762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216025" y="933662"/>
            <a:ext cx="6804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三、偏微分方程求解函数</a:t>
            </a:r>
          </a:p>
        </p:txBody>
      </p:sp>
      <p:sp>
        <p:nvSpPr>
          <p:cNvPr id="2" name="日期占位符 1">
            <a:extLst>
              <a:ext uri="{FF2B5EF4-FFF2-40B4-BE49-F238E27FC236}">
                <a16:creationId xmlns:a16="http://schemas.microsoft.com/office/drawing/2014/main" id="{A131441F-41F5-4BF5-AF65-C0A68BC19B0B}"/>
              </a:ext>
            </a:extLst>
          </p:cNvPr>
          <p:cNvSpPr>
            <a:spLocks noGrp="1"/>
          </p:cNvSpPr>
          <p:nvPr>
            <p:ph type="dt" sz="half" idx="2"/>
          </p:nvPr>
        </p:nvSpPr>
        <p:spPr/>
        <p:txBody>
          <a:bodyPr/>
          <a:lstStyle/>
          <a:p>
            <a:pPr>
              <a:defRPr/>
            </a:pPr>
            <a:fld id="{B070C059-9340-415A-AA4B-CE60314FAD86}"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3E3ECA1A-12E6-42FA-8F55-2BCE91816780}"/>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C506C13E-8B63-4EA7-8CE7-7E01AFA1DD9A}"/>
              </a:ext>
            </a:extLst>
          </p:cNvPr>
          <p:cNvGraphicFramePr>
            <a:graphicFrameLocks noGrp="1"/>
          </p:cNvGraphicFramePr>
          <p:nvPr>
            <p:extLst>
              <p:ext uri="{D42A27DB-BD31-4B8C-83A1-F6EECF244321}">
                <p14:modId xmlns:p14="http://schemas.microsoft.com/office/powerpoint/2010/main" val="73434666"/>
              </p:ext>
            </p:extLst>
          </p:nvPr>
        </p:nvGraphicFramePr>
        <p:xfrm>
          <a:off x="467544" y="1689578"/>
          <a:ext cx="4536504" cy="4475730"/>
        </p:xfrm>
        <a:graphic>
          <a:graphicData uri="http://schemas.openxmlformats.org/drawingml/2006/table">
            <a:tbl>
              <a:tblPr firstRow="1" firstCol="1" bandRow="1"/>
              <a:tblGrid>
                <a:gridCol w="2016224">
                  <a:extLst>
                    <a:ext uri="{9D8B030D-6E8A-4147-A177-3AD203B41FA5}">
                      <a16:colId xmlns:a16="http://schemas.microsoft.com/office/drawing/2014/main" val="1646211009"/>
                    </a:ext>
                  </a:extLst>
                </a:gridCol>
                <a:gridCol w="2520280">
                  <a:extLst>
                    <a:ext uri="{9D8B030D-6E8A-4147-A177-3AD203B41FA5}">
                      <a16:colId xmlns:a16="http://schemas.microsoft.com/office/drawing/2014/main" val="2012671509"/>
                    </a:ext>
                  </a:extLst>
                </a:gridCol>
              </a:tblGrid>
              <a:tr h="447573">
                <a:tc>
                  <a:txBody>
                    <a:bodyPr/>
                    <a:lstStyle/>
                    <a:p>
                      <a:pPr algn="just">
                        <a:lnSpc>
                          <a:spcPts val="1500"/>
                        </a:lnSpc>
                      </a:pPr>
                      <a:r>
                        <a:rPr lang="zh-CN" sz="1400" b="1">
                          <a:solidFill>
                            <a:srgbClr val="0000FF"/>
                          </a:solidFill>
                          <a:effectLst/>
                          <a:latin typeface="Times New Roman" panose="02020603050405020304" pitchFamily="18" charset="0"/>
                          <a:ea typeface="宋体" panose="02010600030101010101" pitchFamily="2"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b="1" dirty="0">
                          <a:solidFill>
                            <a:srgbClr val="0000FF"/>
                          </a:solidFill>
                          <a:effectLst/>
                          <a:latin typeface="Times New Roman" panose="02020603050405020304" pitchFamily="18" charset="0"/>
                          <a:ea typeface="宋体" panose="02010600030101010101" pitchFamily="2" charset="-122"/>
                        </a:rPr>
                        <a:t>说</a:t>
                      </a:r>
                      <a:r>
                        <a:rPr lang="en-US" sz="1400" b="1" dirty="0">
                          <a:solidFill>
                            <a:srgbClr val="0000FF"/>
                          </a:solidFill>
                          <a:effectLst/>
                          <a:latin typeface="Times New Roman" panose="02020603050405020304" pitchFamily="18" charset="0"/>
                          <a:ea typeface="宋体" panose="02010600030101010101" pitchFamily="2" charset="-122"/>
                        </a:rPr>
                        <a:t>    </a:t>
                      </a:r>
                      <a:r>
                        <a:rPr lang="zh-CN" sz="1400" b="1" dirty="0">
                          <a:solidFill>
                            <a:srgbClr val="0000FF"/>
                          </a:solidFill>
                          <a:effectLst/>
                          <a:latin typeface="Times New Roman" panose="02020603050405020304" pitchFamily="18" charset="0"/>
                          <a:ea typeface="宋体" panose="02010600030101010101" pitchFamily="2" charset="-122"/>
                        </a:rPr>
                        <a:t>明</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1388991"/>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createpde</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创建</a:t>
                      </a:r>
                      <a:r>
                        <a:rPr lang="en-US" sz="1400">
                          <a:effectLst/>
                          <a:latin typeface="Times New Roman" panose="02020603050405020304" pitchFamily="18" charset="0"/>
                          <a:ea typeface="宋体" panose="02010600030101010101" pitchFamily="2" charset="-122"/>
                        </a:rPr>
                        <a:t>PDE</a:t>
                      </a:r>
                      <a:r>
                        <a:rPr lang="zh-CN" sz="1400">
                          <a:effectLst/>
                          <a:latin typeface="Times New Roman" panose="02020603050405020304" pitchFamily="18" charset="0"/>
                          <a:ea typeface="宋体" panose="02010600030101010101" pitchFamily="2" charset="-122"/>
                        </a:rPr>
                        <a:t>模型</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4424972"/>
                  </a:ext>
                </a:extLst>
              </a:tr>
              <a:tr h="447573">
                <a:tc>
                  <a:txBody>
                    <a:bodyPr/>
                    <a:lstStyle/>
                    <a:p>
                      <a:pPr algn="just">
                        <a:lnSpc>
                          <a:spcPts val="1500"/>
                        </a:lnSpc>
                      </a:pPr>
                      <a:r>
                        <a:rPr lang="en-US" sz="1400" dirty="0" err="1">
                          <a:effectLst/>
                          <a:latin typeface="Times New Roman" panose="02020603050405020304" pitchFamily="18" charset="0"/>
                          <a:ea typeface="宋体" panose="02010600030101010101" pitchFamily="2" charset="-122"/>
                        </a:rPr>
                        <a:t>geometryFromEdges</a:t>
                      </a:r>
                      <a:endParaRPr lang="zh-CN" sz="14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dirty="0">
                          <a:effectLst/>
                          <a:latin typeface="Times New Roman" panose="02020603050405020304" pitchFamily="18" charset="0"/>
                          <a:ea typeface="宋体" panose="02010600030101010101" pitchFamily="2" charset="-122"/>
                        </a:rPr>
                        <a:t>创建求解区域的二维几何描述</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7585419"/>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specifyCoefficients</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dirty="0">
                          <a:effectLst/>
                          <a:latin typeface="Times New Roman" panose="02020603050405020304" pitchFamily="18" charset="0"/>
                          <a:ea typeface="宋体" panose="02010600030101010101" pitchFamily="2" charset="-122"/>
                        </a:rPr>
                        <a:t>指定</a:t>
                      </a:r>
                      <a:r>
                        <a:rPr lang="en-US" sz="1400" dirty="0">
                          <a:effectLst/>
                          <a:latin typeface="Times New Roman" panose="02020603050405020304" pitchFamily="18" charset="0"/>
                          <a:ea typeface="宋体" panose="02010600030101010101" pitchFamily="2" charset="-122"/>
                        </a:rPr>
                        <a:t>PDE</a:t>
                      </a:r>
                      <a:r>
                        <a:rPr lang="zh-CN" sz="1400" dirty="0">
                          <a:effectLst/>
                          <a:latin typeface="Times New Roman" panose="02020603050405020304" pitchFamily="18" charset="0"/>
                          <a:ea typeface="宋体" panose="02010600030101010101" pitchFamily="2" charset="-122"/>
                        </a:rPr>
                        <a:t>模型中的系数</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0472310"/>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applyBoundaryCondition</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添加边界条件</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1582430"/>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importGeometry</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导入三维几何描述</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4643014"/>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setInitialConditions</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设置初值条件</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8749134"/>
                  </a:ext>
                </a:extLst>
              </a:tr>
              <a:tr h="447573">
                <a:tc>
                  <a:txBody>
                    <a:bodyPr/>
                    <a:lstStyle/>
                    <a:p>
                      <a:pPr algn="just">
                        <a:lnSpc>
                          <a:spcPts val="1500"/>
                        </a:lnSpc>
                      </a:pPr>
                      <a:r>
                        <a:rPr lang="en-US" sz="1400" dirty="0" err="1">
                          <a:effectLst/>
                          <a:latin typeface="Times New Roman" panose="02020603050405020304" pitchFamily="18" charset="0"/>
                          <a:ea typeface="宋体" panose="02010600030101010101" pitchFamily="2" charset="-122"/>
                        </a:rPr>
                        <a:t>generateMesh</a:t>
                      </a:r>
                      <a:endParaRPr lang="zh-CN" sz="14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创建三角形或四面体网格</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5283484"/>
                  </a:ext>
                </a:extLst>
              </a:tr>
              <a:tr h="447573">
                <a:tc>
                  <a:txBody>
                    <a:bodyPr/>
                    <a:lstStyle/>
                    <a:p>
                      <a:pPr algn="just">
                        <a:lnSpc>
                          <a:spcPts val="1500"/>
                        </a:lnSpc>
                      </a:pPr>
                      <a:r>
                        <a:rPr lang="en-US" sz="1400" dirty="0" err="1">
                          <a:solidFill>
                            <a:srgbClr val="FF0000"/>
                          </a:solidFill>
                          <a:effectLst/>
                          <a:latin typeface="Times New Roman" panose="02020603050405020304" pitchFamily="18" charset="0"/>
                          <a:ea typeface="宋体" panose="02010600030101010101" pitchFamily="2" charset="-122"/>
                        </a:rPr>
                        <a:t>solvepde</a:t>
                      </a:r>
                      <a:endParaRPr lang="zh-CN" sz="14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dirty="0">
                          <a:solidFill>
                            <a:srgbClr val="FF0000"/>
                          </a:solidFill>
                          <a:effectLst/>
                          <a:latin typeface="Times New Roman" panose="02020603050405020304" pitchFamily="18" charset="0"/>
                          <a:ea typeface="宋体" panose="02010600030101010101" pitchFamily="2" charset="-122"/>
                        </a:rPr>
                        <a:t>求解</a:t>
                      </a:r>
                      <a:r>
                        <a:rPr lang="en-US" sz="1400" dirty="0">
                          <a:solidFill>
                            <a:srgbClr val="FF0000"/>
                          </a:solidFill>
                          <a:effectLst/>
                          <a:latin typeface="Times New Roman" panose="02020603050405020304" pitchFamily="18" charset="0"/>
                          <a:ea typeface="宋体" panose="02010600030101010101" pitchFamily="2" charset="-122"/>
                        </a:rPr>
                        <a:t>PDE</a:t>
                      </a:r>
                      <a:r>
                        <a:rPr lang="zh-CN" sz="1400" dirty="0">
                          <a:solidFill>
                            <a:srgbClr val="FF0000"/>
                          </a:solidFill>
                          <a:effectLst/>
                          <a:latin typeface="Times New Roman" panose="02020603050405020304" pitchFamily="18" charset="0"/>
                          <a:ea typeface="宋体" panose="02010600030101010101" pitchFamily="2" charset="-122"/>
                        </a:rPr>
                        <a:t>模型</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6238050"/>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solvepdeeig</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dirty="0">
                          <a:effectLst/>
                          <a:latin typeface="Times New Roman" panose="02020603050405020304" pitchFamily="18" charset="0"/>
                          <a:ea typeface="宋体" panose="02010600030101010101" pitchFamily="2" charset="-122"/>
                        </a:rPr>
                        <a:t>求解本征值问题</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3614823"/>
                  </a:ext>
                </a:extLst>
              </a:tr>
            </a:tbl>
          </a:graphicData>
        </a:graphic>
      </p:graphicFrame>
      <p:graphicFrame>
        <p:nvGraphicFramePr>
          <p:cNvPr id="7" name="表格 6">
            <a:extLst>
              <a:ext uri="{FF2B5EF4-FFF2-40B4-BE49-F238E27FC236}">
                <a16:creationId xmlns:a16="http://schemas.microsoft.com/office/drawing/2014/main" id="{345EFD1C-9EF7-4822-817A-F8EF34F46F2A}"/>
              </a:ext>
            </a:extLst>
          </p:cNvPr>
          <p:cNvGraphicFramePr>
            <a:graphicFrameLocks noGrp="1"/>
          </p:cNvGraphicFramePr>
          <p:nvPr>
            <p:extLst>
              <p:ext uri="{D42A27DB-BD31-4B8C-83A1-F6EECF244321}">
                <p14:modId xmlns:p14="http://schemas.microsoft.com/office/powerpoint/2010/main" val="107525258"/>
              </p:ext>
            </p:extLst>
          </p:nvPr>
        </p:nvGraphicFramePr>
        <p:xfrm>
          <a:off x="5005603" y="1689578"/>
          <a:ext cx="3682752" cy="4475730"/>
        </p:xfrm>
        <a:graphic>
          <a:graphicData uri="http://schemas.openxmlformats.org/drawingml/2006/table">
            <a:tbl>
              <a:tblPr firstRow="1" firstCol="1" bandRow="1"/>
              <a:tblGrid>
                <a:gridCol w="1582621">
                  <a:extLst>
                    <a:ext uri="{9D8B030D-6E8A-4147-A177-3AD203B41FA5}">
                      <a16:colId xmlns:a16="http://schemas.microsoft.com/office/drawing/2014/main" val="1306490133"/>
                    </a:ext>
                  </a:extLst>
                </a:gridCol>
                <a:gridCol w="2100131">
                  <a:extLst>
                    <a:ext uri="{9D8B030D-6E8A-4147-A177-3AD203B41FA5}">
                      <a16:colId xmlns:a16="http://schemas.microsoft.com/office/drawing/2014/main" val="3349945029"/>
                    </a:ext>
                  </a:extLst>
                </a:gridCol>
              </a:tblGrid>
              <a:tr h="447573">
                <a:tc>
                  <a:txBody>
                    <a:bodyPr/>
                    <a:lstStyle/>
                    <a:p>
                      <a:pPr algn="just">
                        <a:lnSpc>
                          <a:spcPts val="1500"/>
                        </a:lnSpc>
                      </a:pPr>
                      <a:r>
                        <a:rPr lang="zh-CN" sz="1400" b="1">
                          <a:solidFill>
                            <a:srgbClr val="0000FF"/>
                          </a:solidFill>
                          <a:effectLst/>
                          <a:latin typeface="Times New Roman" panose="02020603050405020304" pitchFamily="18" charset="0"/>
                          <a:ea typeface="宋体" panose="02010600030101010101" pitchFamily="2" charset="-122"/>
                        </a:rPr>
                        <a:t>函数名</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b="1" dirty="0">
                          <a:solidFill>
                            <a:srgbClr val="0000FF"/>
                          </a:solidFill>
                          <a:effectLst/>
                          <a:latin typeface="Times New Roman" panose="02020603050405020304" pitchFamily="18" charset="0"/>
                          <a:ea typeface="宋体" panose="02010600030101010101" pitchFamily="2" charset="-122"/>
                        </a:rPr>
                        <a:t>说</a:t>
                      </a:r>
                      <a:r>
                        <a:rPr lang="en-US" sz="1400" b="1" dirty="0">
                          <a:solidFill>
                            <a:srgbClr val="0000FF"/>
                          </a:solidFill>
                          <a:effectLst/>
                          <a:latin typeface="Times New Roman" panose="02020603050405020304" pitchFamily="18" charset="0"/>
                          <a:ea typeface="宋体" panose="02010600030101010101" pitchFamily="2" charset="-122"/>
                        </a:rPr>
                        <a:t>    </a:t>
                      </a:r>
                      <a:r>
                        <a:rPr lang="zh-CN" sz="1400" b="1" dirty="0">
                          <a:solidFill>
                            <a:srgbClr val="0000FF"/>
                          </a:solidFill>
                          <a:effectLst/>
                          <a:latin typeface="Times New Roman" panose="02020603050405020304" pitchFamily="18" charset="0"/>
                          <a:ea typeface="宋体" panose="02010600030101010101" pitchFamily="2" charset="-122"/>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3294031"/>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interpolateSolution</a:t>
                      </a:r>
                      <a:endParaRPr lang="zh-CN" sz="14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把</a:t>
                      </a:r>
                      <a:r>
                        <a:rPr lang="en-US" sz="1400">
                          <a:effectLst/>
                          <a:latin typeface="Times New Roman" panose="02020603050405020304" pitchFamily="18" charset="0"/>
                          <a:ea typeface="宋体" panose="02010600030101010101" pitchFamily="2" charset="-122"/>
                        </a:rPr>
                        <a:t>PDE</a:t>
                      </a:r>
                      <a:r>
                        <a:rPr lang="zh-CN" sz="1400">
                          <a:effectLst/>
                          <a:latin typeface="Times New Roman" panose="02020603050405020304" pitchFamily="18" charset="0"/>
                          <a:ea typeface="宋体" panose="02010600030101010101" pitchFamily="2" charset="-122"/>
                        </a:rPr>
                        <a:t>模型求解结果插值到任意点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4213775"/>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pdegplot</a:t>
                      </a:r>
                      <a:endParaRPr lang="zh-CN" sz="14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绘制</a:t>
                      </a:r>
                      <a:r>
                        <a:rPr lang="en-US" sz="1400">
                          <a:effectLst/>
                          <a:latin typeface="Times New Roman" panose="02020603050405020304" pitchFamily="18" charset="0"/>
                          <a:ea typeface="宋体" panose="02010600030101010101" pitchFamily="2" charset="-122"/>
                        </a:rPr>
                        <a:t>PDE</a:t>
                      </a:r>
                      <a:r>
                        <a:rPr lang="zh-CN" sz="1400">
                          <a:effectLst/>
                          <a:latin typeface="Times New Roman" panose="02020603050405020304" pitchFamily="18" charset="0"/>
                          <a:ea typeface="宋体" panose="02010600030101010101" pitchFamily="2" charset="-122"/>
                        </a:rPr>
                        <a:t>模型的求解区域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0984117"/>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pdeplot</a:t>
                      </a:r>
                      <a:endParaRPr lang="zh-CN" sz="14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二维偏微分方程求解结果可视化</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503549"/>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pdeplot3D</a:t>
                      </a:r>
                      <a:endParaRPr lang="zh-CN" sz="14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三维偏微分方程求解结果可视化</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7989993"/>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pdemesh</a:t>
                      </a:r>
                      <a:endParaRPr lang="zh-CN" sz="14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绘制网格图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3260573"/>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pdesurf</a:t>
                      </a:r>
                      <a:endParaRPr lang="zh-CN" sz="14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绘制曲面图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37059"/>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pdecont</a:t>
                      </a:r>
                      <a:endParaRPr lang="zh-CN" sz="14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绘制等高线图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6044422"/>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pdetool</a:t>
                      </a:r>
                      <a:endParaRPr lang="zh-CN" sz="14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a:effectLst/>
                          <a:latin typeface="Times New Roman" panose="02020603050405020304" pitchFamily="18" charset="0"/>
                          <a:ea typeface="宋体" panose="02010600030101010101" pitchFamily="2" charset="-122"/>
                        </a:rPr>
                        <a:t>偏微分方程可视化求解工具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4485454"/>
                  </a:ext>
                </a:extLst>
              </a:tr>
              <a:tr h="447573">
                <a:tc>
                  <a:txBody>
                    <a:bodyPr/>
                    <a:lstStyle/>
                    <a:p>
                      <a:pPr algn="just">
                        <a:lnSpc>
                          <a:spcPts val="1500"/>
                        </a:lnSpc>
                      </a:pPr>
                      <a:r>
                        <a:rPr lang="en-US" sz="1400">
                          <a:effectLst/>
                          <a:latin typeface="Times New Roman" panose="02020603050405020304" pitchFamily="18" charset="0"/>
                          <a:ea typeface="宋体" panose="02010600030101010101" pitchFamily="2" charset="-122"/>
                        </a:rPr>
                        <a:t>pdepe</a:t>
                      </a:r>
                      <a:endParaRPr lang="zh-CN" sz="14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pPr>
                      <a:r>
                        <a:rPr lang="zh-CN" sz="1400" dirty="0">
                          <a:effectLst/>
                          <a:latin typeface="Times New Roman" panose="02020603050405020304" pitchFamily="18" charset="0"/>
                          <a:ea typeface="宋体" panose="02010600030101010101" pitchFamily="2" charset="-122"/>
                        </a:rPr>
                        <a:t>求解一维抛物型和椭圆型方程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11707"/>
                  </a:ext>
                </a:extLst>
              </a:tr>
            </a:tbl>
          </a:graphicData>
        </a:graphic>
      </p:graphicFrame>
    </p:spTree>
    <p:extLst>
      <p:ext uri="{BB962C8B-B14F-4D97-AF65-F5344CB8AC3E}">
        <p14:creationId xmlns:p14="http://schemas.microsoft.com/office/powerpoint/2010/main" val="3133479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auto">
          <a:xfrm>
            <a:off x="539552" y="404664"/>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buClr>
                <a:srgbClr val="FF0000"/>
              </a:buClr>
            </a:pPr>
            <a:r>
              <a:rPr lang="zh-CN" altLang="en-US" sz="2400" dirty="0">
                <a:solidFill>
                  <a:schemeClr val="hlink"/>
                </a:solidFill>
                <a:latin typeface="微软雅黑" pitchFamily="34" charset="-122"/>
                <a:ea typeface="微软雅黑" pitchFamily="34" charset="-122"/>
              </a:rPr>
              <a:t>通用求解函数 </a:t>
            </a:r>
            <a:r>
              <a:rPr lang="en-US" altLang="zh-CN" sz="2400" dirty="0" err="1">
                <a:solidFill>
                  <a:schemeClr val="hlink"/>
                </a:solidFill>
                <a:latin typeface="微软雅黑" pitchFamily="34" charset="-122"/>
                <a:ea typeface="微软雅黑" pitchFamily="34" charset="-122"/>
              </a:rPr>
              <a:t>solvepde</a:t>
            </a:r>
            <a:endParaRPr lang="zh-CN" altLang="en-US" sz="2400" dirty="0">
              <a:solidFill>
                <a:schemeClr val="hlink"/>
              </a:solidFill>
              <a:latin typeface="微软雅黑" pitchFamily="34" charset="-122"/>
              <a:ea typeface="微软雅黑" pitchFamily="34" charset="-122"/>
            </a:endParaRPr>
          </a:p>
        </p:txBody>
      </p:sp>
      <p:sp>
        <p:nvSpPr>
          <p:cNvPr id="12" name="Rectangle 12"/>
          <p:cNvSpPr>
            <a:spLocks noChangeArrowheads="1"/>
          </p:cNvSpPr>
          <p:nvPr/>
        </p:nvSpPr>
        <p:spPr bwMode="auto">
          <a:xfrm>
            <a:off x="539552" y="1628800"/>
            <a:ext cx="8136904"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spcBef>
                <a:spcPct val="50000"/>
              </a:spcBef>
            </a:pPr>
            <a:r>
              <a:rPr lang="zh-CN" altLang="en-US" sz="2200" dirty="0">
                <a:latin typeface="微软雅黑" pitchFamily="34" charset="-122"/>
                <a:ea typeface="微软雅黑" pitchFamily="34" charset="-122"/>
              </a:rPr>
              <a:t>其中， </a:t>
            </a:r>
            <a:r>
              <a:rPr lang="en-US" altLang="zh-CN" sz="2200" dirty="0" err="1">
                <a:latin typeface="微软雅黑" pitchFamily="34" charset="-122"/>
                <a:ea typeface="微软雅黑" pitchFamily="34" charset="-122"/>
              </a:rPr>
              <a:t>m,d,c,a,f</a:t>
            </a:r>
            <a:r>
              <a:rPr lang="zh-CN" altLang="en-US" sz="2200" dirty="0">
                <a:latin typeface="微软雅黑" pitchFamily="34" charset="-122"/>
                <a:ea typeface="微软雅黑" pitchFamily="34" charset="-122"/>
              </a:rPr>
              <a:t>是模型参数，可以是常数，也可以是</a:t>
            </a:r>
            <a:r>
              <a:rPr lang="en-US" altLang="zh-CN" sz="2200" dirty="0" err="1">
                <a:latin typeface="微软雅黑" pitchFamily="34" charset="-122"/>
                <a:ea typeface="微软雅黑" pitchFamily="34" charset="-122"/>
              </a:rPr>
              <a:t>x,u,t</a:t>
            </a:r>
            <a:r>
              <a:rPr lang="zh-CN" altLang="en-US" sz="2200" dirty="0">
                <a:latin typeface="微软雅黑" pitchFamily="34" charset="-122"/>
                <a:ea typeface="微软雅黑" pitchFamily="34" charset="-122"/>
              </a:rPr>
              <a:t> 的函数。上式是三类常见偏微分方程（双曲型、抛物型和椭圆型）的通用写法。求解步骤：</a:t>
            </a:r>
          </a:p>
        </p:txBody>
      </p:sp>
      <p:graphicFrame>
        <p:nvGraphicFramePr>
          <p:cNvPr id="4" name="对象 3"/>
          <p:cNvGraphicFramePr>
            <a:graphicFrameLocks noChangeAspect="1"/>
          </p:cNvGraphicFramePr>
          <p:nvPr>
            <p:extLst>
              <p:ext uri="{D42A27DB-BD31-4B8C-83A1-F6EECF244321}">
                <p14:modId xmlns:p14="http://schemas.microsoft.com/office/powerpoint/2010/main" val="2053702193"/>
              </p:ext>
            </p:extLst>
          </p:nvPr>
        </p:nvGraphicFramePr>
        <p:xfrm>
          <a:off x="1768475" y="836613"/>
          <a:ext cx="3651250" cy="768350"/>
        </p:xfrm>
        <a:graphic>
          <a:graphicData uri="http://schemas.openxmlformats.org/presentationml/2006/ole">
            <mc:AlternateContent xmlns:mc="http://schemas.openxmlformats.org/markup-compatibility/2006">
              <mc:Choice xmlns:v="urn:schemas-microsoft-com:vml" Requires="v">
                <p:oleObj name="Equation" r:id="rId2" imgW="1993680" imgH="419040" progId="Equation.DSMT4">
                  <p:embed/>
                </p:oleObj>
              </mc:Choice>
              <mc:Fallback>
                <p:oleObj name="Equation" r:id="rId2" imgW="1993680" imgH="419040" progId="Equation.DSMT4">
                  <p:embed/>
                  <p:pic>
                    <p:nvPicPr>
                      <p:cNvPr id="4" name="对象 3"/>
                      <p:cNvPicPr>
                        <a:picLocks noChangeAspect="1" noChangeArrowheads="1"/>
                      </p:cNvPicPr>
                      <p:nvPr/>
                    </p:nvPicPr>
                    <p:blipFill>
                      <a:blip r:embed="rId3"/>
                      <a:srcRect/>
                      <a:stretch>
                        <a:fillRect/>
                      </a:stretch>
                    </p:blipFill>
                    <p:spPr bwMode="auto">
                      <a:xfrm>
                        <a:off x="1768475" y="836613"/>
                        <a:ext cx="36512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8C7EE8CD-43A3-4271-BDB7-CC4282D9CDFA}"/>
              </a:ext>
            </a:extLst>
          </p:cNvPr>
          <p:cNvSpPr>
            <a:spLocks noGrp="1"/>
          </p:cNvSpPr>
          <p:nvPr>
            <p:ph type="dt" sz="half" idx="2"/>
          </p:nvPr>
        </p:nvSpPr>
        <p:spPr/>
        <p:txBody>
          <a:bodyPr/>
          <a:lstStyle/>
          <a:p>
            <a:pPr>
              <a:defRPr/>
            </a:pPr>
            <a:fld id="{C735503C-1BB3-4AC9-9AAC-C7C74EC860FB}" type="datetime1">
              <a:rPr kumimoji="0" lang="zh-CN" altLang="en-US" smtClean="0">
                <a:latin typeface="Arial" charset="0"/>
              </a:rPr>
              <a:t>2022/11/23</a:t>
            </a:fld>
            <a:endParaRPr kumimoji="0" lang="en-US" altLang="zh-CN" dirty="0">
              <a:latin typeface="Arial" charset="0"/>
            </a:endParaRPr>
          </a:p>
        </p:txBody>
      </p:sp>
      <p:sp>
        <p:nvSpPr>
          <p:cNvPr id="5" name="页脚占位符 4">
            <a:extLst>
              <a:ext uri="{FF2B5EF4-FFF2-40B4-BE49-F238E27FC236}">
                <a16:creationId xmlns:a16="http://schemas.microsoft.com/office/drawing/2014/main" id="{B5A1C400-5112-4AE8-819E-9C51A5A6E8E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9" name="Rectangle 12">
            <a:extLst>
              <a:ext uri="{FF2B5EF4-FFF2-40B4-BE49-F238E27FC236}">
                <a16:creationId xmlns:a16="http://schemas.microsoft.com/office/drawing/2014/main" id="{8878475A-D5FC-4CF4-846F-0A8142826FE0}"/>
              </a:ext>
            </a:extLst>
          </p:cNvPr>
          <p:cNvSpPr>
            <a:spLocks noChangeArrowheads="1"/>
          </p:cNvSpPr>
          <p:nvPr/>
        </p:nvSpPr>
        <p:spPr bwMode="auto">
          <a:xfrm>
            <a:off x="539552" y="3313435"/>
            <a:ext cx="8136904"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285750" indent="-285750">
              <a:spcBef>
                <a:spcPct val="50000"/>
              </a:spcBef>
              <a:buClr>
                <a:srgbClr val="0000FF"/>
              </a:buClr>
              <a:buFont typeface="Wingdings" panose="05000000000000000000" pitchFamily="2" charset="2"/>
              <a:buChar char="Ø"/>
            </a:pPr>
            <a:r>
              <a:rPr lang="zh-CN" altLang="en-US" sz="1600" dirty="0">
                <a:latin typeface="微软雅黑" pitchFamily="34" charset="-122"/>
                <a:ea typeface="微软雅黑" pitchFamily="34" charset="-122"/>
              </a:rPr>
              <a:t>调用</a:t>
            </a:r>
            <a:r>
              <a:rPr lang="en-US" altLang="zh-CN" sz="1600" dirty="0" err="1">
                <a:latin typeface="微软雅黑" pitchFamily="34" charset="-122"/>
                <a:ea typeface="微软雅黑" pitchFamily="34" charset="-122"/>
              </a:rPr>
              <a:t>createpde</a:t>
            </a:r>
            <a:r>
              <a:rPr lang="zh-CN" altLang="en-US" sz="1600" dirty="0">
                <a:latin typeface="微软雅黑" pitchFamily="34" charset="-122"/>
                <a:ea typeface="微软雅黑" pitchFamily="34" charset="-122"/>
              </a:rPr>
              <a:t>函数创建微分方程模型；</a:t>
            </a:r>
          </a:p>
          <a:p>
            <a:pPr marL="285750" indent="-285750">
              <a:spcBef>
                <a:spcPct val="50000"/>
              </a:spcBef>
              <a:buClr>
                <a:srgbClr val="0000FF"/>
              </a:buClr>
              <a:buFont typeface="Wingdings" panose="05000000000000000000" pitchFamily="2" charset="2"/>
              <a:buChar char="Ø"/>
            </a:pPr>
            <a:r>
              <a:rPr lang="zh-CN" altLang="en-US" sz="1600" dirty="0">
                <a:latin typeface="微软雅黑" pitchFamily="34" charset="-122"/>
                <a:ea typeface="微软雅黑" pitchFamily="34" charset="-122"/>
              </a:rPr>
              <a:t>调用</a:t>
            </a:r>
            <a:r>
              <a:rPr lang="en-US" altLang="zh-CN" sz="1600" dirty="0" err="1">
                <a:latin typeface="微软雅黑" pitchFamily="34" charset="-122"/>
                <a:ea typeface="微软雅黑" pitchFamily="34" charset="-122"/>
              </a:rPr>
              <a:t>geometryFromEdges</a:t>
            </a:r>
            <a:r>
              <a:rPr lang="zh-CN" altLang="en-US" sz="1600" dirty="0">
                <a:latin typeface="微软雅黑" pitchFamily="34" charset="-122"/>
                <a:ea typeface="微软雅黑" pitchFamily="34" charset="-122"/>
              </a:rPr>
              <a:t>或</a:t>
            </a:r>
            <a:r>
              <a:rPr lang="en-US" altLang="zh-CN" sz="1600" dirty="0" err="1">
                <a:latin typeface="微软雅黑" pitchFamily="34" charset="-122"/>
                <a:ea typeface="微软雅黑" pitchFamily="34" charset="-122"/>
              </a:rPr>
              <a:t>importGeometry</a:t>
            </a:r>
            <a:r>
              <a:rPr lang="zh-CN" altLang="en-US" sz="1600" dirty="0">
                <a:latin typeface="微软雅黑" pitchFamily="34" charset="-122"/>
                <a:ea typeface="微软雅黑" pitchFamily="34" charset="-122"/>
              </a:rPr>
              <a:t>函数创建求解区域的几何描述；</a:t>
            </a:r>
          </a:p>
          <a:p>
            <a:pPr marL="285750" indent="-285750">
              <a:spcBef>
                <a:spcPct val="50000"/>
              </a:spcBef>
              <a:buClr>
                <a:srgbClr val="0000FF"/>
              </a:buClr>
              <a:buFont typeface="Wingdings" panose="05000000000000000000" pitchFamily="2" charset="2"/>
              <a:buChar char="Ø"/>
            </a:pPr>
            <a:r>
              <a:rPr lang="zh-CN" altLang="en-US" sz="1600" dirty="0">
                <a:latin typeface="微软雅黑" pitchFamily="34" charset="-122"/>
                <a:ea typeface="微软雅黑" pitchFamily="34" charset="-122"/>
              </a:rPr>
              <a:t>调用</a:t>
            </a:r>
            <a:r>
              <a:rPr lang="en-US" altLang="zh-CN" sz="1600" dirty="0" err="1">
                <a:latin typeface="微软雅黑" pitchFamily="34" charset="-122"/>
                <a:ea typeface="微软雅黑" pitchFamily="34" charset="-122"/>
              </a:rPr>
              <a:t>applyBoundaryCondition</a:t>
            </a:r>
            <a:r>
              <a:rPr lang="zh-CN" altLang="en-US" sz="1600" dirty="0">
                <a:latin typeface="微软雅黑" pitchFamily="34" charset="-122"/>
                <a:ea typeface="微软雅黑" pitchFamily="34" charset="-122"/>
              </a:rPr>
              <a:t>函数添加边值条件；</a:t>
            </a:r>
          </a:p>
          <a:p>
            <a:pPr marL="285750" indent="-285750">
              <a:spcBef>
                <a:spcPct val="50000"/>
              </a:spcBef>
              <a:buClr>
                <a:srgbClr val="0000FF"/>
              </a:buClr>
              <a:buFont typeface="Wingdings" panose="05000000000000000000" pitchFamily="2" charset="2"/>
              <a:buChar char="Ø"/>
            </a:pPr>
            <a:r>
              <a:rPr lang="zh-CN" altLang="en-US" sz="1600" dirty="0">
                <a:latin typeface="微软雅黑" pitchFamily="34" charset="-122"/>
                <a:ea typeface="微软雅黑" pitchFamily="34" charset="-122"/>
              </a:rPr>
              <a:t>调用</a:t>
            </a:r>
            <a:r>
              <a:rPr lang="en-US" altLang="zh-CN" sz="1600" dirty="0" err="1">
                <a:latin typeface="微软雅黑" pitchFamily="34" charset="-122"/>
                <a:ea typeface="微软雅黑" pitchFamily="34" charset="-122"/>
              </a:rPr>
              <a:t>generateMesh</a:t>
            </a:r>
            <a:r>
              <a:rPr lang="zh-CN" altLang="en-US" sz="1600" dirty="0">
                <a:latin typeface="微软雅黑" pitchFamily="34" charset="-122"/>
                <a:ea typeface="微软雅黑" pitchFamily="34" charset="-122"/>
              </a:rPr>
              <a:t>函数划分网格；</a:t>
            </a:r>
          </a:p>
          <a:p>
            <a:pPr marL="285750" indent="-285750">
              <a:spcBef>
                <a:spcPct val="50000"/>
              </a:spcBef>
              <a:buClr>
                <a:srgbClr val="0000FF"/>
              </a:buClr>
              <a:buFont typeface="Wingdings" panose="05000000000000000000" pitchFamily="2" charset="2"/>
              <a:buChar char="Ø"/>
            </a:pPr>
            <a:r>
              <a:rPr lang="zh-CN" altLang="en-US" sz="1600" dirty="0">
                <a:latin typeface="微软雅黑" pitchFamily="34" charset="-122"/>
                <a:ea typeface="微软雅黑" pitchFamily="34" charset="-122"/>
              </a:rPr>
              <a:t>调用</a:t>
            </a:r>
            <a:r>
              <a:rPr lang="en-US" altLang="zh-CN" sz="1600" dirty="0" err="1">
                <a:latin typeface="微软雅黑" pitchFamily="34" charset="-122"/>
                <a:ea typeface="微软雅黑" pitchFamily="34" charset="-122"/>
              </a:rPr>
              <a:t>specifyCoefficients</a:t>
            </a:r>
            <a:r>
              <a:rPr lang="zh-CN" altLang="en-US" sz="1600" dirty="0">
                <a:latin typeface="微软雅黑" pitchFamily="34" charset="-122"/>
                <a:ea typeface="微软雅黑" pitchFamily="34" charset="-122"/>
              </a:rPr>
              <a:t>函数设置方程中的参数 ；</a:t>
            </a:r>
          </a:p>
          <a:p>
            <a:pPr marL="285750" indent="-285750">
              <a:spcBef>
                <a:spcPct val="50000"/>
              </a:spcBef>
              <a:buClr>
                <a:srgbClr val="0000FF"/>
              </a:buClr>
              <a:buFont typeface="Wingdings" panose="05000000000000000000" pitchFamily="2" charset="2"/>
              <a:buChar char="Ø"/>
            </a:pPr>
            <a:r>
              <a:rPr lang="zh-CN" altLang="en-US" sz="1600" dirty="0">
                <a:latin typeface="微软雅黑" pitchFamily="34" charset="-122"/>
                <a:ea typeface="微软雅黑" pitchFamily="34" charset="-122"/>
              </a:rPr>
              <a:t>调用</a:t>
            </a:r>
            <a:r>
              <a:rPr lang="en-US" altLang="zh-CN" sz="1600" dirty="0" err="1">
                <a:latin typeface="微软雅黑" pitchFamily="34" charset="-122"/>
                <a:ea typeface="微软雅黑" pitchFamily="34" charset="-122"/>
              </a:rPr>
              <a:t>setInitialConditions</a:t>
            </a:r>
            <a:r>
              <a:rPr lang="zh-CN" altLang="en-US" sz="1600" dirty="0">
                <a:latin typeface="微软雅黑" pitchFamily="34" charset="-122"/>
                <a:ea typeface="微软雅黑" pitchFamily="34" charset="-122"/>
              </a:rPr>
              <a:t>函数设置初值条件；</a:t>
            </a:r>
          </a:p>
          <a:p>
            <a:pPr marL="285750" indent="-285750">
              <a:spcBef>
                <a:spcPct val="50000"/>
              </a:spcBef>
              <a:buClr>
                <a:srgbClr val="0000FF"/>
              </a:buClr>
              <a:buFont typeface="Wingdings" panose="05000000000000000000" pitchFamily="2" charset="2"/>
              <a:buChar char="Ø"/>
            </a:pPr>
            <a:r>
              <a:rPr lang="zh-CN" altLang="en-US" sz="1600" dirty="0">
                <a:latin typeface="微软雅黑" pitchFamily="34" charset="-122"/>
                <a:ea typeface="微软雅黑" pitchFamily="34" charset="-122"/>
              </a:rPr>
              <a:t>调用</a:t>
            </a:r>
            <a:r>
              <a:rPr lang="en-US" altLang="zh-CN" sz="1600" dirty="0" err="1">
                <a:latin typeface="微软雅黑" pitchFamily="34" charset="-122"/>
                <a:ea typeface="微软雅黑" pitchFamily="34" charset="-122"/>
              </a:rPr>
              <a:t>solvepde</a:t>
            </a:r>
            <a:r>
              <a:rPr lang="zh-CN" altLang="en-US" sz="1600" dirty="0">
                <a:latin typeface="微软雅黑" pitchFamily="34" charset="-122"/>
                <a:ea typeface="微软雅黑" pitchFamily="34" charset="-122"/>
              </a:rPr>
              <a:t>函数进行求解；</a:t>
            </a:r>
          </a:p>
          <a:p>
            <a:pPr marL="285750" indent="-285750">
              <a:spcBef>
                <a:spcPct val="50000"/>
              </a:spcBef>
              <a:buClr>
                <a:srgbClr val="0000FF"/>
              </a:buClr>
              <a:buFont typeface="Wingdings" panose="05000000000000000000" pitchFamily="2" charset="2"/>
              <a:buChar char="Ø"/>
            </a:pPr>
            <a:r>
              <a:rPr lang="zh-CN" altLang="en-US" sz="1600" dirty="0">
                <a:latin typeface="微软雅黑" pitchFamily="34" charset="-122"/>
                <a:ea typeface="微软雅黑" pitchFamily="34" charset="-122"/>
              </a:rPr>
              <a:t>结果可视化。</a:t>
            </a:r>
          </a:p>
        </p:txBody>
      </p:sp>
    </p:spTree>
    <p:extLst>
      <p:ext uri="{BB962C8B-B14F-4D97-AF65-F5344CB8AC3E}">
        <p14:creationId xmlns:p14="http://schemas.microsoft.com/office/powerpoint/2010/main" val="277483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1938113"/>
            <a:ext cx="842729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例4-4</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求解波动方程（中心受力的被迫波动）</a:t>
            </a:r>
            <a:endParaRPr lang="en-US" altLang="en-US" sz="2400" dirty="0">
              <a:solidFill>
                <a:schemeClr val="bg2"/>
              </a:solidFill>
              <a:latin typeface="微软雅黑" pitchFamily="34" charset="-122"/>
              <a:ea typeface="微软雅黑" pitchFamily="34" charset="-122"/>
            </a:endParaRPr>
          </a:p>
        </p:txBody>
      </p:sp>
      <p:grpSp>
        <p:nvGrpSpPr>
          <p:cNvPr id="7" name="组合 6"/>
          <p:cNvGrpSpPr/>
          <p:nvPr/>
        </p:nvGrpSpPr>
        <p:grpSpPr>
          <a:xfrm>
            <a:off x="683568" y="5348312"/>
            <a:ext cx="6048672" cy="889000"/>
            <a:chOff x="4932040" y="915358"/>
            <a:chExt cx="6048672" cy="889000"/>
          </a:xfrm>
        </p:grpSpPr>
        <p:sp>
          <p:nvSpPr>
            <p:cNvPr id="5" name="文本框 3076"/>
            <p:cNvSpPr txBox="1"/>
            <p:nvPr/>
          </p:nvSpPr>
          <p:spPr>
            <a:xfrm>
              <a:off x="4932040" y="987574"/>
              <a:ext cx="1473561"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nSpc>
                  <a:spcPct val="150000"/>
                </a:lnSpc>
                <a:spcBef>
                  <a:spcPct val="50000"/>
                </a:spcBef>
                <a:buClr>
                  <a:srgbClr val="0000FF"/>
                </a:buClr>
              </a:pPr>
              <a:r>
                <a:rPr lang="zh-CN" altLang="en-US" sz="2200" dirty="0">
                  <a:latin typeface="微软雅黑" pitchFamily="34" charset="-122"/>
                  <a:ea typeface="微软雅黑" pitchFamily="34" charset="-122"/>
                </a:rPr>
                <a:t>其中</a:t>
              </a:r>
            </a:p>
          </p:txBody>
        </p:sp>
        <p:graphicFrame>
          <p:nvGraphicFramePr>
            <p:cNvPr id="6" name="对象 5"/>
            <p:cNvGraphicFramePr>
              <a:graphicFrameLocks noChangeAspect="1"/>
            </p:cNvGraphicFramePr>
            <p:nvPr/>
          </p:nvGraphicFramePr>
          <p:xfrm>
            <a:off x="5675287" y="915358"/>
            <a:ext cx="5305425" cy="889000"/>
          </p:xfrm>
          <a:graphic>
            <a:graphicData uri="http://schemas.openxmlformats.org/presentationml/2006/ole">
              <mc:AlternateContent xmlns:mc="http://schemas.openxmlformats.org/markup-compatibility/2006">
                <mc:Choice xmlns:v="urn:schemas-microsoft-com:vml" Requires="v">
                  <p:oleObj name="Equation" r:id="rId2" imgW="2895480" imgH="482400" progId="Equation.DSMT4">
                    <p:embed/>
                  </p:oleObj>
                </mc:Choice>
                <mc:Fallback>
                  <p:oleObj name="Equation" r:id="rId2" imgW="2895480" imgH="482400" progId="Equation.DSMT4">
                    <p:embed/>
                    <p:pic>
                      <p:nvPicPr>
                        <p:cNvPr id="6" name="对象 5"/>
                        <p:cNvPicPr>
                          <a:picLocks noChangeAspect="1" noChangeArrowheads="1"/>
                        </p:cNvPicPr>
                        <p:nvPr/>
                      </p:nvPicPr>
                      <p:blipFill>
                        <a:blip r:embed="rId3"/>
                        <a:srcRect/>
                        <a:stretch>
                          <a:fillRect/>
                        </a:stretch>
                      </p:blipFill>
                      <p:spPr bwMode="auto">
                        <a:xfrm>
                          <a:off x="5675287" y="915358"/>
                          <a:ext cx="53054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 name="对象 7"/>
          <p:cNvGraphicFramePr>
            <a:graphicFrameLocks noChangeAspect="1"/>
          </p:cNvGraphicFramePr>
          <p:nvPr>
            <p:extLst>
              <p:ext uri="{D42A27DB-BD31-4B8C-83A1-F6EECF244321}">
                <p14:modId xmlns:p14="http://schemas.microsoft.com/office/powerpoint/2010/main" val="2932056265"/>
              </p:ext>
            </p:extLst>
          </p:nvPr>
        </p:nvGraphicFramePr>
        <p:xfrm>
          <a:off x="683568" y="2617813"/>
          <a:ext cx="6648450" cy="2611437"/>
        </p:xfrm>
        <a:graphic>
          <a:graphicData uri="http://schemas.openxmlformats.org/presentationml/2006/ole">
            <mc:AlternateContent xmlns:mc="http://schemas.openxmlformats.org/markup-compatibility/2006">
              <mc:Choice xmlns:v="urn:schemas-microsoft-com:vml" Requires="v">
                <p:oleObj name="Equation" r:id="rId4" imgW="3632040" imgH="1422360" progId="Equation.DSMT4">
                  <p:embed/>
                </p:oleObj>
              </mc:Choice>
              <mc:Fallback>
                <p:oleObj name="Equation" r:id="rId4" imgW="3632040" imgH="1422360" progId="Equation.DSMT4">
                  <p:embed/>
                  <p:pic>
                    <p:nvPicPr>
                      <p:cNvPr id="8" name="对象 7"/>
                      <p:cNvPicPr>
                        <a:picLocks noChangeAspect="1" noChangeArrowheads="1"/>
                      </p:cNvPicPr>
                      <p:nvPr/>
                    </p:nvPicPr>
                    <p:blipFill>
                      <a:blip r:embed="rId5"/>
                      <a:srcRect/>
                      <a:stretch>
                        <a:fillRect/>
                      </a:stretch>
                    </p:blipFill>
                    <p:spPr bwMode="auto">
                      <a:xfrm>
                        <a:off x="683568" y="2617813"/>
                        <a:ext cx="6648450"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54B31690-7CE8-464C-AD4C-FF011D2BF1A1}"/>
              </a:ext>
            </a:extLst>
          </p:cNvPr>
          <p:cNvSpPr>
            <a:spLocks noGrp="1"/>
          </p:cNvSpPr>
          <p:nvPr>
            <p:ph type="dt" sz="half" idx="2"/>
          </p:nvPr>
        </p:nvSpPr>
        <p:spPr/>
        <p:txBody>
          <a:bodyPr/>
          <a:lstStyle/>
          <a:p>
            <a:pPr>
              <a:defRPr/>
            </a:pPr>
            <a:fld id="{7BC8B333-B919-4609-89DF-4FFF993D190E}" type="datetime1">
              <a:rPr kumimoji="0" lang="zh-CN" altLang="en-US" smtClean="0">
                <a:latin typeface="Arial" charset="0"/>
              </a:rPr>
              <a:t>2022/11/23</a:t>
            </a:fld>
            <a:endParaRPr kumimoji="0" lang="en-US" altLang="zh-CN" dirty="0">
              <a:latin typeface="Arial" charset="0"/>
            </a:endParaRPr>
          </a:p>
        </p:txBody>
      </p:sp>
      <p:sp>
        <p:nvSpPr>
          <p:cNvPr id="10" name="页脚占位符 9">
            <a:extLst>
              <a:ext uri="{FF2B5EF4-FFF2-40B4-BE49-F238E27FC236}">
                <a16:creationId xmlns:a16="http://schemas.microsoft.com/office/drawing/2014/main" id="{E31A7947-9AC4-4326-8074-964E6AEC87FF}"/>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9" name="Rectangle 12">
            <a:extLst>
              <a:ext uri="{FF2B5EF4-FFF2-40B4-BE49-F238E27FC236}">
                <a16:creationId xmlns:a16="http://schemas.microsoft.com/office/drawing/2014/main" id="{FA578F72-6DF5-4198-BFDB-52910EEC9B28}"/>
              </a:ext>
            </a:extLst>
          </p:cNvPr>
          <p:cNvSpPr>
            <a:spLocks noChangeArrowheads="1"/>
          </p:cNvSpPr>
          <p:nvPr/>
        </p:nvSpPr>
        <p:spPr bwMode="auto">
          <a:xfrm>
            <a:off x="251520" y="980729"/>
            <a:ext cx="7478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800" b="1" dirty="0">
                <a:latin typeface="微软雅黑" pitchFamily="34" charset="-122"/>
                <a:ea typeface="微软雅黑" pitchFamily="34" charset="-122"/>
              </a:rPr>
              <a:t>四、双曲型偏微分方程求解实例</a:t>
            </a:r>
          </a:p>
        </p:txBody>
      </p:sp>
    </p:spTree>
    <p:extLst>
      <p:ext uri="{BB962C8B-B14F-4D97-AF65-F5344CB8AC3E}">
        <p14:creationId xmlns:p14="http://schemas.microsoft.com/office/powerpoint/2010/main" val="792244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例4-4</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创建包含一个方程的微分方程模型</a:t>
            </a:r>
          </a:p>
        </p:txBody>
      </p:sp>
      <p:sp>
        <p:nvSpPr>
          <p:cNvPr id="12" name="Rectangle 7"/>
          <p:cNvSpPr>
            <a:spLocks noChangeArrowheads="1"/>
          </p:cNvSpPr>
          <p:nvPr/>
        </p:nvSpPr>
        <p:spPr bwMode="auto">
          <a:xfrm>
            <a:off x="932652" y="2023329"/>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model = </a:t>
            </a:r>
            <a:r>
              <a:rPr lang="en-US" altLang="en-US" sz="1600" dirty="0" err="1">
                <a:latin typeface="微软雅黑" pitchFamily="34" charset="-122"/>
                <a:ea typeface="微软雅黑" pitchFamily="34" charset="-122"/>
              </a:rPr>
              <a:t>createpde</a:t>
            </a:r>
            <a:r>
              <a:rPr lang="en-US" altLang="en-US" sz="1600" dirty="0">
                <a:latin typeface="微软雅黑" pitchFamily="34" charset="-122"/>
                <a:ea typeface="微软雅黑" pitchFamily="34" charset="-122"/>
              </a:rPr>
              <a:t>(1);</a:t>
            </a:r>
          </a:p>
        </p:txBody>
      </p:sp>
      <p:sp>
        <p:nvSpPr>
          <p:cNvPr id="7" name="文本框 3076"/>
          <p:cNvSpPr txBox="1"/>
          <p:nvPr/>
        </p:nvSpPr>
        <p:spPr>
          <a:xfrm>
            <a:off x="539552" y="2384604"/>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创建求解区域的二维几何描述，并绘图</a:t>
            </a:r>
          </a:p>
        </p:txBody>
      </p:sp>
      <p:sp>
        <p:nvSpPr>
          <p:cNvPr id="8" name="Rectangle 7"/>
          <p:cNvSpPr>
            <a:spLocks noChangeArrowheads="1"/>
          </p:cNvSpPr>
          <p:nvPr/>
        </p:nvSpPr>
        <p:spPr bwMode="auto">
          <a:xfrm>
            <a:off x="932652" y="2994201"/>
            <a:ext cx="7455772" cy="154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geometryFromEdges</a:t>
            </a:r>
            <a:r>
              <a:rPr lang="en-US" altLang="en-US" sz="1600" dirty="0">
                <a:latin typeface="微软雅黑" pitchFamily="34" charset="-122"/>
                <a:ea typeface="微软雅黑" pitchFamily="34" charset="-122"/>
              </a:rPr>
              <a:t>(model,@</a:t>
            </a:r>
            <a:r>
              <a:rPr lang="en-US" altLang="en-US" sz="1600" dirty="0" err="1">
                <a:latin typeface="微软雅黑" pitchFamily="34" charset="-122"/>
                <a:ea typeface="微软雅黑" pitchFamily="34" charset="-122"/>
              </a:rPr>
              <a:t>squareg</a:t>
            </a:r>
            <a:r>
              <a:rPr lang="en-US" altLang="en-US" sz="1600" dirty="0">
                <a:latin typeface="微软雅黑" pitchFamily="34" charset="-122"/>
                <a:ea typeface="微软雅黑" pitchFamily="34" charset="-122"/>
              </a:rPr>
              <a:t>);   % </a:t>
            </a:r>
            <a:r>
              <a:rPr lang="zh-CN" altLang="en-US" sz="1600" dirty="0">
                <a:latin typeface="微软雅黑" pitchFamily="34" charset="-122"/>
                <a:ea typeface="微软雅黑" pitchFamily="34" charset="-122"/>
              </a:rPr>
              <a:t>创建正方形求解区域</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figure;</a:t>
            </a: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pdegplot</a:t>
            </a:r>
            <a:r>
              <a:rPr lang="en-US" altLang="en-US" sz="1600" dirty="0">
                <a:latin typeface="微软雅黑" pitchFamily="34" charset="-122"/>
                <a:ea typeface="微软雅黑" pitchFamily="34" charset="-122"/>
              </a:rPr>
              <a:t>(model,'</a:t>
            </a:r>
            <a:r>
              <a:rPr lang="en-US" altLang="en-US" sz="1600" dirty="0" err="1">
                <a:latin typeface="微软雅黑" pitchFamily="34" charset="-122"/>
                <a:ea typeface="微软雅黑" pitchFamily="34" charset="-122"/>
              </a:rPr>
              <a:t>EdgeLabels</a:t>
            </a:r>
            <a:r>
              <a:rPr lang="en-US" altLang="en-US" sz="1600" dirty="0">
                <a:latin typeface="微软雅黑" pitchFamily="34" charset="-122"/>
                <a:ea typeface="微软雅黑" pitchFamily="34" charset="-122"/>
              </a:rPr>
              <a:t>','on');</a:t>
            </a:r>
          </a:p>
          <a:p>
            <a:pPr>
              <a:lnSpc>
                <a:spcPct val="120000"/>
              </a:lnSpc>
            </a:pPr>
            <a:r>
              <a:rPr lang="en-US" altLang="en-US" sz="1600" dirty="0">
                <a:latin typeface="微软雅黑" pitchFamily="34" charset="-122"/>
                <a:ea typeface="微软雅黑" pitchFamily="34" charset="-122"/>
              </a:rPr>
              <a:t>&gt;&gt; axis equal;</a:t>
            </a:r>
          </a:p>
          <a:p>
            <a:pPr>
              <a:lnSpc>
                <a:spcPct val="120000"/>
              </a:lnSpc>
            </a:pPr>
            <a:r>
              <a:rPr lang="en-US" altLang="en-US" sz="1600" dirty="0">
                <a:latin typeface="微软雅黑" pitchFamily="34" charset="-122"/>
                <a:ea typeface="微软雅黑" pitchFamily="34" charset="-122"/>
              </a:rPr>
              <a:t>&gt;&gt; axis([-1.1,1.1,-1.1,1.1]);</a:t>
            </a:r>
          </a:p>
        </p:txBody>
      </p:sp>
      <p:sp>
        <p:nvSpPr>
          <p:cNvPr id="2" name="日期占位符 1">
            <a:extLst>
              <a:ext uri="{FF2B5EF4-FFF2-40B4-BE49-F238E27FC236}">
                <a16:creationId xmlns:a16="http://schemas.microsoft.com/office/drawing/2014/main" id="{F2FCABEA-1801-4B6F-AA2C-5B5E015C4E54}"/>
              </a:ext>
            </a:extLst>
          </p:cNvPr>
          <p:cNvSpPr>
            <a:spLocks noGrp="1"/>
          </p:cNvSpPr>
          <p:nvPr>
            <p:ph type="dt" sz="half" idx="2"/>
          </p:nvPr>
        </p:nvSpPr>
        <p:spPr/>
        <p:txBody>
          <a:bodyPr/>
          <a:lstStyle/>
          <a:p>
            <a:pPr>
              <a:defRPr/>
            </a:pPr>
            <a:fld id="{E7F25CFF-7428-4D90-B4C8-9D4B72E75A0C}"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60788CE3-23F2-41F9-857F-57C19E1E05C7}"/>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pic>
        <p:nvPicPr>
          <p:cNvPr id="108546" name="Picture 2">
            <a:extLst>
              <a:ext uri="{FF2B5EF4-FFF2-40B4-BE49-F238E27FC236}">
                <a16:creationId xmlns:a16="http://schemas.microsoft.com/office/drawing/2014/main" id="{DFC28106-677E-43D7-8276-5D2E26BEF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20" r="14558"/>
          <a:stretch/>
        </p:blipFill>
        <p:spPr bwMode="auto">
          <a:xfrm>
            <a:off x="5076056" y="3429000"/>
            <a:ext cx="2880320" cy="304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4254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404664"/>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例4-4</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994575"/>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添加边值条件</a:t>
            </a:r>
          </a:p>
        </p:txBody>
      </p:sp>
      <p:sp>
        <p:nvSpPr>
          <p:cNvPr id="12" name="Rectangle 7"/>
          <p:cNvSpPr>
            <a:spLocks noChangeArrowheads="1"/>
          </p:cNvSpPr>
          <p:nvPr/>
        </p:nvSpPr>
        <p:spPr bwMode="auto">
          <a:xfrm>
            <a:off x="932652" y="1569405"/>
            <a:ext cx="7455772"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设置第左右边界的边值条件</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applyBoundaryCondition</a:t>
            </a:r>
            <a:r>
              <a:rPr lang="en-US" altLang="en-US" sz="1600" dirty="0">
                <a:latin typeface="微软雅黑" pitchFamily="34" charset="-122"/>
                <a:ea typeface="微软雅黑" pitchFamily="34" charset="-122"/>
              </a:rPr>
              <a:t>(</a:t>
            </a:r>
            <a:r>
              <a:rPr lang="en-US" altLang="en-US" sz="1600" dirty="0" err="1">
                <a:latin typeface="微软雅黑" pitchFamily="34" charset="-122"/>
                <a:ea typeface="微软雅黑" pitchFamily="34" charset="-122"/>
              </a:rPr>
              <a:t>model,'Edge</a:t>
            </a:r>
            <a:r>
              <a:rPr lang="en-US" altLang="en-US" sz="1600" dirty="0">
                <a:latin typeface="微软雅黑" pitchFamily="34" charset="-122"/>
                <a:ea typeface="微软雅黑" pitchFamily="34" charset="-122"/>
              </a:rPr>
              <a:t>',[2,4],'g',0);</a:t>
            </a: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设置上下边界的边值条件</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applyBoundaryCondition</a:t>
            </a:r>
            <a:r>
              <a:rPr lang="en-US" altLang="en-US" sz="1600" dirty="0">
                <a:latin typeface="微软雅黑" pitchFamily="34" charset="-122"/>
                <a:ea typeface="微软雅黑" pitchFamily="34" charset="-122"/>
              </a:rPr>
              <a:t>(</a:t>
            </a:r>
            <a:r>
              <a:rPr lang="en-US" altLang="en-US" sz="1600" dirty="0" err="1">
                <a:latin typeface="微软雅黑" pitchFamily="34" charset="-122"/>
                <a:ea typeface="微软雅黑" pitchFamily="34" charset="-122"/>
              </a:rPr>
              <a:t>model,'Edge</a:t>
            </a:r>
            <a:r>
              <a:rPr lang="en-US" altLang="en-US" sz="1600" dirty="0">
                <a:latin typeface="微软雅黑" pitchFamily="34" charset="-122"/>
                <a:ea typeface="微软雅黑" pitchFamily="34" charset="-122"/>
              </a:rPr>
              <a:t>',[1,3],'g',0);</a:t>
            </a:r>
          </a:p>
        </p:txBody>
      </p:sp>
      <p:sp>
        <p:nvSpPr>
          <p:cNvPr id="7" name="文本框 3076"/>
          <p:cNvSpPr txBox="1"/>
          <p:nvPr/>
        </p:nvSpPr>
        <p:spPr>
          <a:xfrm>
            <a:off x="539552" y="2759052"/>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划分网格</a:t>
            </a:r>
          </a:p>
        </p:txBody>
      </p:sp>
      <p:sp>
        <p:nvSpPr>
          <p:cNvPr id="8" name="Rectangle 7"/>
          <p:cNvSpPr>
            <a:spLocks noChangeArrowheads="1"/>
          </p:cNvSpPr>
          <p:nvPr/>
        </p:nvSpPr>
        <p:spPr bwMode="auto">
          <a:xfrm>
            <a:off x="932652" y="3335115"/>
            <a:ext cx="7455772" cy="154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Me = generateMesh(model,'Hmax',0.08,'GeometricOrder','linear');</a:t>
            </a:r>
          </a:p>
          <a:p>
            <a:pPr>
              <a:lnSpc>
                <a:spcPct val="120000"/>
              </a:lnSpc>
            </a:pPr>
            <a:r>
              <a:rPr lang="en-US" altLang="zh-CN" sz="1600" dirty="0">
                <a:latin typeface="微软雅黑" pitchFamily="34" charset="-122"/>
                <a:ea typeface="微软雅黑" pitchFamily="34" charset="-122"/>
              </a:rPr>
              <a:t>&gt;&gt; figure;</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pdeplot</a:t>
            </a:r>
            <a:r>
              <a:rPr lang="en-US" altLang="zh-CN" sz="1600" dirty="0">
                <a:latin typeface="微软雅黑" pitchFamily="34" charset="-122"/>
                <a:ea typeface="微软雅黑" pitchFamily="34" charset="-122"/>
              </a:rPr>
              <a:t>(model);</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axis equal;</a:t>
            </a:r>
            <a:endParaRPr lang="en-US"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axis([-1.1,1.1,-1.1,1.1]);</a:t>
            </a:r>
          </a:p>
        </p:txBody>
      </p:sp>
      <p:sp>
        <p:nvSpPr>
          <p:cNvPr id="2" name="日期占位符 1">
            <a:extLst>
              <a:ext uri="{FF2B5EF4-FFF2-40B4-BE49-F238E27FC236}">
                <a16:creationId xmlns:a16="http://schemas.microsoft.com/office/drawing/2014/main" id="{825386F0-9C04-4C50-B426-11AD99B76850}"/>
              </a:ext>
            </a:extLst>
          </p:cNvPr>
          <p:cNvSpPr>
            <a:spLocks noGrp="1"/>
          </p:cNvSpPr>
          <p:nvPr>
            <p:ph type="dt" sz="half" idx="2"/>
          </p:nvPr>
        </p:nvSpPr>
        <p:spPr/>
        <p:txBody>
          <a:bodyPr/>
          <a:lstStyle/>
          <a:p>
            <a:pPr>
              <a:defRPr/>
            </a:pPr>
            <a:fld id="{F90D8C1A-D395-4E29-A0D2-A0CD70355D55}"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95977B7E-3C4C-4F5F-AEF5-88E14A3381C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pic>
        <p:nvPicPr>
          <p:cNvPr id="109570" name="Picture 2">
            <a:extLst>
              <a:ext uri="{FF2B5EF4-FFF2-40B4-BE49-F238E27FC236}">
                <a16:creationId xmlns:a16="http://schemas.microsoft.com/office/drawing/2014/main" id="{6871FF8B-E054-4CC7-83B1-1B0C8067ED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54" t="3930" r="15424"/>
          <a:stretch/>
        </p:blipFill>
        <p:spPr bwMode="auto">
          <a:xfrm>
            <a:off x="4860031" y="3789040"/>
            <a:ext cx="2592289" cy="26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7667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例4-4</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编写外力函数</a:t>
            </a:r>
          </a:p>
        </p:txBody>
      </p:sp>
      <p:sp>
        <p:nvSpPr>
          <p:cNvPr id="12" name="Rectangle 7"/>
          <p:cNvSpPr>
            <a:spLocks noChangeArrowheads="1"/>
          </p:cNvSpPr>
          <p:nvPr/>
        </p:nvSpPr>
        <p:spPr bwMode="auto">
          <a:xfrm>
            <a:off x="932652" y="2023329"/>
            <a:ext cx="7455772" cy="3689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400" dirty="0">
                <a:latin typeface="微软雅黑" pitchFamily="34" charset="-122"/>
                <a:ea typeface="微软雅黑" pitchFamily="34" charset="-122"/>
              </a:rPr>
              <a:t>function f = framp0(location, state)</a:t>
            </a:r>
          </a:p>
          <a:p>
            <a:pPr>
              <a:lnSpc>
                <a:spcPct val="120000"/>
              </a:lnSpc>
            </a:pPr>
            <a:r>
              <a:rPr lang="en-US" altLang="en-US" sz="1400" dirty="0">
                <a:latin typeface="微软雅黑" pitchFamily="34" charset="-122"/>
                <a:ea typeface="微软雅黑" pitchFamily="34" charset="-122"/>
              </a:rPr>
              <a:t>% location  --- </a:t>
            </a:r>
            <a:r>
              <a:rPr lang="zh-CN" altLang="en-US" sz="1400" dirty="0">
                <a:latin typeface="微软雅黑" pitchFamily="34" charset="-122"/>
                <a:ea typeface="微软雅黑" pitchFamily="34" charset="-122"/>
              </a:rPr>
              <a:t>包含如下字段的结构体变量</a:t>
            </a:r>
          </a:p>
          <a:p>
            <a:pPr>
              <a:lnSpc>
                <a:spcPct val="120000"/>
              </a:lnSpc>
            </a:pPr>
            <a:r>
              <a:rPr lang="en-US" altLang="zh-CN" sz="1400" dirty="0">
                <a:latin typeface="微软雅黑" pitchFamily="34" charset="-122"/>
                <a:ea typeface="微软雅黑" pitchFamily="34" charset="-122"/>
              </a:rPr>
              <a:t>%    </a:t>
            </a:r>
            <a:r>
              <a:rPr lang="en-US" altLang="en-US" sz="1400" dirty="0" err="1">
                <a:latin typeface="微软雅黑" pitchFamily="34" charset="-122"/>
                <a:ea typeface="微软雅黑" pitchFamily="34" charset="-122"/>
              </a:rPr>
              <a:t>location.x</a:t>
            </a:r>
            <a:r>
              <a:rPr lang="en-US" altLang="en-US" sz="1400" dirty="0">
                <a:latin typeface="微软雅黑" pitchFamily="34" charset="-122"/>
                <a:ea typeface="微软雅黑" pitchFamily="34" charset="-122"/>
              </a:rPr>
              <a:t> --- x</a:t>
            </a:r>
            <a:r>
              <a:rPr lang="zh-CN" altLang="en-US" sz="1400" dirty="0">
                <a:latin typeface="微软雅黑" pitchFamily="34" charset="-122"/>
                <a:ea typeface="微软雅黑" pitchFamily="34" charset="-122"/>
              </a:rPr>
              <a:t>坐标</a:t>
            </a:r>
          </a:p>
          <a:p>
            <a:pPr>
              <a:lnSpc>
                <a:spcPct val="120000"/>
              </a:lnSpc>
            </a:pPr>
            <a:r>
              <a:rPr lang="en-US" altLang="zh-CN" sz="1400" dirty="0">
                <a:latin typeface="微软雅黑" pitchFamily="34" charset="-122"/>
                <a:ea typeface="微软雅黑" pitchFamily="34" charset="-122"/>
              </a:rPr>
              <a:t>%    </a:t>
            </a:r>
            <a:r>
              <a:rPr lang="en-US" altLang="en-US" sz="1400" dirty="0" err="1">
                <a:latin typeface="微软雅黑" pitchFamily="34" charset="-122"/>
                <a:ea typeface="微软雅黑" pitchFamily="34" charset="-122"/>
              </a:rPr>
              <a:t>location.y</a:t>
            </a:r>
            <a:r>
              <a:rPr lang="en-US" altLang="en-US" sz="1400" dirty="0">
                <a:latin typeface="微软雅黑" pitchFamily="34" charset="-122"/>
                <a:ea typeface="微软雅黑" pitchFamily="34" charset="-122"/>
              </a:rPr>
              <a:t> --- y</a:t>
            </a:r>
            <a:r>
              <a:rPr lang="zh-CN" altLang="en-US" sz="1400" dirty="0">
                <a:latin typeface="微软雅黑" pitchFamily="34" charset="-122"/>
                <a:ea typeface="微软雅黑" pitchFamily="34" charset="-122"/>
              </a:rPr>
              <a:t>坐标</a:t>
            </a:r>
          </a:p>
          <a:p>
            <a:pPr>
              <a:lnSpc>
                <a:spcPct val="120000"/>
              </a:lnSpc>
            </a:pPr>
            <a:r>
              <a:rPr lang="en-US" altLang="zh-CN" sz="1400" dirty="0">
                <a:latin typeface="微软雅黑" pitchFamily="34" charset="-122"/>
                <a:ea typeface="微软雅黑" pitchFamily="34" charset="-122"/>
              </a:rPr>
              <a:t>%    </a:t>
            </a:r>
            <a:r>
              <a:rPr lang="en-US" altLang="en-US" sz="1400" dirty="0" err="1">
                <a:latin typeface="微软雅黑" pitchFamily="34" charset="-122"/>
                <a:ea typeface="微软雅黑" pitchFamily="34" charset="-122"/>
              </a:rPr>
              <a:t>location.z</a:t>
            </a:r>
            <a:r>
              <a:rPr lang="en-US" altLang="en-US" sz="1400" dirty="0">
                <a:latin typeface="微软雅黑" pitchFamily="34" charset="-122"/>
                <a:ea typeface="微软雅黑" pitchFamily="34" charset="-122"/>
              </a:rPr>
              <a:t> --- z</a:t>
            </a:r>
            <a:r>
              <a:rPr lang="zh-CN" altLang="en-US" sz="1400" dirty="0">
                <a:latin typeface="微软雅黑" pitchFamily="34" charset="-122"/>
                <a:ea typeface="微软雅黑" pitchFamily="34" charset="-122"/>
              </a:rPr>
              <a:t>坐标</a:t>
            </a:r>
          </a:p>
          <a:p>
            <a:pPr>
              <a:lnSpc>
                <a:spcPct val="120000"/>
              </a:lnSpc>
            </a:pPr>
            <a:r>
              <a:rPr lang="en-US" altLang="zh-CN" sz="1400" dirty="0">
                <a:latin typeface="微软雅黑" pitchFamily="34" charset="-122"/>
                <a:ea typeface="微软雅黑" pitchFamily="34" charset="-122"/>
              </a:rPr>
              <a:t>% </a:t>
            </a:r>
            <a:r>
              <a:rPr lang="en-US" altLang="en-US" sz="1400" dirty="0">
                <a:latin typeface="微软雅黑" pitchFamily="34" charset="-122"/>
                <a:ea typeface="微软雅黑" pitchFamily="34" charset="-122"/>
              </a:rPr>
              <a:t>state  --- </a:t>
            </a:r>
            <a:r>
              <a:rPr lang="zh-CN" altLang="en-US" sz="1400" dirty="0">
                <a:latin typeface="微软雅黑" pitchFamily="34" charset="-122"/>
                <a:ea typeface="微软雅黑" pitchFamily="34" charset="-122"/>
              </a:rPr>
              <a:t>包含如下字段的结构体变量</a:t>
            </a:r>
          </a:p>
          <a:p>
            <a:pPr>
              <a:lnSpc>
                <a:spcPct val="120000"/>
              </a:lnSpc>
            </a:pPr>
            <a:r>
              <a:rPr lang="en-US" altLang="zh-CN" sz="1400" dirty="0">
                <a:latin typeface="微软雅黑" pitchFamily="34" charset="-122"/>
                <a:ea typeface="微软雅黑" pitchFamily="34" charset="-122"/>
              </a:rPr>
              <a:t>%    </a:t>
            </a:r>
            <a:r>
              <a:rPr lang="en-US" altLang="en-US" sz="1400" dirty="0" err="1">
                <a:latin typeface="微软雅黑" pitchFamily="34" charset="-122"/>
                <a:ea typeface="微软雅黑" pitchFamily="34" charset="-122"/>
              </a:rPr>
              <a:t>state.u</a:t>
            </a:r>
            <a:r>
              <a:rPr lang="en-US" altLang="en-US" sz="1400" dirty="0">
                <a:latin typeface="微软雅黑" pitchFamily="34" charset="-122"/>
                <a:ea typeface="微软雅黑" pitchFamily="34" charset="-122"/>
              </a:rPr>
              <a:t>    --- </a:t>
            </a:r>
            <a:r>
              <a:rPr lang="zh-CN" altLang="en-US" sz="1400" dirty="0">
                <a:latin typeface="微软雅黑" pitchFamily="34" charset="-122"/>
                <a:ea typeface="微软雅黑" pitchFamily="34" charset="-122"/>
              </a:rPr>
              <a:t>状态变量</a:t>
            </a:r>
            <a:r>
              <a:rPr lang="en-US" altLang="en-US" sz="1400" dirty="0">
                <a:latin typeface="微软雅黑" pitchFamily="34" charset="-122"/>
                <a:ea typeface="微软雅黑" pitchFamily="34" charset="-122"/>
              </a:rPr>
              <a:t>u</a:t>
            </a:r>
          </a:p>
          <a:p>
            <a:pPr>
              <a:lnSpc>
                <a:spcPct val="120000"/>
              </a:lnSpc>
            </a:pPr>
            <a:r>
              <a:rPr lang="en-US" altLang="en-US" sz="1400" dirty="0">
                <a:latin typeface="微软雅黑" pitchFamily="34" charset="-122"/>
                <a:ea typeface="微软雅黑" pitchFamily="34" charset="-122"/>
              </a:rPr>
              <a:t>%    </a:t>
            </a:r>
            <a:r>
              <a:rPr lang="en-US" altLang="en-US" sz="1400" dirty="0" err="1">
                <a:latin typeface="微软雅黑" pitchFamily="34" charset="-122"/>
                <a:ea typeface="微软雅黑" pitchFamily="34" charset="-122"/>
              </a:rPr>
              <a:t>state.ux</a:t>
            </a:r>
            <a:r>
              <a:rPr lang="en-US" altLang="en-US" sz="1400" dirty="0">
                <a:latin typeface="微软雅黑" pitchFamily="34" charset="-122"/>
                <a:ea typeface="微软雅黑" pitchFamily="34" charset="-122"/>
              </a:rPr>
              <a:t>   --- u</a:t>
            </a:r>
            <a:r>
              <a:rPr lang="zh-CN" altLang="en-US" sz="1400" dirty="0">
                <a:latin typeface="微软雅黑" pitchFamily="34" charset="-122"/>
                <a:ea typeface="微软雅黑" pitchFamily="34" charset="-122"/>
              </a:rPr>
              <a:t>对</a:t>
            </a:r>
            <a:r>
              <a:rPr lang="en-US" altLang="en-US" sz="1400" dirty="0">
                <a:latin typeface="微软雅黑" pitchFamily="34" charset="-122"/>
                <a:ea typeface="微软雅黑" pitchFamily="34" charset="-122"/>
              </a:rPr>
              <a:t>x</a:t>
            </a:r>
            <a:r>
              <a:rPr lang="zh-CN" altLang="en-US" sz="1400" dirty="0">
                <a:latin typeface="微软雅黑" pitchFamily="34" charset="-122"/>
                <a:ea typeface="微软雅黑" pitchFamily="34" charset="-122"/>
              </a:rPr>
              <a:t>的一阶偏导</a:t>
            </a:r>
          </a:p>
          <a:p>
            <a:pPr>
              <a:lnSpc>
                <a:spcPct val="120000"/>
              </a:lnSpc>
            </a:pPr>
            <a:r>
              <a:rPr lang="en-US" altLang="zh-CN" sz="1400" dirty="0">
                <a:latin typeface="微软雅黑" pitchFamily="34" charset="-122"/>
                <a:ea typeface="微软雅黑" pitchFamily="34" charset="-122"/>
              </a:rPr>
              <a:t>%    </a:t>
            </a:r>
            <a:r>
              <a:rPr lang="en-US" altLang="en-US" sz="1400" dirty="0">
                <a:latin typeface="微软雅黑" pitchFamily="34" charset="-122"/>
                <a:ea typeface="微软雅黑" pitchFamily="34" charset="-122"/>
              </a:rPr>
              <a:t>state.uy   --- u</a:t>
            </a:r>
            <a:r>
              <a:rPr lang="zh-CN" altLang="en-US" sz="1400" dirty="0">
                <a:latin typeface="微软雅黑" pitchFamily="34" charset="-122"/>
                <a:ea typeface="微软雅黑" pitchFamily="34" charset="-122"/>
              </a:rPr>
              <a:t>对</a:t>
            </a:r>
            <a:r>
              <a:rPr lang="en-US" altLang="en-US" sz="1400" dirty="0">
                <a:latin typeface="微软雅黑" pitchFamily="34" charset="-122"/>
                <a:ea typeface="微软雅黑" pitchFamily="34" charset="-122"/>
              </a:rPr>
              <a:t>y</a:t>
            </a:r>
            <a:r>
              <a:rPr lang="zh-CN" altLang="en-US" sz="1400" dirty="0">
                <a:latin typeface="微软雅黑" pitchFamily="34" charset="-122"/>
                <a:ea typeface="微软雅黑" pitchFamily="34" charset="-122"/>
              </a:rPr>
              <a:t>的一阶偏导</a:t>
            </a:r>
          </a:p>
          <a:p>
            <a:pPr>
              <a:lnSpc>
                <a:spcPct val="120000"/>
              </a:lnSpc>
            </a:pPr>
            <a:r>
              <a:rPr lang="en-US" altLang="zh-CN" sz="1400" dirty="0">
                <a:latin typeface="微软雅黑" pitchFamily="34" charset="-122"/>
                <a:ea typeface="微软雅黑" pitchFamily="34" charset="-122"/>
              </a:rPr>
              <a:t>%    </a:t>
            </a:r>
            <a:r>
              <a:rPr lang="en-US" altLang="en-US" sz="1400" dirty="0">
                <a:latin typeface="微软雅黑" pitchFamily="34" charset="-122"/>
                <a:ea typeface="微软雅黑" pitchFamily="34" charset="-122"/>
              </a:rPr>
              <a:t>state.uz   --- u</a:t>
            </a:r>
            <a:r>
              <a:rPr lang="zh-CN" altLang="en-US" sz="1400" dirty="0">
                <a:latin typeface="微软雅黑" pitchFamily="34" charset="-122"/>
                <a:ea typeface="微软雅黑" pitchFamily="34" charset="-122"/>
              </a:rPr>
              <a:t>对</a:t>
            </a:r>
            <a:r>
              <a:rPr lang="en-US" altLang="en-US" sz="1400" dirty="0">
                <a:latin typeface="微软雅黑" pitchFamily="34" charset="-122"/>
                <a:ea typeface="微软雅黑" pitchFamily="34" charset="-122"/>
              </a:rPr>
              <a:t>z</a:t>
            </a:r>
            <a:r>
              <a:rPr lang="zh-CN" altLang="en-US" sz="1400" dirty="0">
                <a:latin typeface="微软雅黑" pitchFamily="34" charset="-122"/>
                <a:ea typeface="微软雅黑" pitchFamily="34" charset="-122"/>
              </a:rPr>
              <a:t>的一阶偏导</a:t>
            </a:r>
          </a:p>
          <a:p>
            <a:pPr>
              <a:lnSpc>
                <a:spcPct val="120000"/>
              </a:lnSpc>
            </a:pPr>
            <a:r>
              <a:rPr lang="en-US" altLang="zh-CN" sz="1400" dirty="0">
                <a:latin typeface="微软雅黑" pitchFamily="34" charset="-122"/>
                <a:ea typeface="微软雅黑" pitchFamily="34" charset="-122"/>
              </a:rPr>
              <a:t>%    </a:t>
            </a:r>
            <a:r>
              <a:rPr lang="en-US" altLang="en-US" sz="1400" dirty="0" err="1">
                <a:latin typeface="微软雅黑" pitchFamily="34" charset="-122"/>
                <a:ea typeface="微软雅黑" pitchFamily="34" charset="-122"/>
              </a:rPr>
              <a:t>state.time</a:t>
            </a:r>
            <a:r>
              <a:rPr lang="en-US" altLang="en-US" sz="1400" dirty="0">
                <a:latin typeface="微软雅黑" pitchFamily="34" charset="-122"/>
                <a:ea typeface="微软雅黑" pitchFamily="34" charset="-122"/>
              </a:rPr>
              <a:t> --- </a:t>
            </a:r>
            <a:r>
              <a:rPr lang="zh-CN" altLang="en-US" sz="1400" dirty="0">
                <a:latin typeface="微软雅黑" pitchFamily="34" charset="-122"/>
                <a:ea typeface="微软雅黑" pitchFamily="34" charset="-122"/>
              </a:rPr>
              <a:t>时间变量</a:t>
            </a:r>
          </a:p>
          <a:p>
            <a:pPr>
              <a:lnSpc>
                <a:spcPct val="120000"/>
              </a:lnSpc>
            </a:pPr>
            <a:endParaRPr lang="zh-CN" altLang="en-US" sz="1400" dirty="0">
              <a:latin typeface="微软雅黑" pitchFamily="34" charset="-122"/>
              <a:ea typeface="微软雅黑" pitchFamily="34" charset="-122"/>
            </a:endParaRPr>
          </a:p>
          <a:p>
            <a:pPr>
              <a:lnSpc>
                <a:spcPct val="120000"/>
              </a:lnSpc>
            </a:pPr>
            <a:r>
              <a:rPr lang="en-US" altLang="en-US" sz="1400" dirty="0">
                <a:latin typeface="微软雅黑" pitchFamily="34" charset="-122"/>
                <a:ea typeface="微软雅黑" pitchFamily="34" charset="-122"/>
              </a:rPr>
              <a:t>f = 5*sin(1.7*</a:t>
            </a:r>
            <a:r>
              <a:rPr lang="en-US" altLang="en-US" sz="1400" dirty="0" err="1">
                <a:latin typeface="微软雅黑" pitchFamily="34" charset="-122"/>
                <a:ea typeface="微软雅黑" pitchFamily="34" charset="-122"/>
              </a:rPr>
              <a:t>state.time</a:t>
            </a:r>
            <a:r>
              <a:rPr lang="en-US" altLang="en-US" sz="1400" dirty="0">
                <a:latin typeface="微软雅黑" pitchFamily="34" charset="-122"/>
                <a:ea typeface="微软雅黑" pitchFamily="34" charset="-122"/>
              </a:rPr>
              <a:t>).*(location.x.^2 + location.y.^2 &lt;= 0.001);</a:t>
            </a:r>
          </a:p>
          <a:p>
            <a:pPr>
              <a:lnSpc>
                <a:spcPct val="120000"/>
              </a:lnSpc>
            </a:pPr>
            <a:r>
              <a:rPr lang="en-US" altLang="en-US" sz="1400" dirty="0">
                <a:latin typeface="微软雅黑" pitchFamily="34" charset="-122"/>
                <a:ea typeface="微软雅黑" pitchFamily="34" charset="-122"/>
              </a:rPr>
              <a:t>end</a:t>
            </a:r>
          </a:p>
        </p:txBody>
      </p:sp>
      <p:sp>
        <p:nvSpPr>
          <p:cNvPr id="2" name="日期占位符 1">
            <a:extLst>
              <a:ext uri="{FF2B5EF4-FFF2-40B4-BE49-F238E27FC236}">
                <a16:creationId xmlns:a16="http://schemas.microsoft.com/office/drawing/2014/main" id="{B327CD12-72B0-41EB-9978-5EEF32D56430}"/>
              </a:ext>
            </a:extLst>
          </p:cNvPr>
          <p:cNvSpPr>
            <a:spLocks noGrp="1"/>
          </p:cNvSpPr>
          <p:nvPr>
            <p:ph type="dt" sz="half" idx="2"/>
          </p:nvPr>
        </p:nvSpPr>
        <p:spPr/>
        <p:txBody>
          <a:bodyPr/>
          <a:lstStyle/>
          <a:p>
            <a:pPr>
              <a:defRPr/>
            </a:pPr>
            <a:fld id="{5680E062-B46C-468A-A5C7-8FB790C5D116}"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C7A59C69-8862-43E0-9FE6-C6365FE682D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0698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例4-4</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设置方程参数和初始条件</a:t>
            </a:r>
          </a:p>
        </p:txBody>
      </p:sp>
      <p:sp>
        <p:nvSpPr>
          <p:cNvPr id="12" name="Rectangle 7"/>
          <p:cNvSpPr>
            <a:spLocks noChangeArrowheads="1"/>
          </p:cNvSpPr>
          <p:nvPr/>
        </p:nvSpPr>
        <p:spPr bwMode="auto">
          <a:xfrm>
            <a:off x="932652" y="2023330"/>
            <a:ext cx="7455772" cy="184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设置方程参数</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specifyCoefficients</a:t>
            </a:r>
            <a:r>
              <a:rPr lang="en-US" altLang="zh-CN" sz="1600" dirty="0">
                <a:latin typeface="微软雅黑" pitchFamily="34" charset="-122"/>
                <a:ea typeface="微软雅黑" pitchFamily="34" charset="-122"/>
              </a:rPr>
              <a:t>(model,'m',1,'d',0,'c',0.01,'a',0,'f',@framp0);</a:t>
            </a: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初值条件</a:t>
            </a:r>
          </a:p>
          <a:p>
            <a:pPr>
              <a:lnSpc>
                <a:spcPct val="120000"/>
              </a:lnSpc>
            </a:pPr>
            <a:r>
              <a:rPr lang="en-US" altLang="zh-CN" sz="1600" dirty="0">
                <a:latin typeface="微软雅黑" pitchFamily="34" charset="-122"/>
                <a:ea typeface="微软雅黑" pitchFamily="34" charset="-122"/>
              </a:rPr>
              <a:t>&gt;&gt; u0 = 0;                                              % u</a:t>
            </a:r>
            <a:r>
              <a:rPr lang="zh-CN" altLang="en-US" sz="1600" dirty="0">
                <a:latin typeface="微软雅黑" pitchFamily="34" charset="-122"/>
                <a:ea typeface="微软雅黑" pitchFamily="34" charset="-122"/>
              </a:rPr>
              <a:t>的初值</a:t>
            </a:r>
          </a:p>
          <a:p>
            <a:pPr>
              <a:lnSpc>
                <a:spcPct val="120000"/>
              </a:lnSpc>
            </a:pPr>
            <a:r>
              <a:rPr lang="en-US" altLang="zh-CN" sz="1600" dirty="0">
                <a:latin typeface="微软雅黑" pitchFamily="34" charset="-122"/>
                <a:ea typeface="微软雅黑" pitchFamily="34" charset="-122"/>
              </a:rPr>
              <a:t>&gt;&gt; ut0 = 0;                                             % u</a:t>
            </a:r>
            <a:r>
              <a:rPr lang="zh-CN" altLang="en-US" sz="1600" dirty="0">
                <a:latin typeface="微软雅黑" pitchFamily="34" charset="-122"/>
                <a:ea typeface="微软雅黑" pitchFamily="34" charset="-122"/>
              </a:rPr>
              <a:t>对</a:t>
            </a:r>
            <a:r>
              <a:rPr lang="en-US" altLang="zh-CN" sz="1600" dirty="0">
                <a:latin typeface="微软雅黑" pitchFamily="34" charset="-122"/>
                <a:ea typeface="微软雅黑" pitchFamily="34" charset="-122"/>
              </a:rPr>
              <a:t>t</a:t>
            </a:r>
            <a:r>
              <a:rPr lang="zh-CN" altLang="en-US" sz="1600" dirty="0">
                <a:latin typeface="微软雅黑" pitchFamily="34" charset="-122"/>
                <a:ea typeface="微软雅黑" pitchFamily="34" charset="-122"/>
              </a:rPr>
              <a:t>的一阶导数的初值</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setInitialConditions</a:t>
            </a:r>
            <a:r>
              <a:rPr lang="en-US" altLang="zh-CN" sz="1600" dirty="0">
                <a:latin typeface="微软雅黑" pitchFamily="34" charset="-122"/>
                <a:ea typeface="微软雅黑" pitchFamily="34" charset="-122"/>
              </a:rPr>
              <a:t>(model,u0,ut0);  % </a:t>
            </a:r>
            <a:r>
              <a:rPr lang="zh-CN" altLang="en-US" sz="1600" dirty="0">
                <a:latin typeface="微软雅黑" pitchFamily="34" charset="-122"/>
                <a:ea typeface="微软雅黑" pitchFamily="34" charset="-122"/>
              </a:rPr>
              <a:t>设置初值条件</a:t>
            </a:r>
            <a:endParaRPr lang="en-US" altLang="en-US" sz="1600" dirty="0">
              <a:latin typeface="微软雅黑" pitchFamily="34" charset="-122"/>
              <a:ea typeface="微软雅黑" pitchFamily="34" charset="-122"/>
            </a:endParaRPr>
          </a:p>
        </p:txBody>
      </p:sp>
      <p:sp>
        <p:nvSpPr>
          <p:cNvPr id="7" name="文本框 3076">
            <a:extLst>
              <a:ext uri="{FF2B5EF4-FFF2-40B4-BE49-F238E27FC236}">
                <a16:creationId xmlns:a16="http://schemas.microsoft.com/office/drawing/2014/main" id="{FCD93043-D615-4DBB-AC35-D161312B8A05}"/>
              </a:ext>
            </a:extLst>
          </p:cNvPr>
          <p:cNvSpPr txBox="1"/>
          <p:nvPr/>
        </p:nvSpPr>
        <p:spPr>
          <a:xfrm>
            <a:off x="539552" y="4544843"/>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方程求解</a:t>
            </a:r>
          </a:p>
        </p:txBody>
      </p:sp>
      <p:sp>
        <p:nvSpPr>
          <p:cNvPr id="8" name="Rectangle 7">
            <a:extLst>
              <a:ext uri="{FF2B5EF4-FFF2-40B4-BE49-F238E27FC236}">
                <a16:creationId xmlns:a16="http://schemas.microsoft.com/office/drawing/2014/main" id="{EBEEF747-7CEA-4252-BEB7-EB5FB3E5E9C0}"/>
              </a:ext>
            </a:extLst>
          </p:cNvPr>
          <p:cNvSpPr>
            <a:spLocks noChangeArrowheads="1"/>
          </p:cNvSpPr>
          <p:nvPr/>
        </p:nvSpPr>
        <p:spPr bwMode="auto">
          <a:xfrm>
            <a:off x="932652" y="5219015"/>
            <a:ext cx="7455772" cy="65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tlist</a:t>
            </a:r>
            <a:r>
              <a:rPr lang="en-US" altLang="en-US" sz="1600" dirty="0">
                <a:latin typeface="微软雅黑" pitchFamily="34" charset="-122"/>
                <a:ea typeface="微软雅黑" pitchFamily="34" charset="-122"/>
              </a:rPr>
              <a:t> = </a:t>
            </a:r>
            <a:r>
              <a:rPr lang="en-US" altLang="en-US" sz="1600" dirty="0" err="1">
                <a:latin typeface="微软雅黑" pitchFamily="34" charset="-122"/>
                <a:ea typeface="微软雅黑" pitchFamily="34" charset="-122"/>
              </a:rPr>
              <a:t>linspace</a:t>
            </a:r>
            <a:r>
              <a:rPr lang="en-US" altLang="en-US" sz="1600" dirty="0">
                <a:latin typeface="微软雅黑" pitchFamily="34" charset="-122"/>
                <a:ea typeface="微软雅黑" pitchFamily="34" charset="-122"/>
              </a:rPr>
              <a:t>(0,20,61);         % </a:t>
            </a:r>
            <a:r>
              <a:rPr lang="zh-CN" altLang="en-US" sz="1600" dirty="0">
                <a:latin typeface="微软雅黑" pitchFamily="34" charset="-122"/>
                <a:ea typeface="微软雅黑" pitchFamily="34" charset="-122"/>
              </a:rPr>
              <a:t>定义时间向量</a:t>
            </a:r>
          </a:p>
          <a:p>
            <a:pPr>
              <a:lnSpc>
                <a:spcPct val="120000"/>
              </a:lnSpc>
            </a:pPr>
            <a:r>
              <a:rPr lang="en-US" altLang="en-US" sz="1600" dirty="0">
                <a:latin typeface="微软雅黑" pitchFamily="34" charset="-122"/>
                <a:ea typeface="微软雅黑" pitchFamily="34" charset="-122"/>
              </a:rPr>
              <a:t>&gt;&gt; u1 = </a:t>
            </a:r>
            <a:r>
              <a:rPr lang="en-US" altLang="en-US" sz="1600" dirty="0" err="1">
                <a:latin typeface="微软雅黑" pitchFamily="34" charset="-122"/>
                <a:ea typeface="微软雅黑" pitchFamily="34" charset="-122"/>
              </a:rPr>
              <a:t>solvepde</a:t>
            </a:r>
            <a:r>
              <a:rPr lang="en-US" altLang="en-US" sz="1600" dirty="0">
                <a:latin typeface="微软雅黑" pitchFamily="34" charset="-122"/>
                <a:ea typeface="微软雅黑" pitchFamily="34" charset="-122"/>
              </a:rPr>
              <a:t>(model, </a:t>
            </a:r>
            <a:r>
              <a:rPr lang="en-US" altLang="en-US" sz="1600" dirty="0" err="1">
                <a:latin typeface="微软雅黑" pitchFamily="34" charset="-122"/>
                <a:ea typeface="微软雅黑" pitchFamily="34" charset="-122"/>
              </a:rPr>
              <a:t>tlist</a:t>
            </a:r>
            <a:r>
              <a:rPr lang="en-US" altLang="en-US" sz="1600" dirty="0">
                <a:latin typeface="微软雅黑" pitchFamily="34" charset="-122"/>
                <a:ea typeface="微软雅黑" pitchFamily="34" charset="-122"/>
              </a:rPr>
              <a:t>);    % </a:t>
            </a:r>
            <a:r>
              <a:rPr lang="zh-CN" altLang="en-US" sz="1600" dirty="0">
                <a:latin typeface="微软雅黑" pitchFamily="34" charset="-122"/>
                <a:ea typeface="微软雅黑" pitchFamily="34" charset="-122"/>
              </a:rPr>
              <a:t>方程求解</a:t>
            </a:r>
            <a:endParaRPr lang="en-US" altLang="en-US" sz="16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4B8D3633-4D8B-4179-8097-D1171B026CC2}"/>
              </a:ext>
            </a:extLst>
          </p:cNvPr>
          <p:cNvSpPr>
            <a:spLocks noGrp="1"/>
          </p:cNvSpPr>
          <p:nvPr>
            <p:ph type="dt" sz="half" idx="2"/>
          </p:nvPr>
        </p:nvSpPr>
        <p:spPr/>
        <p:txBody>
          <a:bodyPr/>
          <a:lstStyle/>
          <a:p>
            <a:pPr>
              <a:defRPr/>
            </a:pPr>
            <a:fld id="{DE6A09AA-67AA-414C-9F6B-A7C6D5D9259B}"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CCBEA58B-4313-4069-ACD4-A12A7BCDCF4F}"/>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9116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例4-4</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结果可视化</a:t>
            </a:r>
          </a:p>
        </p:txBody>
      </p:sp>
      <p:sp>
        <p:nvSpPr>
          <p:cNvPr id="12" name="Rectangle 7"/>
          <p:cNvSpPr>
            <a:spLocks noChangeArrowheads="1"/>
          </p:cNvSpPr>
          <p:nvPr/>
        </p:nvSpPr>
        <p:spPr bwMode="auto">
          <a:xfrm>
            <a:off x="827584" y="2023329"/>
            <a:ext cx="5184576" cy="2726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&gt;&gt; [X,Y] = </a:t>
            </a:r>
            <a:r>
              <a:rPr lang="en-US" altLang="zh-CN" sz="1600" dirty="0" err="1">
                <a:latin typeface="微软雅黑" pitchFamily="34" charset="-122"/>
                <a:ea typeface="微软雅黑" pitchFamily="34" charset="-122"/>
              </a:rPr>
              <a:t>meshgrid</a:t>
            </a:r>
            <a:r>
              <a:rPr lang="en-US" altLang="zh-CN" sz="1600" dirty="0">
                <a:latin typeface="微软雅黑" pitchFamily="34" charset="-122"/>
                <a:ea typeface="微软雅黑" pitchFamily="34" charset="-122"/>
              </a:rPr>
              <a:t>(</a:t>
            </a:r>
            <a:r>
              <a:rPr lang="en-US" altLang="zh-CN" sz="1600" dirty="0" err="1">
                <a:latin typeface="微软雅黑" pitchFamily="34" charset="-122"/>
                <a:ea typeface="微软雅黑" pitchFamily="34" charset="-122"/>
              </a:rPr>
              <a:t>linspace</a:t>
            </a:r>
            <a:r>
              <a:rPr lang="en-US" altLang="zh-CN" sz="1600" dirty="0">
                <a:latin typeface="微软雅黑" pitchFamily="34" charset="-122"/>
                <a:ea typeface="微软雅黑" pitchFamily="34" charset="-122"/>
              </a:rPr>
              <a:t>(-1,1,60));</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Uxy</a:t>
            </a:r>
            <a:r>
              <a:rPr lang="en-US" altLang="zh-CN" sz="1600" dirty="0">
                <a:latin typeface="微软雅黑" pitchFamily="34" charset="-122"/>
                <a:ea typeface="微软雅黑" pitchFamily="34" charset="-122"/>
              </a:rPr>
              <a:t> = </a:t>
            </a:r>
            <a:r>
              <a:rPr lang="en-US" altLang="zh-CN" sz="1600" dirty="0" err="1">
                <a:latin typeface="微软雅黑" pitchFamily="34" charset="-122"/>
                <a:ea typeface="微软雅黑" pitchFamily="34" charset="-122"/>
              </a:rPr>
              <a:t>interpolateSolution</a:t>
            </a:r>
            <a:r>
              <a:rPr lang="en-US" altLang="zh-CN" sz="1600" dirty="0">
                <a:latin typeface="微软雅黑" pitchFamily="34" charset="-122"/>
                <a:ea typeface="微软雅黑" pitchFamily="34" charset="-122"/>
              </a:rPr>
              <a:t>(u1,X,Y,1:numel(</a:t>
            </a:r>
            <a:r>
              <a:rPr lang="en-US" altLang="zh-CN" sz="1600" dirty="0" err="1">
                <a:latin typeface="微软雅黑" pitchFamily="34" charset="-122"/>
                <a:ea typeface="微软雅黑" pitchFamily="34" charset="-122"/>
              </a:rPr>
              <a:t>tlist</a:t>
            </a:r>
            <a:r>
              <a:rPr lang="en-US" altLang="zh-CN" sz="1600" dirty="0">
                <a:latin typeface="微软雅黑" pitchFamily="34" charset="-122"/>
                <a:ea typeface="微软雅黑" pitchFamily="34" charset="-122"/>
              </a:rPr>
              <a:t>)); </a:t>
            </a:r>
          </a:p>
          <a:p>
            <a:pPr>
              <a:lnSpc>
                <a:spcPct val="120000"/>
              </a:lnSpc>
            </a:pPr>
            <a:r>
              <a:rPr lang="en-US" altLang="zh-CN" sz="1600" dirty="0">
                <a:latin typeface="微软雅黑" pitchFamily="34" charset="-122"/>
                <a:ea typeface="微软雅黑" pitchFamily="34" charset="-122"/>
              </a:rPr>
              <a:t>&gt;&gt; U = reshape(</a:t>
            </a:r>
            <a:r>
              <a:rPr lang="en-US" altLang="zh-CN" sz="1600" dirty="0" err="1">
                <a:latin typeface="微软雅黑" pitchFamily="34" charset="-122"/>
                <a:ea typeface="微软雅黑" pitchFamily="34" charset="-122"/>
              </a:rPr>
              <a:t>Uxy</a:t>
            </a:r>
            <a:r>
              <a:rPr lang="en-US" altLang="zh-CN" sz="1600" dirty="0">
                <a:latin typeface="微软雅黑" pitchFamily="34" charset="-122"/>
                <a:ea typeface="微软雅黑" pitchFamily="34" charset="-122"/>
              </a:rPr>
              <a:t>(:,1),size(X)); </a:t>
            </a:r>
          </a:p>
          <a:p>
            <a:pPr>
              <a:lnSpc>
                <a:spcPct val="120000"/>
              </a:lnSpc>
            </a:pPr>
            <a:r>
              <a:rPr lang="en-US" altLang="zh-CN" sz="1600" dirty="0">
                <a:latin typeface="微软雅黑" pitchFamily="34" charset="-122"/>
                <a:ea typeface="微软雅黑" pitchFamily="34" charset="-122"/>
              </a:rPr>
              <a:t>&gt;&gt; figure;</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h = surf(X,Y,U);</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axis([-1.1,1.1,-1.1,1.1,-0.8,0.8]);</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view(-30,70);</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colormap(jet);</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shading </a:t>
            </a:r>
            <a:r>
              <a:rPr lang="en-US" altLang="zh-CN" sz="1600" dirty="0" err="1">
                <a:latin typeface="微软雅黑" pitchFamily="34" charset="-122"/>
                <a:ea typeface="微软雅黑" pitchFamily="34" charset="-122"/>
              </a:rPr>
              <a:t>interp</a:t>
            </a:r>
            <a:r>
              <a:rPr lang="en-US" altLang="zh-CN" sz="1600" dirty="0">
                <a:latin typeface="微软雅黑" pitchFamily="34" charset="-122"/>
                <a:ea typeface="微软雅黑" pitchFamily="34" charset="-122"/>
              </a:rPr>
              <a:t>;</a:t>
            </a:r>
          </a:p>
        </p:txBody>
      </p:sp>
      <p:sp>
        <p:nvSpPr>
          <p:cNvPr id="7" name="Rectangle 7"/>
          <p:cNvSpPr>
            <a:spLocks noChangeArrowheads="1"/>
          </p:cNvSpPr>
          <p:nvPr/>
        </p:nvSpPr>
        <p:spPr bwMode="auto">
          <a:xfrm>
            <a:off x="5901204" y="1997101"/>
            <a:ext cx="3135292" cy="302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camlight</a:t>
            </a:r>
            <a:r>
              <a:rPr lang="en-US"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lighting </a:t>
            </a:r>
            <a:r>
              <a:rPr lang="en-US" altLang="zh-CN" sz="1600" dirty="0" err="1">
                <a:latin typeface="微软雅黑" pitchFamily="34" charset="-122"/>
                <a:ea typeface="微软雅黑" pitchFamily="34" charset="-122"/>
              </a:rPr>
              <a:t>gouraud</a:t>
            </a:r>
            <a:r>
              <a:rPr lang="en-US" altLang="zh-CN" sz="1600" dirty="0">
                <a:latin typeface="微软雅黑" pitchFamily="34" charset="-122"/>
                <a:ea typeface="微软雅黑" pitchFamily="34" charset="-122"/>
              </a:rPr>
              <a:t>;</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xlabel</a:t>
            </a:r>
            <a:r>
              <a:rPr lang="en-US" altLang="zh-CN" sz="1600" dirty="0">
                <a:latin typeface="微软雅黑" pitchFamily="34" charset="-122"/>
                <a:ea typeface="微软雅黑" pitchFamily="34" charset="-122"/>
              </a:rPr>
              <a:t>('x');</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ylabel</a:t>
            </a:r>
            <a:r>
              <a:rPr lang="en-US" altLang="zh-CN" sz="1600" dirty="0">
                <a:latin typeface="微软雅黑" pitchFamily="34" charset="-122"/>
                <a:ea typeface="微软雅黑" pitchFamily="34" charset="-122"/>
              </a:rPr>
              <a:t>('y');</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zlabel</a:t>
            </a:r>
            <a:r>
              <a:rPr lang="en-US" altLang="zh-CN" sz="1600" dirty="0">
                <a:latin typeface="微软雅黑" pitchFamily="34" charset="-122"/>
                <a:ea typeface="微软雅黑" pitchFamily="34" charset="-122"/>
              </a:rPr>
              <a:t>('u');</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for </a:t>
            </a:r>
            <a:r>
              <a:rPr lang="en-US" altLang="zh-CN" sz="1600" dirty="0" err="1">
                <a:latin typeface="微软雅黑" pitchFamily="34" charset="-122"/>
                <a:ea typeface="微软雅黑" pitchFamily="34" charset="-122"/>
              </a:rPr>
              <a:t>i</a:t>
            </a:r>
            <a:r>
              <a:rPr lang="en-US" altLang="zh-CN" sz="1600" dirty="0">
                <a:latin typeface="微软雅黑" pitchFamily="34" charset="-122"/>
                <a:ea typeface="微软雅黑" pitchFamily="34" charset="-122"/>
              </a:rPr>
              <a:t> = 1:numel(</a:t>
            </a:r>
            <a:r>
              <a:rPr lang="en-US" altLang="zh-CN" sz="1600" dirty="0" err="1">
                <a:latin typeface="微软雅黑" pitchFamily="34" charset="-122"/>
                <a:ea typeface="微软雅黑" pitchFamily="34" charset="-122"/>
              </a:rPr>
              <a:t>tlist</a:t>
            </a:r>
            <a:r>
              <a:rPr lang="en-US" altLang="zh-CN" sz="1600" dirty="0">
                <a:latin typeface="微软雅黑" pitchFamily="34" charset="-122"/>
                <a:ea typeface="微软雅黑" pitchFamily="34" charset="-122"/>
              </a:rPr>
              <a:t>)</a:t>
            </a:r>
          </a:p>
          <a:p>
            <a:pPr>
              <a:lnSpc>
                <a:spcPct val="120000"/>
              </a:lnSpc>
            </a:pPr>
            <a:r>
              <a:rPr lang="en-US" altLang="zh-CN" sz="1600" dirty="0">
                <a:latin typeface="微软雅黑" pitchFamily="34" charset="-122"/>
                <a:ea typeface="微软雅黑" pitchFamily="34" charset="-122"/>
              </a:rPr>
              <a:t>    U = reshape(</a:t>
            </a:r>
            <a:r>
              <a:rPr lang="en-US" altLang="zh-CN" sz="1600" dirty="0" err="1">
                <a:latin typeface="微软雅黑" pitchFamily="34" charset="-122"/>
                <a:ea typeface="微软雅黑" pitchFamily="34" charset="-122"/>
              </a:rPr>
              <a:t>Uxy</a:t>
            </a:r>
            <a:r>
              <a:rPr lang="en-US" altLang="zh-CN" sz="1600" dirty="0">
                <a:latin typeface="微软雅黑" pitchFamily="34" charset="-122"/>
                <a:ea typeface="微软雅黑" pitchFamily="34" charset="-122"/>
              </a:rPr>
              <a:t>(:,</a:t>
            </a:r>
            <a:r>
              <a:rPr lang="en-US" altLang="zh-CN" sz="1600" dirty="0" err="1">
                <a:latin typeface="微软雅黑" pitchFamily="34" charset="-122"/>
                <a:ea typeface="微软雅黑" pitchFamily="34" charset="-122"/>
              </a:rPr>
              <a:t>i</a:t>
            </a:r>
            <a:r>
              <a:rPr lang="en-US" altLang="zh-CN" sz="1600" dirty="0">
                <a:latin typeface="微软雅黑" pitchFamily="34" charset="-122"/>
                <a:ea typeface="微软雅黑" pitchFamily="34" charset="-122"/>
              </a:rPr>
              <a:t>),size(X));</a:t>
            </a:r>
            <a:endParaRPr lang="zh-CN" altLang="en-US" sz="1600" dirty="0">
              <a:latin typeface="微软雅黑" pitchFamily="34" charset="-122"/>
              <a:ea typeface="微软雅黑" pitchFamily="34" charset="-122"/>
            </a:endParaRPr>
          </a:p>
          <a:p>
            <a:pPr>
              <a:lnSpc>
                <a:spcPct val="120000"/>
              </a:lnSpc>
            </a:pP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set(h,'</a:t>
            </a:r>
            <a:r>
              <a:rPr lang="en-US" altLang="zh-CN" sz="1600" dirty="0" err="1">
                <a:latin typeface="微软雅黑" pitchFamily="34" charset="-122"/>
                <a:ea typeface="微软雅黑" pitchFamily="34" charset="-122"/>
              </a:rPr>
              <a:t>ZData</a:t>
            </a:r>
            <a:r>
              <a:rPr lang="en-US" altLang="zh-CN" sz="1600" dirty="0">
                <a:latin typeface="微软雅黑" pitchFamily="34" charset="-122"/>
                <a:ea typeface="微软雅黑" pitchFamily="34" charset="-122"/>
              </a:rPr>
              <a:t>',U);</a:t>
            </a:r>
            <a:endParaRPr lang="zh-CN" altLang="en-US" sz="1600" dirty="0">
              <a:latin typeface="微软雅黑" pitchFamily="34" charset="-122"/>
              <a:ea typeface="微软雅黑" pitchFamily="34" charset="-122"/>
            </a:endParaRPr>
          </a:p>
          <a:p>
            <a:pPr>
              <a:lnSpc>
                <a:spcPct val="120000"/>
              </a:lnSpc>
            </a:pP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pause(0.1);</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end</a:t>
            </a:r>
          </a:p>
        </p:txBody>
      </p:sp>
      <p:sp>
        <p:nvSpPr>
          <p:cNvPr id="2" name="日期占位符 1">
            <a:extLst>
              <a:ext uri="{FF2B5EF4-FFF2-40B4-BE49-F238E27FC236}">
                <a16:creationId xmlns:a16="http://schemas.microsoft.com/office/drawing/2014/main" id="{ED416218-DE09-4035-8644-0688C1B557A5}"/>
              </a:ext>
            </a:extLst>
          </p:cNvPr>
          <p:cNvSpPr>
            <a:spLocks noGrp="1"/>
          </p:cNvSpPr>
          <p:nvPr>
            <p:ph type="dt" sz="half" idx="2"/>
          </p:nvPr>
        </p:nvSpPr>
        <p:spPr/>
        <p:txBody>
          <a:bodyPr/>
          <a:lstStyle/>
          <a:p>
            <a:pPr>
              <a:defRPr/>
            </a:pPr>
            <a:fld id="{F009EFB7-EA3E-409B-8E5B-3F9580E66946}"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33B3A3AA-35CF-4677-874B-385B99EC5F5E}"/>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2234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例4-4</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水波扩散动态效果图</a:t>
            </a:r>
            <a:endParaRPr lang="en-US" altLang="en-US" sz="2400" dirty="0">
              <a:solidFill>
                <a:schemeClr val="bg2"/>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AF2080DD-3E29-4B42-988D-EABCC0E7204F}"/>
              </a:ext>
            </a:extLst>
          </p:cNvPr>
          <p:cNvSpPr>
            <a:spLocks noGrp="1"/>
          </p:cNvSpPr>
          <p:nvPr>
            <p:ph type="dt" sz="half" idx="2"/>
          </p:nvPr>
        </p:nvSpPr>
        <p:spPr/>
        <p:txBody>
          <a:bodyPr/>
          <a:lstStyle/>
          <a:p>
            <a:pPr>
              <a:defRPr/>
            </a:pPr>
            <a:fld id="{62462B16-F030-4C2F-8C80-811B9705E88D}"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04220266-5293-4E33-8AD8-14D1CF0246AC}"/>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C7475E2-F1EE-4185-9AE6-BF1A8A192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772816"/>
            <a:ext cx="5334000" cy="4000500"/>
          </a:xfrm>
          <a:prstGeom prst="rect">
            <a:avLst/>
          </a:prstGeom>
        </p:spPr>
      </p:pic>
    </p:spTree>
    <p:extLst>
      <p:ext uri="{BB962C8B-B14F-4D97-AF65-F5344CB8AC3E}">
        <p14:creationId xmlns:p14="http://schemas.microsoft.com/office/powerpoint/2010/main" val="325913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265711" y="908720"/>
            <a:ext cx="660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800" dirty="0">
                <a:solidFill>
                  <a:srgbClr val="000000"/>
                </a:solidFill>
                <a:latin typeface="微软雅黑" pitchFamily="34" charset="-122"/>
                <a:ea typeface="微软雅黑" pitchFamily="34" charset="-122"/>
              </a:rPr>
              <a:t>三、一元或多元函数的数值积分</a:t>
            </a:r>
          </a:p>
        </p:txBody>
      </p:sp>
      <p:sp>
        <p:nvSpPr>
          <p:cNvPr id="5124" name="Rectangle 56"/>
          <p:cNvSpPr>
            <a:spLocks noChangeArrowheads="1"/>
          </p:cNvSpPr>
          <p:nvPr/>
        </p:nvSpPr>
        <p:spPr bwMode="auto">
          <a:xfrm>
            <a:off x="728489" y="1628800"/>
            <a:ext cx="5643712"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0000FF"/>
              </a:buClr>
            </a:pPr>
            <a:r>
              <a:rPr lang="zh-CN" altLang="en-US" sz="2000" dirty="0">
                <a:latin typeface="微软雅黑" pitchFamily="34" charset="-122"/>
                <a:ea typeface="微软雅黑" pitchFamily="34" charset="-122"/>
                <a:sym typeface="Wingdings" pitchFamily="2" charset="2"/>
              </a:rPr>
              <a:t>求一元或多元函数的数值积分的</a:t>
            </a:r>
            <a:r>
              <a:rPr lang="en-US" altLang="zh-CN" sz="2000" dirty="0">
                <a:latin typeface="微软雅黑" pitchFamily="34" charset="-122"/>
                <a:ea typeface="微软雅黑" pitchFamily="34" charset="-122"/>
                <a:sym typeface="Wingdings" pitchFamily="2" charset="2"/>
              </a:rPr>
              <a:t>MATLAB</a:t>
            </a:r>
            <a:r>
              <a:rPr lang="zh-CN" altLang="en-US" sz="2000" dirty="0">
                <a:latin typeface="微软雅黑" pitchFamily="34" charset="-122"/>
                <a:ea typeface="微软雅黑" pitchFamily="34" charset="-122"/>
                <a:sym typeface="Wingdings" pitchFamily="2" charset="2"/>
              </a:rPr>
              <a:t>函数</a:t>
            </a:r>
            <a:endParaRPr lang="zh-CN" altLang="en-US" sz="2000" dirty="0">
              <a:latin typeface="微软雅黑" pitchFamily="34" charset="-122"/>
              <a:ea typeface="微软雅黑" pitchFamily="34" charset="-122"/>
            </a:endParaRPr>
          </a:p>
        </p:txBody>
      </p:sp>
      <p:graphicFrame>
        <p:nvGraphicFramePr>
          <p:cNvPr id="2" name="表格 1">
            <a:extLst>
              <a:ext uri="{FF2B5EF4-FFF2-40B4-BE49-F238E27FC236}">
                <a16:creationId xmlns:a16="http://schemas.microsoft.com/office/drawing/2014/main" id="{C9252B9B-3E5F-4654-B206-01F9D4BFA99C}"/>
              </a:ext>
            </a:extLst>
          </p:cNvPr>
          <p:cNvGraphicFramePr>
            <a:graphicFrameLocks noGrp="1"/>
          </p:cNvGraphicFramePr>
          <p:nvPr>
            <p:extLst>
              <p:ext uri="{D42A27DB-BD31-4B8C-83A1-F6EECF244321}">
                <p14:modId xmlns:p14="http://schemas.microsoft.com/office/powerpoint/2010/main" val="2303175792"/>
              </p:ext>
            </p:extLst>
          </p:nvPr>
        </p:nvGraphicFramePr>
        <p:xfrm>
          <a:off x="337719" y="2346717"/>
          <a:ext cx="8410745" cy="3047933"/>
        </p:xfrm>
        <a:graphic>
          <a:graphicData uri="http://schemas.openxmlformats.org/drawingml/2006/table">
            <a:tbl>
              <a:tblPr firstRow="1" firstCol="1" lastRow="1" lastCol="1" bandRow="1" bandCol="1"/>
              <a:tblGrid>
                <a:gridCol w="1061269">
                  <a:extLst>
                    <a:ext uri="{9D8B030D-6E8A-4147-A177-3AD203B41FA5}">
                      <a16:colId xmlns:a16="http://schemas.microsoft.com/office/drawing/2014/main" val="97976431"/>
                    </a:ext>
                  </a:extLst>
                </a:gridCol>
                <a:gridCol w="6355555">
                  <a:extLst>
                    <a:ext uri="{9D8B030D-6E8A-4147-A177-3AD203B41FA5}">
                      <a16:colId xmlns:a16="http://schemas.microsoft.com/office/drawing/2014/main" val="2911571894"/>
                    </a:ext>
                  </a:extLst>
                </a:gridCol>
                <a:gridCol w="993921">
                  <a:extLst>
                    <a:ext uri="{9D8B030D-6E8A-4147-A177-3AD203B41FA5}">
                      <a16:colId xmlns:a16="http://schemas.microsoft.com/office/drawing/2014/main" val="2158466373"/>
                    </a:ext>
                  </a:extLst>
                </a:gridCol>
              </a:tblGrid>
              <a:tr h="757268">
                <a:tc>
                  <a:txBody>
                    <a:bodyPr/>
                    <a:lstStyle/>
                    <a:p>
                      <a:pPr algn="just">
                        <a:lnSpc>
                          <a:spcPts val="1500"/>
                        </a:lnSpc>
                        <a:spcAft>
                          <a:spcPts val="0"/>
                        </a:spcAft>
                      </a:pPr>
                      <a:r>
                        <a:rPr lang="zh-CN" sz="1800" b="1">
                          <a:solidFill>
                            <a:srgbClr val="0000FF"/>
                          </a:solidFill>
                          <a:effectLst/>
                          <a:latin typeface="微软雅黑" panose="020B0503020204020204" pitchFamily="34" charset="-122"/>
                          <a:ea typeface="微软雅黑" panose="020B0503020204020204" pitchFamily="34"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zh-CN" sz="1800" b="1">
                          <a:solidFill>
                            <a:srgbClr val="0000FF"/>
                          </a:solidFill>
                          <a:effectLst/>
                          <a:latin typeface="微软雅黑" panose="020B0503020204020204" pitchFamily="34" charset="-122"/>
                          <a:ea typeface="微软雅黑" panose="020B0503020204020204" pitchFamily="34" charset="-122"/>
                        </a:rPr>
                        <a:t>调用格式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说</a:t>
                      </a:r>
                      <a:r>
                        <a:rPr lang="en-US" sz="1800" b="1" dirty="0">
                          <a:solidFill>
                            <a:srgbClr val="0000FF"/>
                          </a:solidFill>
                          <a:effectLst/>
                          <a:latin typeface="微软雅黑" panose="020B0503020204020204" pitchFamily="34" charset="-122"/>
                          <a:ea typeface="微软雅黑" panose="020B0503020204020204" pitchFamily="34" charset="-122"/>
                        </a:rPr>
                        <a:t>  </a:t>
                      </a:r>
                      <a:r>
                        <a:rPr lang="zh-CN" sz="1800" b="1" dirty="0">
                          <a:solidFill>
                            <a:srgbClr val="0000FF"/>
                          </a:solidFill>
                          <a:effectLst/>
                          <a:latin typeface="微软雅黑" panose="020B0503020204020204" pitchFamily="34" charset="-122"/>
                          <a:ea typeface="微软雅黑" panose="020B0503020204020204" pitchFamily="34" charset="-122"/>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2659725"/>
                  </a:ext>
                </a:extLst>
              </a:tr>
              <a:tr h="763555">
                <a:tc>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integral</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q = integral(fun,xmin,xmax,Name,Value)</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zh-CN" sz="1600">
                          <a:effectLst/>
                          <a:latin typeface="微软雅黑" panose="020B0503020204020204" pitchFamily="34" charset="-122"/>
                          <a:ea typeface="微软雅黑" panose="020B0503020204020204" pitchFamily="34" charset="-122"/>
                        </a:rPr>
                        <a:t>一重积分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527890"/>
                  </a:ext>
                </a:extLst>
              </a:tr>
              <a:tr h="763555">
                <a:tc>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integral2</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q = integral2(fun,xmin,xmax,ymin,ymax,Name,Value)</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zh-CN" sz="1600">
                          <a:effectLst/>
                          <a:latin typeface="微软雅黑" panose="020B0503020204020204" pitchFamily="34" charset="-122"/>
                          <a:ea typeface="微软雅黑" panose="020B0503020204020204" pitchFamily="34" charset="-122"/>
                        </a:rPr>
                        <a:t>二重积分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346471"/>
                  </a:ext>
                </a:extLst>
              </a:tr>
              <a:tr h="763555">
                <a:tc>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integral3</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en-US" sz="1600">
                          <a:effectLst/>
                          <a:latin typeface="微软雅黑" panose="020B0503020204020204" pitchFamily="34" charset="-122"/>
                          <a:ea typeface="微软雅黑" panose="020B0503020204020204" pitchFamily="34" charset="-122"/>
                        </a:rPr>
                        <a:t>q = integral3(fun,xmin,xmax,ymin,ymax,zmin,zmax,Name,Value)</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00"/>
                        </a:lnSpc>
                        <a:spcAft>
                          <a:spcPts val="0"/>
                        </a:spcAft>
                      </a:pPr>
                      <a:r>
                        <a:rPr lang="zh-CN" sz="1600" dirty="0">
                          <a:effectLst/>
                          <a:latin typeface="微软雅黑" panose="020B0503020204020204" pitchFamily="34" charset="-122"/>
                          <a:ea typeface="微软雅黑" panose="020B0503020204020204" pitchFamily="34" charset="-122"/>
                        </a:rPr>
                        <a:t>三重积分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2724203"/>
                  </a:ext>
                </a:extLst>
              </a:tr>
            </a:tbl>
          </a:graphicData>
        </a:graphic>
      </p:graphicFrame>
      <p:sp>
        <p:nvSpPr>
          <p:cNvPr id="4" name="日期占位符 3">
            <a:extLst>
              <a:ext uri="{FF2B5EF4-FFF2-40B4-BE49-F238E27FC236}">
                <a16:creationId xmlns:a16="http://schemas.microsoft.com/office/drawing/2014/main" id="{1A7E7E6B-8726-43B3-A80B-89963D3A558C}"/>
              </a:ext>
            </a:extLst>
          </p:cNvPr>
          <p:cNvSpPr>
            <a:spLocks noGrp="1"/>
          </p:cNvSpPr>
          <p:nvPr>
            <p:ph type="dt" sz="half" idx="2"/>
          </p:nvPr>
        </p:nvSpPr>
        <p:spPr/>
        <p:txBody>
          <a:bodyPr/>
          <a:lstStyle/>
          <a:p>
            <a:pPr>
              <a:defRPr/>
            </a:pPr>
            <a:fld id="{1B46316F-7491-4BE4-BE55-58F8CA1C58CB}"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855E91B8-D9C8-4DFC-AEC0-8DB8AA3C1BC5}"/>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2319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842729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例4-5</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求解两端固定的膜振动方程</a:t>
            </a:r>
            <a:endParaRPr lang="en-US" altLang="en-US" sz="2400" dirty="0">
              <a:solidFill>
                <a:schemeClr val="bg2"/>
              </a:solidFill>
              <a:latin typeface="微软雅黑" pitchFamily="34" charset="-122"/>
              <a:ea typeface="微软雅黑" pitchFamily="34" charset="-122"/>
            </a:endParaRPr>
          </a:p>
        </p:txBody>
      </p:sp>
      <p:graphicFrame>
        <p:nvGraphicFramePr>
          <p:cNvPr id="8" name="对象 7"/>
          <p:cNvGraphicFramePr>
            <a:graphicFrameLocks noChangeAspect="1"/>
          </p:cNvGraphicFramePr>
          <p:nvPr/>
        </p:nvGraphicFramePr>
        <p:xfrm>
          <a:off x="749126" y="1560513"/>
          <a:ext cx="7207250" cy="2565400"/>
        </p:xfrm>
        <a:graphic>
          <a:graphicData uri="http://schemas.openxmlformats.org/presentationml/2006/ole">
            <mc:AlternateContent xmlns:mc="http://schemas.openxmlformats.org/markup-compatibility/2006">
              <mc:Choice xmlns:v="urn:schemas-microsoft-com:vml" Requires="v">
                <p:oleObj name="Equation" r:id="rId2" imgW="3936960" imgH="1396800" progId="Equation.DSMT4">
                  <p:embed/>
                </p:oleObj>
              </mc:Choice>
              <mc:Fallback>
                <p:oleObj name="Equation" r:id="rId2" imgW="3936960" imgH="1396800" progId="Equation.DSMT4">
                  <p:embed/>
                  <p:pic>
                    <p:nvPicPr>
                      <p:cNvPr id="8" name="对象 7"/>
                      <p:cNvPicPr>
                        <a:picLocks noChangeAspect="1" noChangeArrowheads="1"/>
                      </p:cNvPicPr>
                      <p:nvPr/>
                    </p:nvPicPr>
                    <p:blipFill>
                      <a:blip r:embed="rId3"/>
                      <a:srcRect/>
                      <a:stretch>
                        <a:fillRect/>
                      </a:stretch>
                    </p:blipFill>
                    <p:spPr bwMode="auto">
                      <a:xfrm>
                        <a:off x="749126" y="1560513"/>
                        <a:ext cx="720725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910D0193-3635-4DFD-985B-3B1797D97648}"/>
              </a:ext>
            </a:extLst>
          </p:cNvPr>
          <p:cNvSpPr>
            <a:spLocks noGrp="1"/>
          </p:cNvSpPr>
          <p:nvPr>
            <p:ph type="dt" sz="half" idx="2"/>
          </p:nvPr>
        </p:nvSpPr>
        <p:spPr/>
        <p:txBody>
          <a:bodyPr/>
          <a:lstStyle/>
          <a:p>
            <a:pPr>
              <a:defRPr/>
            </a:pPr>
            <a:fld id="{4A776E78-44F8-4F01-BDC3-52630F770437}"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7D4470A4-7FA9-4372-BE10-0BC73688C86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6930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例4-5</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创建包含一个方程的微分方程模型</a:t>
            </a:r>
          </a:p>
        </p:txBody>
      </p:sp>
      <p:sp>
        <p:nvSpPr>
          <p:cNvPr id="12" name="Rectangle 7"/>
          <p:cNvSpPr>
            <a:spLocks noChangeArrowheads="1"/>
          </p:cNvSpPr>
          <p:nvPr/>
        </p:nvSpPr>
        <p:spPr bwMode="auto">
          <a:xfrm>
            <a:off x="932652" y="2023329"/>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model2 = </a:t>
            </a:r>
            <a:r>
              <a:rPr lang="en-US" altLang="en-US" sz="1600" dirty="0" err="1">
                <a:latin typeface="微软雅黑" pitchFamily="34" charset="-122"/>
                <a:ea typeface="微软雅黑" pitchFamily="34" charset="-122"/>
              </a:rPr>
              <a:t>createpde</a:t>
            </a:r>
            <a:r>
              <a:rPr lang="en-US" altLang="en-US" sz="1600" dirty="0">
                <a:latin typeface="微软雅黑" pitchFamily="34" charset="-122"/>
                <a:ea typeface="微软雅黑" pitchFamily="34" charset="-122"/>
              </a:rPr>
              <a:t>(1);</a:t>
            </a:r>
          </a:p>
        </p:txBody>
      </p:sp>
      <p:sp>
        <p:nvSpPr>
          <p:cNvPr id="7" name="文本框 3076"/>
          <p:cNvSpPr txBox="1"/>
          <p:nvPr/>
        </p:nvSpPr>
        <p:spPr>
          <a:xfrm>
            <a:off x="539552" y="2384604"/>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创建求解区域的二维几何描述，并绘图</a:t>
            </a:r>
          </a:p>
        </p:txBody>
      </p:sp>
      <p:sp>
        <p:nvSpPr>
          <p:cNvPr id="8" name="Rectangle 7"/>
          <p:cNvSpPr>
            <a:spLocks noChangeArrowheads="1"/>
          </p:cNvSpPr>
          <p:nvPr/>
        </p:nvSpPr>
        <p:spPr bwMode="auto">
          <a:xfrm>
            <a:off x="932652" y="2994201"/>
            <a:ext cx="7455772" cy="154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geometryFromEdges</a:t>
            </a:r>
            <a:r>
              <a:rPr lang="en-US" altLang="en-US" sz="1600" dirty="0">
                <a:latin typeface="微软雅黑" pitchFamily="34" charset="-122"/>
                <a:ea typeface="微软雅黑" pitchFamily="34" charset="-122"/>
              </a:rPr>
              <a:t>(model2,@squareg);   % </a:t>
            </a:r>
            <a:r>
              <a:rPr lang="zh-CN" altLang="en-US" sz="1600" dirty="0">
                <a:latin typeface="微软雅黑" pitchFamily="34" charset="-122"/>
                <a:ea typeface="微软雅黑" pitchFamily="34" charset="-122"/>
              </a:rPr>
              <a:t>创建正方形求解区域</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figure;</a:t>
            </a: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pdegplot</a:t>
            </a:r>
            <a:r>
              <a:rPr lang="en-US" altLang="en-US" sz="1600" dirty="0">
                <a:latin typeface="微软雅黑" pitchFamily="34" charset="-122"/>
                <a:ea typeface="微软雅黑" pitchFamily="34" charset="-122"/>
              </a:rPr>
              <a:t>(model2,'EdgeLabels','on');</a:t>
            </a:r>
          </a:p>
          <a:p>
            <a:pPr>
              <a:lnSpc>
                <a:spcPct val="120000"/>
              </a:lnSpc>
            </a:pPr>
            <a:r>
              <a:rPr lang="en-US" altLang="en-US" sz="1600" dirty="0">
                <a:latin typeface="微软雅黑" pitchFamily="34" charset="-122"/>
                <a:ea typeface="微软雅黑" pitchFamily="34" charset="-122"/>
              </a:rPr>
              <a:t>&gt;&gt; </a:t>
            </a:r>
            <a:r>
              <a:rPr lang="pt-BR" altLang="en-US" sz="1600" dirty="0">
                <a:latin typeface="微软雅黑" pitchFamily="34" charset="-122"/>
                <a:ea typeface="微软雅黑" pitchFamily="34" charset="-122"/>
              </a:rPr>
              <a:t>axis equal;</a:t>
            </a:r>
          </a:p>
          <a:p>
            <a:pPr>
              <a:lnSpc>
                <a:spcPct val="120000"/>
              </a:lnSpc>
            </a:pPr>
            <a:r>
              <a:rPr lang="pt-BR" altLang="en-US" sz="1600" dirty="0">
                <a:latin typeface="微软雅黑" pitchFamily="34" charset="-122"/>
                <a:ea typeface="微软雅黑" pitchFamily="34" charset="-122"/>
              </a:rPr>
              <a:t>&gt;&gt; axis([-1.1,1.1,-1.1,1.1]);</a:t>
            </a:r>
            <a:endParaRPr lang="en-US" altLang="en-US" sz="1600" dirty="0">
              <a:latin typeface="微软雅黑" pitchFamily="34" charset="-122"/>
              <a:ea typeface="微软雅黑" pitchFamily="34" charset="-122"/>
            </a:endParaRPr>
          </a:p>
        </p:txBody>
      </p:sp>
      <p:pic>
        <p:nvPicPr>
          <p:cNvPr id="4301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426" t="5086" r="7742" b="3782"/>
          <a:stretch/>
        </p:blipFill>
        <p:spPr bwMode="auto">
          <a:xfrm>
            <a:off x="5367022" y="3501008"/>
            <a:ext cx="2877386" cy="2263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E5AA8583-EAFC-4352-A60F-739F92311D1A}"/>
              </a:ext>
            </a:extLst>
          </p:cNvPr>
          <p:cNvSpPr>
            <a:spLocks noGrp="1"/>
          </p:cNvSpPr>
          <p:nvPr>
            <p:ph type="dt" sz="half" idx="2"/>
          </p:nvPr>
        </p:nvSpPr>
        <p:spPr/>
        <p:txBody>
          <a:bodyPr/>
          <a:lstStyle/>
          <a:p>
            <a:pPr>
              <a:defRPr/>
            </a:pPr>
            <a:fld id="{80749305-AB96-4054-81BE-07DF254926C0}"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5D2F7C46-8C71-4244-BF46-F35CF3F1C30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21072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例4-5</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添加边值条件</a:t>
            </a:r>
          </a:p>
        </p:txBody>
      </p:sp>
      <p:sp>
        <p:nvSpPr>
          <p:cNvPr id="12" name="Rectangle 7"/>
          <p:cNvSpPr>
            <a:spLocks noChangeArrowheads="1"/>
          </p:cNvSpPr>
          <p:nvPr/>
        </p:nvSpPr>
        <p:spPr bwMode="auto">
          <a:xfrm>
            <a:off x="932652" y="2023330"/>
            <a:ext cx="7455772"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设置第左右边界的边值条件（</a:t>
            </a:r>
            <a:r>
              <a:rPr lang="en-US" altLang="zh-CN" sz="1600" dirty="0" err="1">
                <a:latin typeface="微软雅黑" pitchFamily="34" charset="-122"/>
                <a:ea typeface="微软雅黑" pitchFamily="34" charset="-122"/>
              </a:rPr>
              <a:t>Dirichlet</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边界条件）</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applyBoundaryCondition</a:t>
            </a:r>
            <a:r>
              <a:rPr lang="en-US" altLang="en-US" sz="1600" dirty="0">
                <a:latin typeface="微软雅黑" pitchFamily="34" charset="-122"/>
                <a:ea typeface="微软雅黑" pitchFamily="34" charset="-122"/>
              </a:rPr>
              <a:t>(model2,'Edge',[2,4],'</a:t>
            </a:r>
            <a:r>
              <a:rPr lang="en-US" altLang="zh-CN" sz="1600" dirty="0">
                <a:latin typeface="微软雅黑" pitchFamily="34" charset="-122"/>
                <a:ea typeface="微软雅黑" pitchFamily="34" charset="-122"/>
              </a:rPr>
              <a:t>u</a:t>
            </a:r>
            <a:r>
              <a:rPr lang="en-US" altLang="en-US" sz="1600" dirty="0">
                <a:latin typeface="微软雅黑" pitchFamily="34" charset="-122"/>
                <a:ea typeface="微软雅黑" pitchFamily="34" charset="-122"/>
              </a:rPr>
              <a:t>',0);</a:t>
            </a: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设置上下边界的边值条件（</a:t>
            </a:r>
            <a:r>
              <a:rPr lang="en-US" altLang="zh-CN" sz="1600" dirty="0">
                <a:latin typeface="微软雅黑" pitchFamily="34" charset="-122"/>
                <a:ea typeface="微软雅黑" pitchFamily="34" charset="-122"/>
              </a:rPr>
              <a:t>Neumann </a:t>
            </a:r>
            <a:r>
              <a:rPr lang="zh-CN" altLang="en-US" sz="1600" dirty="0">
                <a:latin typeface="微软雅黑" pitchFamily="34" charset="-122"/>
                <a:ea typeface="微软雅黑" pitchFamily="34" charset="-122"/>
              </a:rPr>
              <a:t>边界条件）</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applyBoundaryCondition</a:t>
            </a:r>
            <a:r>
              <a:rPr lang="en-US" altLang="en-US" sz="1600" dirty="0">
                <a:latin typeface="微软雅黑" pitchFamily="34" charset="-122"/>
                <a:ea typeface="微软雅黑" pitchFamily="34" charset="-122"/>
              </a:rPr>
              <a:t>(model2,'Edge',[1,3],'g',0);</a:t>
            </a:r>
          </a:p>
        </p:txBody>
      </p:sp>
      <p:sp>
        <p:nvSpPr>
          <p:cNvPr id="7" name="文本框 3076"/>
          <p:cNvSpPr txBox="1"/>
          <p:nvPr/>
        </p:nvSpPr>
        <p:spPr>
          <a:xfrm>
            <a:off x="539552" y="3212977"/>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划分网格</a:t>
            </a:r>
          </a:p>
        </p:txBody>
      </p:sp>
      <p:sp>
        <p:nvSpPr>
          <p:cNvPr id="8" name="Rectangle 7"/>
          <p:cNvSpPr>
            <a:spLocks noChangeArrowheads="1"/>
          </p:cNvSpPr>
          <p:nvPr/>
        </p:nvSpPr>
        <p:spPr bwMode="auto">
          <a:xfrm>
            <a:off x="932652" y="3789040"/>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Me = generateMesh(model2,'Hmax',0.1,'GeometricOrder','linear');</a:t>
            </a:r>
          </a:p>
        </p:txBody>
      </p:sp>
      <p:sp>
        <p:nvSpPr>
          <p:cNvPr id="2" name="日期占位符 1">
            <a:extLst>
              <a:ext uri="{FF2B5EF4-FFF2-40B4-BE49-F238E27FC236}">
                <a16:creationId xmlns:a16="http://schemas.microsoft.com/office/drawing/2014/main" id="{897355F4-519D-4F0D-8F31-C56813143B46}"/>
              </a:ext>
            </a:extLst>
          </p:cNvPr>
          <p:cNvSpPr>
            <a:spLocks noGrp="1"/>
          </p:cNvSpPr>
          <p:nvPr>
            <p:ph type="dt" sz="half" idx="2"/>
          </p:nvPr>
        </p:nvSpPr>
        <p:spPr/>
        <p:txBody>
          <a:bodyPr/>
          <a:lstStyle/>
          <a:p>
            <a:pPr>
              <a:defRPr/>
            </a:pPr>
            <a:fld id="{DF5A8E43-6F03-46D6-91AD-690FC11AF38B}"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DFBC0C47-92B0-4CDF-BC29-DA2C8A2AE0FA}"/>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0970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例4-5</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设置方程参数及初值条件并求解</a:t>
            </a:r>
          </a:p>
        </p:txBody>
      </p:sp>
      <p:sp>
        <p:nvSpPr>
          <p:cNvPr id="12" name="Rectangle 7"/>
          <p:cNvSpPr>
            <a:spLocks noChangeArrowheads="1"/>
          </p:cNvSpPr>
          <p:nvPr/>
        </p:nvSpPr>
        <p:spPr bwMode="auto">
          <a:xfrm>
            <a:off x="932652" y="2023330"/>
            <a:ext cx="7455772" cy="243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specifyCoefficients</a:t>
            </a:r>
            <a:r>
              <a:rPr lang="en-US" altLang="zh-CN" sz="1600" dirty="0">
                <a:latin typeface="微软雅黑" pitchFamily="34" charset="-122"/>
                <a:ea typeface="微软雅黑" pitchFamily="34" charset="-122"/>
              </a:rPr>
              <a:t>(model2,'m',1,'d',0,'c',1,'a',0,'f',0); </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u0fun = @(location)atan(cos(pi/2*location.x));</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ut0fun = @(location)3*sin(pi*location.x).*exp(cos(pi*location.y));</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setInitialConditions</a:t>
            </a:r>
            <a:r>
              <a:rPr lang="en-US" altLang="zh-CN" sz="1600" dirty="0">
                <a:latin typeface="微软雅黑" pitchFamily="34" charset="-122"/>
                <a:ea typeface="微软雅黑" pitchFamily="34" charset="-122"/>
              </a:rPr>
              <a:t>(model2,u0fun,ut0fun);   % </a:t>
            </a:r>
            <a:r>
              <a:rPr lang="zh-CN" altLang="en-US" sz="1600" dirty="0">
                <a:latin typeface="微软雅黑" pitchFamily="34" charset="-122"/>
                <a:ea typeface="微软雅黑" pitchFamily="34" charset="-122"/>
              </a:rPr>
              <a:t>设置初值条件</a:t>
            </a:r>
          </a:p>
          <a:p>
            <a:pPr>
              <a:lnSpc>
                <a:spcPct val="120000"/>
              </a:lnSpc>
            </a:pP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tlist</a:t>
            </a:r>
            <a:r>
              <a:rPr lang="en-US" altLang="zh-CN" sz="1600" dirty="0">
                <a:latin typeface="微软雅黑" pitchFamily="34" charset="-122"/>
                <a:ea typeface="微软雅黑" pitchFamily="34" charset="-122"/>
              </a:rPr>
              <a:t> = </a:t>
            </a:r>
            <a:r>
              <a:rPr lang="en-US" altLang="zh-CN" sz="1600" dirty="0" err="1">
                <a:latin typeface="微软雅黑" pitchFamily="34" charset="-122"/>
                <a:ea typeface="微软雅黑" pitchFamily="34" charset="-122"/>
              </a:rPr>
              <a:t>linspace</a:t>
            </a:r>
            <a:r>
              <a:rPr lang="en-US" altLang="zh-CN" sz="1600" dirty="0">
                <a:latin typeface="微软雅黑" pitchFamily="34" charset="-122"/>
                <a:ea typeface="微软雅黑" pitchFamily="34" charset="-122"/>
              </a:rPr>
              <a:t>(0,6,41);                                    % </a:t>
            </a:r>
            <a:r>
              <a:rPr lang="zh-CN" altLang="en-US" sz="1600" dirty="0">
                <a:latin typeface="微软雅黑" pitchFamily="34" charset="-122"/>
                <a:ea typeface="微软雅黑" pitchFamily="34" charset="-122"/>
              </a:rPr>
              <a:t>定义时间向量</a:t>
            </a:r>
          </a:p>
          <a:p>
            <a:pPr>
              <a:lnSpc>
                <a:spcPct val="120000"/>
              </a:lnSpc>
            </a:pPr>
            <a:r>
              <a:rPr lang="en-US" altLang="zh-CN" sz="1600" dirty="0">
                <a:latin typeface="微软雅黑" pitchFamily="34" charset="-122"/>
                <a:ea typeface="微软雅黑" pitchFamily="34" charset="-122"/>
              </a:rPr>
              <a:t>&gt;&gt; u2 = </a:t>
            </a:r>
            <a:r>
              <a:rPr lang="en-US" altLang="zh-CN" sz="1600" dirty="0" err="1">
                <a:latin typeface="微软雅黑" pitchFamily="34" charset="-122"/>
                <a:ea typeface="微软雅黑" pitchFamily="34" charset="-122"/>
              </a:rPr>
              <a:t>solvepde</a:t>
            </a:r>
            <a:r>
              <a:rPr lang="en-US" altLang="zh-CN" sz="1600" dirty="0">
                <a:latin typeface="微软雅黑" pitchFamily="34" charset="-122"/>
                <a:ea typeface="微软雅黑" pitchFamily="34" charset="-122"/>
              </a:rPr>
              <a:t>(model2,tlist);                           % </a:t>
            </a:r>
            <a:r>
              <a:rPr lang="zh-CN" altLang="en-US" sz="1600" dirty="0">
                <a:latin typeface="微软雅黑" pitchFamily="34" charset="-122"/>
                <a:ea typeface="微软雅黑" pitchFamily="34" charset="-122"/>
              </a:rPr>
              <a:t>方程求解</a:t>
            </a:r>
          </a:p>
          <a:p>
            <a:pPr>
              <a:lnSpc>
                <a:spcPct val="120000"/>
              </a:lnSpc>
            </a:pPr>
            <a:endParaRPr lang="en-US" altLang="en-US" sz="16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7B2B35BC-80CA-4C5C-8C90-B60B968463A6}"/>
              </a:ext>
            </a:extLst>
          </p:cNvPr>
          <p:cNvSpPr>
            <a:spLocks noGrp="1"/>
          </p:cNvSpPr>
          <p:nvPr>
            <p:ph type="dt" sz="half" idx="2"/>
          </p:nvPr>
        </p:nvSpPr>
        <p:spPr/>
        <p:txBody>
          <a:bodyPr/>
          <a:lstStyle/>
          <a:p>
            <a:pPr>
              <a:defRPr/>
            </a:pPr>
            <a:fld id="{239202BF-AA49-48CE-B812-9BB2B0E74227}"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94A8CB43-5CCC-4FA2-8C22-57AEB516919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15629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例4-5</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结果可视化</a:t>
            </a:r>
          </a:p>
        </p:txBody>
      </p:sp>
      <p:sp>
        <p:nvSpPr>
          <p:cNvPr id="12" name="Rectangle 7"/>
          <p:cNvSpPr>
            <a:spLocks noChangeArrowheads="1"/>
          </p:cNvSpPr>
          <p:nvPr/>
        </p:nvSpPr>
        <p:spPr bwMode="auto">
          <a:xfrm>
            <a:off x="827584" y="2023330"/>
            <a:ext cx="7776864" cy="331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&gt;&gt; XY = u2.Mesh.Nodes';</a:t>
            </a:r>
          </a:p>
          <a:p>
            <a:pPr>
              <a:lnSpc>
                <a:spcPct val="120000"/>
              </a:lnSpc>
            </a:pPr>
            <a:r>
              <a:rPr lang="en-US" altLang="zh-CN" sz="1600" dirty="0">
                <a:latin typeface="微软雅黑" pitchFamily="34" charset="-122"/>
                <a:ea typeface="微软雅黑" pitchFamily="34" charset="-122"/>
              </a:rPr>
              <a:t>&gt;&gt; Tri = u2.Mesh.Elements';</a:t>
            </a:r>
          </a:p>
          <a:p>
            <a:pPr>
              <a:lnSpc>
                <a:spcPct val="120000"/>
              </a:lnSpc>
            </a:pPr>
            <a:r>
              <a:rPr lang="en-US" altLang="zh-CN" sz="1600" dirty="0">
                <a:latin typeface="微软雅黑" pitchFamily="34" charset="-122"/>
                <a:ea typeface="微软雅黑" pitchFamily="34" charset="-122"/>
              </a:rPr>
              <a:t>&gt;&gt; UXY = u2.NodalSolution;</a:t>
            </a:r>
          </a:p>
          <a:p>
            <a:pPr>
              <a:lnSpc>
                <a:spcPct val="120000"/>
              </a:lnSpc>
            </a:pPr>
            <a:r>
              <a:rPr lang="en-US" altLang="zh-CN" sz="1600" dirty="0">
                <a:latin typeface="微软雅黑" pitchFamily="34" charset="-122"/>
                <a:ea typeface="微软雅黑" pitchFamily="34" charset="-122"/>
              </a:rPr>
              <a:t>&gt;&gt; figure;</a:t>
            </a:r>
          </a:p>
          <a:p>
            <a:pPr>
              <a:lnSpc>
                <a:spcPct val="120000"/>
              </a:lnSpc>
            </a:pPr>
            <a:r>
              <a:rPr lang="en-US" altLang="zh-CN" sz="1600" dirty="0">
                <a:latin typeface="微软雅黑" pitchFamily="34" charset="-122"/>
                <a:ea typeface="微软雅黑" pitchFamily="34" charset="-122"/>
              </a:rPr>
              <a:t>&gt;&gt; h = </a:t>
            </a:r>
            <a:r>
              <a:rPr lang="en-US" altLang="zh-CN" sz="1600" dirty="0" err="1">
                <a:latin typeface="微软雅黑" pitchFamily="34" charset="-122"/>
                <a:ea typeface="微软雅黑" pitchFamily="34" charset="-122"/>
              </a:rPr>
              <a:t>trisurf</a:t>
            </a:r>
            <a:r>
              <a:rPr lang="en-US" altLang="zh-CN" sz="1600" dirty="0">
                <a:latin typeface="微软雅黑" pitchFamily="34" charset="-122"/>
                <a:ea typeface="微软雅黑" pitchFamily="34" charset="-122"/>
              </a:rPr>
              <a:t>(</a:t>
            </a:r>
            <a:r>
              <a:rPr lang="en-US" altLang="zh-CN" sz="1600" dirty="0" err="1">
                <a:latin typeface="微软雅黑" pitchFamily="34" charset="-122"/>
                <a:ea typeface="微软雅黑" pitchFamily="34" charset="-122"/>
              </a:rPr>
              <a:t>Tri,XY</a:t>
            </a:r>
            <a:r>
              <a:rPr lang="en-US" altLang="zh-CN" sz="1600" dirty="0">
                <a:latin typeface="微软雅黑" pitchFamily="34" charset="-122"/>
                <a:ea typeface="微软雅黑" pitchFamily="34" charset="-122"/>
              </a:rPr>
              <a:t>(:,1),XY(:,2),UXY(:,1));       % </a:t>
            </a:r>
            <a:r>
              <a:rPr lang="zh-CN" altLang="en-US" sz="1600" dirty="0">
                <a:latin typeface="微软雅黑" pitchFamily="34" charset="-122"/>
                <a:ea typeface="微软雅黑" pitchFamily="34" charset="-122"/>
              </a:rPr>
              <a:t>绘制三角网面图</a:t>
            </a:r>
          </a:p>
          <a:p>
            <a:pPr>
              <a:lnSpc>
                <a:spcPct val="120000"/>
              </a:lnSpc>
            </a:pPr>
            <a:r>
              <a:rPr lang="en-US" altLang="zh-CN" sz="1600" dirty="0">
                <a:latin typeface="微软雅黑" pitchFamily="34" charset="-122"/>
                <a:ea typeface="微软雅黑" pitchFamily="34" charset="-122"/>
              </a:rPr>
              <a:t>&gt;&gt; axis([-1.1,1.1,-1.1,1.1,-3,3]);                      % </a:t>
            </a:r>
            <a:r>
              <a:rPr lang="zh-CN" altLang="en-US" sz="1600" dirty="0">
                <a:latin typeface="微软雅黑" pitchFamily="34" charset="-122"/>
                <a:ea typeface="微软雅黑" pitchFamily="34" charset="-122"/>
              </a:rPr>
              <a:t>设置坐标轴范围</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xlabel</a:t>
            </a:r>
            <a:r>
              <a:rPr lang="en-US" altLang="zh-CN" sz="1600" dirty="0">
                <a:latin typeface="微软雅黑" pitchFamily="34" charset="-122"/>
                <a:ea typeface="微软雅黑" pitchFamily="34" charset="-122"/>
              </a:rPr>
              <a:t>('x'); </a:t>
            </a:r>
            <a:r>
              <a:rPr lang="en-US" altLang="zh-CN" sz="1600" dirty="0" err="1">
                <a:latin typeface="微软雅黑" pitchFamily="34" charset="-122"/>
                <a:ea typeface="微软雅黑" pitchFamily="34" charset="-122"/>
              </a:rPr>
              <a:t>ylabel</a:t>
            </a:r>
            <a:r>
              <a:rPr lang="en-US" altLang="zh-CN" sz="1600" dirty="0">
                <a:latin typeface="微软雅黑" pitchFamily="34" charset="-122"/>
                <a:ea typeface="微软雅黑" pitchFamily="34" charset="-122"/>
              </a:rPr>
              <a:t>('y'); </a:t>
            </a:r>
            <a:r>
              <a:rPr lang="en-US" altLang="zh-CN" sz="1600" dirty="0" err="1">
                <a:latin typeface="微软雅黑" pitchFamily="34" charset="-122"/>
                <a:ea typeface="微软雅黑" pitchFamily="34" charset="-122"/>
              </a:rPr>
              <a:t>zlabel</a:t>
            </a:r>
            <a:r>
              <a:rPr lang="en-US" altLang="zh-CN" sz="1600" dirty="0">
                <a:latin typeface="微软雅黑" pitchFamily="34" charset="-122"/>
                <a:ea typeface="微软雅黑" pitchFamily="34" charset="-122"/>
              </a:rPr>
              <a:t>('u(</a:t>
            </a:r>
            <a:r>
              <a:rPr lang="en-US" altLang="zh-CN" sz="1600" dirty="0" err="1">
                <a:latin typeface="微软雅黑" pitchFamily="34" charset="-122"/>
                <a:ea typeface="微软雅黑" pitchFamily="34" charset="-122"/>
              </a:rPr>
              <a:t>x,y</a:t>
            </a:r>
            <a:r>
              <a:rPr lang="en-US" altLang="zh-CN" sz="1600" dirty="0">
                <a:latin typeface="微软雅黑" pitchFamily="34" charset="-122"/>
                <a:ea typeface="微软雅黑" pitchFamily="34" charset="-122"/>
              </a:rPr>
              <a:t>)');</a:t>
            </a:r>
          </a:p>
          <a:p>
            <a:pPr>
              <a:lnSpc>
                <a:spcPct val="120000"/>
              </a:lnSpc>
            </a:pPr>
            <a:r>
              <a:rPr lang="en-US" altLang="zh-CN" sz="1600" dirty="0">
                <a:latin typeface="微软雅黑" pitchFamily="34" charset="-122"/>
                <a:ea typeface="微软雅黑" pitchFamily="34" charset="-122"/>
              </a:rPr>
              <a:t>&gt;&gt; for </a:t>
            </a:r>
            <a:r>
              <a:rPr lang="en-US" altLang="zh-CN" sz="1600" dirty="0" err="1">
                <a:latin typeface="微软雅黑" pitchFamily="34" charset="-122"/>
                <a:ea typeface="微软雅黑" pitchFamily="34" charset="-122"/>
              </a:rPr>
              <a:t>i</a:t>
            </a:r>
            <a:r>
              <a:rPr lang="en-US" altLang="zh-CN" sz="1600" dirty="0">
                <a:latin typeface="微软雅黑" pitchFamily="34" charset="-122"/>
                <a:ea typeface="微软雅黑" pitchFamily="34" charset="-122"/>
              </a:rPr>
              <a:t> = 1:numel(</a:t>
            </a:r>
            <a:r>
              <a:rPr lang="en-US" altLang="zh-CN" sz="1600" dirty="0" err="1">
                <a:latin typeface="微软雅黑" pitchFamily="34" charset="-122"/>
                <a:ea typeface="微软雅黑" pitchFamily="34" charset="-122"/>
              </a:rPr>
              <a:t>tlist</a:t>
            </a:r>
            <a:r>
              <a:rPr lang="en-US" altLang="zh-CN" sz="1600" dirty="0">
                <a:latin typeface="微软雅黑" pitchFamily="34" charset="-122"/>
                <a:ea typeface="微软雅黑" pitchFamily="34" charset="-122"/>
              </a:rPr>
              <a:t>)</a:t>
            </a:r>
          </a:p>
          <a:p>
            <a:pPr>
              <a:lnSpc>
                <a:spcPct val="120000"/>
              </a:lnSpc>
            </a:pPr>
            <a:r>
              <a:rPr lang="en-US" altLang="zh-CN" sz="1600" dirty="0">
                <a:latin typeface="微软雅黑" pitchFamily="34" charset="-122"/>
                <a:ea typeface="微软雅黑" pitchFamily="34" charset="-122"/>
              </a:rPr>
              <a:t>    set(h(1),'Vertices',[XY(:,1),XY(:,2),UXY(:,</a:t>
            </a:r>
            <a:r>
              <a:rPr lang="en-US" altLang="zh-CN" sz="1600" dirty="0" err="1">
                <a:latin typeface="微软雅黑" pitchFamily="34" charset="-122"/>
                <a:ea typeface="微软雅黑" pitchFamily="34" charset="-122"/>
              </a:rPr>
              <a:t>i</a:t>
            </a:r>
            <a:r>
              <a:rPr lang="en-US" altLang="zh-CN" sz="1600" dirty="0">
                <a:latin typeface="微软雅黑" pitchFamily="34" charset="-122"/>
                <a:ea typeface="微软雅黑" pitchFamily="34" charset="-122"/>
              </a:rPr>
              <a:t>)]);  % </a:t>
            </a:r>
            <a:r>
              <a:rPr lang="zh-CN" altLang="en-US" sz="1600" dirty="0">
                <a:latin typeface="微软雅黑" pitchFamily="34" charset="-122"/>
                <a:ea typeface="微软雅黑" pitchFamily="34" charset="-122"/>
              </a:rPr>
              <a:t>更新坐标</a:t>
            </a:r>
          </a:p>
          <a:p>
            <a:pPr>
              <a:lnSpc>
                <a:spcPct val="120000"/>
              </a:lnSpc>
            </a:pP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pause(0.1);</a:t>
            </a:r>
          </a:p>
          <a:p>
            <a:pPr>
              <a:lnSpc>
                <a:spcPct val="120000"/>
              </a:lnSpc>
            </a:pPr>
            <a:r>
              <a:rPr lang="en-US" altLang="zh-CN" sz="1600" dirty="0">
                <a:latin typeface="微软雅黑" pitchFamily="34" charset="-122"/>
                <a:ea typeface="微软雅黑" pitchFamily="34" charset="-122"/>
              </a:rPr>
              <a:t>end</a:t>
            </a:r>
          </a:p>
        </p:txBody>
      </p:sp>
      <p:sp>
        <p:nvSpPr>
          <p:cNvPr id="2" name="日期占位符 1">
            <a:extLst>
              <a:ext uri="{FF2B5EF4-FFF2-40B4-BE49-F238E27FC236}">
                <a16:creationId xmlns:a16="http://schemas.microsoft.com/office/drawing/2014/main" id="{975C0AFD-73AD-4FFB-A74A-627F75F14FB6}"/>
              </a:ext>
            </a:extLst>
          </p:cNvPr>
          <p:cNvSpPr>
            <a:spLocks noGrp="1"/>
          </p:cNvSpPr>
          <p:nvPr>
            <p:ph type="dt" sz="half" idx="2"/>
          </p:nvPr>
        </p:nvSpPr>
        <p:spPr/>
        <p:txBody>
          <a:bodyPr/>
          <a:lstStyle/>
          <a:p>
            <a:pPr>
              <a:defRPr/>
            </a:pPr>
            <a:fld id="{E4192FC6-DBBA-43D5-952A-E56615604D75}"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39A5B9A9-5267-4369-999B-266170CF82E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57428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例4-5</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膜振动动态效果图</a:t>
            </a:r>
            <a:endParaRPr lang="en-US" altLang="en-US" sz="2400" dirty="0">
              <a:solidFill>
                <a:schemeClr val="bg2"/>
              </a:solidFill>
              <a:latin typeface="微软雅黑" pitchFamily="34" charset="-122"/>
              <a:ea typeface="微软雅黑" pitchFamily="34" charset="-122"/>
            </a:endParaRPr>
          </a:p>
        </p:txBody>
      </p:sp>
      <p:pic>
        <p:nvPicPr>
          <p:cNvPr id="48130" name="Picture 2" descr="F:\我的课程\matlab培训\杭州锋初科技有限公司\课件与程序\程序与数据\第12章 偏微分方程的Matlab求解\膜振动动态效果图.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a:extLst>
              <a:ext uri="{FF2B5EF4-FFF2-40B4-BE49-F238E27FC236}">
                <a16:creationId xmlns:a16="http://schemas.microsoft.com/office/drawing/2014/main" id="{EA625AF6-0BB1-4BDA-B7F6-8CC48927DD33}"/>
              </a:ext>
            </a:extLst>
          </p:cNvPr>
          <p:cNvSpPr>
            <a:spLocks noGrp="1"/>
          </p:cNvSpPr>
          <p:nvPr>
            <p:ph type="dt" sz="half" idx="2"/>
          </p:nvPr>
        </p:nvSpPr>
        <p:spPr/>
        <p:txBody>
          <a:bodyPr/>
          <a:lstStyle/>
          <a:p>
            <a:pPr>
              <a:defRPr/>
            </a:pPr>
            <a:fld id="{63410BB7-70F2-4EA7-8778-CB58AFD9BB6B}" type="datetime1">
              <a:rPr kumimoji="0" lang="zh-CN" altLang="en-US" smtClean="0">
                <a:latin typeface="Arial" charset="0"/>
              </a:rPr>
              <a:t>2022/11/23</a:t>
            </a:fld>
            <a:endParaRPr kumimoji="0" lang="en-US" altLang="zh-CN" dirty="0">
              <a:latin typeface="Arial" charset="0"/>
            </a:endParaRPr>
          </a:p>
        </p:txBody>
      </p:sp>
      <p:sp>
        <p:nvSpPr>
          <p:cNvPr id="7" name="页脚占位符 6">
            <a:extLst>
              <a:ext uri="{FF2B5EF4-FFF2-40B4-BE49-F238E27FC236}">
                <a16:creationId xmlns:a16="http://schemas.microsoft.com/office/drawing/2014/main" id="{A77B2CEB-F032-4884-9716-EF8DCB258C08}"/>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153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1677233"/>
            <a:ext cx="842729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例4-6</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求解二维热传导方程</a:t>
            </a:r>
            <a:endParaRPr lang="en-US" altLang="en-US" sz="2400" dirty="0">
              <a:solidFill>
                <a:schemeClr val="bg2"/>
              </a:solidFill>
              <a:latin typeface="微软雅黑" pitchFamily="34" charset="-122"/>
              <a:ea typeface="微软雅黑" pitchFamily="34" charset="-122"/>
            </a:endParaRPr>
          </a:p>
        </p:txBody>
      </p:sp>
      <p:grpSp>
        <p:nvGrpSpPr>
          <p:cNvPr id="7" name="组合 6"/>
          <p:cNvGrpSpPr/>
          <p:nvPr/>
        </p:nvGrpSpPr>
        <p:grpSpPr>
          <a:xfrm>
            <a:off x="683568" y="3908152"/>
            <a:ext cx="4320480" cy="889000"/>
            <a:chOff x="4932040" y="863898"/>
            <a:chExt cx="4320480" cy="889000"/>
          </a:xfrm>
        </p:grpSpPr>
        <p:sp>
          <p:nvSpPr>
            <p:cNvPr id="5" name="文本框 3076"/>
            <p:cNvSpPr txBox="1"/>
            <p:nvPr/>
          </p:nvSpPr>
          <p:spPr>
            <a:xfrm>
              <a:off x="4932040" y="987574"/>
              <a:ext cx="1473561"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nSpc>
                  <a:spcPct val="150000"/>
                </a:lnSpc>
                <a:spcBef>
                  <a:spcPct val="50000"/>
                </a:spcBef>
                <a:buClr>
                  <a:srgbClr val="0000FF"/>
                </a:buClr>
              </a:pPr>
              <a:r>
                <a:rPr lang="zh-CN" altLang="en-US" sz="2200" dirty="0">
                  <a:latin typeface="微软雅黑" pitchFamily="34" charset="-122"/>
                  <a:ea typeface="微软雅黑" pitchFamily="34" charset="-122"/>
                </a:rPr>
                <a:t>其中</a:t>
              </a:r>
            </a:p>
          </p:txBody>
        </p:sp>
        <p:graphicFrame>
          <p:nvGraphicFramePr>
            <p:cNvPr id="6" name="对象 5"/>
            <p:cNvGraphicFramePr>
              <a:graphicFrameLocks noChangeAspect="1"/>
            </p:cNvGraphicFramePr>
            <p:nvPr/>
          </p:nvGraphicFramePr>
          <p:xfrm>
            <a:off x="5645720" y="863898"/>
            <a:ext cx="3606800" cy="889000"/>
          </p:xfrm>
          <a:graphic>
            <a:graphicData uri="http://schemas.openxmlformats.org/presentationml/2006/ole">
              <mc:AlternateContent xmlns:mc="http://schemas.openxmlformats.org/markup-compatibility/2006">
                <mc:Choice xmlns:v="urn:schemas-microsoft-com:vml" Requires="v">
                  <p:oleObj name="Equation" r:id="rId2" imgW="1968480" imgH="482400" progId="Equation.DSMT4">
                    <p:embed/>
                  </p:oleObj>
                </mc:Choice>
                <mc:Fallback>
                  <p:oleObj name="Equation" r:id="rId2" imgW="1968480" imgH="482400" progId="Equation.DSMT4">
                    <p:embed/>
                    <p:pic>
                      <p:nvPicPr>
                        <p:cNvPr id="6" name="对象 5"/>
                        <p:cNvPicPr>
                          <a:picLocks noChangeAspect="1" noChangeArrowheads="1"/>
                        </p:cNvPicPr>
                        <p:nvPr/>
                      </p:nvPicPr>
                      <p:blipFill>
                        <a:blip r:embed="rId3"/>
                        <a:srcRect/>
                        <a:stretch>
                          <a:fillRect/>
                        </a:stretch>
                      </p:blipFill>
                      <p:spPr bwMode="auto">
                        <a:xfrm>
                          <a:off x="5645720" y="863898"/>
                          <a:ext cx="36068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 name="对象 7"/>
          <p:cNvGraphicFramePr>
            <a:graphicFrameLocks noChangeAspect="1"/>
          </p:cNvGraphicFramePr>
          <p:nvPr>
            <p:extLst>
              <p:ext uri="{D42A27DB-BD31-4B8C-83A1-F6EECF244321}">
                <p14:modId xmlns:p14="http://schemas.microsoft.com/office/powerpoint/2010/main" val="2587723545"/>
              </p:ext>
            </p:extLst>
          </p:nvPr>
        </p:nvGraphicFramePr>
        <p:xfrm>
          <a:off x="1244600" y="2375982"/>
          <a:ext cx="4719638" cy="1352550"/>
        </p:xfrm>
        <a:graphic>
          <a:graphicData uri="http://schemas.openxmlformats.org/presentationml/2006/ole">
            <mc:AlternateContent xmlns:mc="http://schemas.openxmlformats.org/markup-compatibility/2006">
              <mc:Choice xmlns:v="urn:schemas-microsoft-com:vml" Requires="v">
                <p:oleObj name="Equation" r:id="rId4" imgW="2577960" imgH="736560" progId="Equation.DSMT4">
                  <p:embed/>
                </p:oleObj>
              </mc:Choice>
              <mc:Fallback>
                <p:oleObj name="Equation" r:id="rId4" imgW="2577960" imgH="736560" progId="Equation.DSMT4">
                  <p:embed/>
                  <p:pic>
                    <p:nvPicPr>
                      <p:cNvPr id="8" name="对象 7"/>
                      <p:cNvPicPr>
                        <a:picLocks noChangeAspect="1" noChangeArrowheads="1"/>
                      </p:cNvPicPr>
                      <p:nvPr/>
                    </p:nvPicPr>
                    <p:blipFill>
                      <a:blip r:embed="rId5"/>
                      <a:srcRect/>
                      <a:stretch>
                        <a:fillRect/>
                      </a:stretch>
                    </p:blipFill>
                    <p:spPr bwMode="auto">
                      <a:xfrm>
                        <a:off x="1244600" y="2375982"/>
                        <a:ext cx="471963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9A5E8C0E-259D-4E9A-A15D-6144815A014F}"/>
              </a:ext>
            </a:extLst>
          </p:cNvPr>
          <p:cNvSpPr>
            <a:spLocks noGrp="1"/>
          </p:cNvSpPr>
          <p:nvPr>
            <p:ph type="dt" sz="half" idx="2"/>
          </p:nvPr>
        </p:nvSpPr>
        <p:spPr/>
        <p:txBody>
          <a:bodyPr/>
          <a:lstStyle/>
          <a:p>
            <a:pPr>
              <a:defRPr/>
            </a:pPr>
            <a:fld id="{A3362511-0F10-41C9-B512-1DC793B659CF}" type="datetime1">
              <a:rPr kumimoji="0" lang="zh-CN" altLang="en-US" smtClean="0">
                <a:latin typeface="Arial" charset="0"/>
              </a:rPr>
              <a:t>2022/11/23</a:t>
            </a:fld>
            <a:endParaRPr kumimoji="0" lang="en-US" altLang="zh-CN" dirty="0">
              <a:latin typeface="Arial" charset="0"/>
            </a:endParaRPr>
          </a:p>
        </p:txBody>
      </p:sp>
      <p:sp>
        <p:nvSpPr>
          <p:cNvPr id="10" name="页脚占位符 9">
            <a:extLst>
              <a:ext uri="{FF2B5EF4-FFF2-40B4-BE49-F238E27FC236}">
                <a16:creationId xmlns:a16="http://schemas.microsoft.com/office/drawing/2014/main" id="{9884DE1C-579D-42E1-9A67-F9C5D0894EC1}"/>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9" name="Rectangle 12">
            <a:extLst>
              <a:ext uri="{FF2B5EF4-FFF2-40B4-BE49-F238E27FC236}">
                <a16:creationId xmlns:a16="http://schemas.microsoft.com/office/drawing/2014/main" id="{5E5FB62F-B52E-4BDA-8707-BD51AC6679A6}"/>
              </a:ext>
            </a:extLst>
          </p:cNvPr>
          <p:cNvSpPr>
            <a:spLocks noChangeArrowheads="1"/>
          </p:cNvSpPr>
          <p:nvPr/>
        </p:nvSpPr>
        <p:spPr bwMode="auto">
          <a:xfrm>
            <a:off x="549518" y="980729"/>
            <a:ext cx="7478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800" b="1" dirty="0">
                <a:latin typeface="微软雅黑" pitchFamily="34" charset="-122"/>
                <a:ea typeface="微软雅黑" pitchFamily="34" charset="-122"/>
              </a:rPr>
              <a:t>五、抛物型偏微分方程求解实例</a:t>
            </a:r>
          </a:p>
        </p:txBody>
      </p:sp>
    </p:spTree>
    <p:extLst>
      <p:ext uri="{BB962C8B-B14F-4D97-AF65-F5344CB8AC3E}">
        <p14:creationId xmlns:p14="http://schemas.microsoft.com/office/powerpoint/2010/main" val="1829649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例4-6</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创建包含一个方程的微分方程模型</a:t>
            </a:r>
          </a:p>
        </p:txBody>
      </p:sp>
      <p:sp>
        <p:nvSpPr>
          <p:cNvPr id="12" name="Rectangle 7"/>
          <p:cNvSpPr>
            <a:spLocks noChangeArrowheads="1"/>
          </p:cNvSpPr>
          <p:nvPr/>
        </p:nvSpPr>
        <p:spPr bwMode="auto">
          <a:xfrm>
            <a:off x="932652" y="2023329"/>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model3 = </a:t>
            </a:r>
            <a:r>
              <a:rPr lang="en-US" altLang="en-US" sz="1600" dirty="0" err="1">
                <a:latin typeface="微软雅黑" pitchFamily="34" charset="-122"/>
                <a:ea typeface="微软雅黑" pitchFamily="34" charset="-122"/>
              </a:rPr>
              <a:t>createpde</a:t>
            </a:r>
            <a:r>
              <a:rPr lang="en-US" altLang="en-US" sz="1600" dirty="0">
                <a:latin typeface="微软雅黑" pitchFamily="34" charset="-122"/>
                <a:ea typeface="微软雅黑" pitchFamily="34" charset="-122"/>
              </a:rPr>
              <a:t>(1);</a:t>
            </a:r>
          </a:p>
        </p:txBody>
      </p:sp>
      <p:sp>
        <p:nvSpPr>
          <p:cNvPr id="7" name="文本框 3076"/>
          <p:cNvSpPr txBox="1"/>
          <p:nvPr/>
        </p:nvSpPr>
        <p:spPr>
          <a:xfrm>
            <a:off x="539552" y="2384604"/>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创建求解区域的二维几何描述，并绘图</a:t>
            </a:r>
          </a:p>
        </p:txBody>
      </p:sp>
      <p:sp>
        <p:nvSpPr>
          <p:cNvPr id="8" name="Rectangle 7"/>
          <p:cNvSpPr>
            <a:spLocks noChangeArrowheads="1"/>
          </p:cNvSpPr>
          <p:nvPr/>
        </p:nvSpPr>
        <p:spPr bwMode="auto">
          <a:xfrm>
            <a:off x="932652" y="2994201"/>
            <a:ext cx="7455772"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geometryFromEdges</a:t>
            </a:r>
            <a:r>
              <a:rPr lang="en-US" altLang="en-US" sz="1600" dirty="0">
                <a:latin typeface="微软雅黑" pitchFamily="34" charset="-122"/>
                <a:ea typeface="微软雅黑" pitchFamily="34" charset="-122"/>
              </a:rPr>
              <a:t>(model3,@circleg);   % </a:t>
            </a:r>
            <a:r>
              <a:rPr lang="zh-CN" altLang="en-US" sz="1600" dirty="0">
                <a:latin typeface="微软雅黑" pitchFamily="34" charset="-122"/>
                <a:ea typeface="微软雅黑" pitchFamily="34" charset="-122"/>
              </a:rPr>
              <a:t>创建圆形求解区域</a:t>
            </a: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pdegplot</a:t>
            </a:r>
            <a:r>
              <a:rPr lang="en-US" altLang="en-US" sz="1600" dirty="0">
                <a:latin typeface="微软雅黑" pitchFamily="34" charset="-122"/>
                <a:ea typeface="微软雅黑" pitchFamily="34" charset="-122"/>
              </a:rPr>
              <a:t>(model3,'EdgeLabels','on');</a:t>
            </a:r>
          </a:p>
          <a:p>
            <a:pPr>
              <a:lnSpc>
                <a:spcPct val="120000"/>
              </a:lnSpc>
            </a:pPr>
            <a:r>
              <a:rPr lang="pt-BR" altLang="en-US" sz="1600" dirty="0">
                <a:latin typeface="微软雅黑" pitchFamily="34" charset="-122"/>
                <a:ea typeface="微软雅黑" pitchFamily="34" charset="-122"/>
              </a:rPr>
              <a:t>&gt;&gt; axis equal;</a:t>
            </a:r>
          </a:p>
          <a:p>
            <a:pPr>
              <a:lnSpc>
                <a:spcPct val="120000"/>
              </a:lnSpc>
            </a:pPr>
            <a:r>
              <a:rPr lang="pt-BR" altLang="en-US" sz="1600" dirty="0">
                <a:latin typeface="微软雅黑" pitchFamily="34" charset="-122"/>
                <a:ea typeface="微软雅黑" pitchFamily="34" charset="-122"/>
              </a:rPr>
              <a:t>&gt;&gt; axis([-1.1,1.1,-1.1,1.1]);</a:t>
            </a:r>
            <a:endParaRPr lang="en-US" altLang="en-US" sz="1600" dirty="0">
              <a:latin typeface="微软雅黑" pitchFamily="34" charset="-122"/>
              <a:ea typeface="微软雅黑" pitchFamily="34" charset="-122"/>
            </a:endParaRPr>
          </a:p>
        </p:txBody>
      </p:sp>
      <p:pic>
        <p:nvPicPr>
          <p:cNvPr id="481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47" t="4829" r="8321" b="3267"/>
          <a:stretch/>
        </p:blipFill>
        <p:spPr bwMode="auto">
          <a:xfrm>
            <a:off x="5147887" y="3501009"/>
            <a:ext cx="2980217" cy="236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9D27162A-A5AB-4D5E-A3E4-9C13207EBCE6}"/>
              </a:ext>
            </a:extLst>
          </p:cNvPr>
          <p:cNvSpPr>
            <a:spLocks noGrp="1"/>
          </p:cNvSpPr>
          <p:nvPr>
            <p:ph type="dt" sz="half" idx="2"/>
          </p:nvPr>
        </p:nvSpPr>
        <p:spPr/>
        <p:txBody>
          <a:bodyPr/>
          <a:lstStyle/>
          <a:p>
            <a:pPr>
              <a:defRPr/>
            </a:pPr>
            <a:fld id="{5F3C311D-7C57-4FA0-B6A2-09630B1B1494}"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3C897C23-912E-4F7F-9E0F-D13CC3909B7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1541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例4-6</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添加边值条件</a:t>
            </a:r>
          </a:p>
        </p:txBody>
      </p:sp>
      <p:sp>
        <p:nvSpPr>
          <p:cNvPr id="12" name="Rectangle 7"/>
          <p:cNvSpPr>
            <a:spLocks noChangeArrowheads="1"/>
          </p:cNvSpPr>
          <p:nvPr/>
        </p:nvSpPr>
        <p:spPr bwMode="auto">
          <a:xfrm>
            <a:off x="827584" y="2023329"/>
            <a:ext cx="8103844"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设置边值条件（</a:t>
            </a:r>
            <a:r>
              <a:rPr lang="en-US" altLang="en-US" sz="1600" dirty="0">
                <a:latin typeface="微软雅黑" pitchFamily="34" charset="-122"/>
                <a:ea typeface="微软雅黑" pitchFamily="34" charset="-122"/>
              </a:rPr>
              <a:t>Dirichlet </a:t>
            </a:r>
            <a:r>
              <a:rPr lang="zh-CN" altLang="en-US" sz="1600" dirty="0">
                <a:latin typeface="微软雅黑" pitchFamily="34" charset="-122"/>
                <a:ea typeface="微软雅黑" pitchFamily="34" charset="-122"/>
              </a:rPr>
              <a:t>边值条件）</a:t>
            </a:r>
          </a:p>
          <a:p>
            <a:pPr>
              <a:lnSpc>
                <a:spcPct val="120000"/>
              </a:lnSpc>
            </a:pPr>
            <a:r>
              <a:rPr lang="en-US" altLang="en-US" sz="1600" dirty="0">
                <a:latin typeface="微软雅黑" pitchFamily="34" charset="-122"/>
                <a:ea typeface="微软雅黑" pitchFamily="34" charset="-122"/>
              </a:rPr>
              <a:t>&gt;&gt; NumEdges = model3.Geometry.NumEdges;</a:t>
            </a: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applyBoundaryCondition</a:t>
            </a:r>
            <a:r>
              <a:rPr lang="en-US" altLang="en-US" sz="1600" dirty="0">
                <a:latin typeface="微软雅黑" pitchFamily="34" charset="-122"/>
                <a:ea typeface="微软雅黑" pitchFamily="34" charset="-122"/>
              </a:rPr>
              <a:t>(model3,'Edge',1:NumEdges,'u',0);</a:t>
            </a:r>
          </a:p>
        </p:txBody>
      </p:sp>
      <p:sp>
        <p:nvSpPr>
          <p:cNvPr id="7" name="文本框 3076"/>
          <p:cNvSpPr txBox="1"/>
          <p:nvPr/>
        </p:nvSpPr>
        <p:spPr>
          <a:xfrm>
            <a:off x="539552" y="3162917"/>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划分网格</a:t>
            </a:r>
          </a:p>
        </p:txBody>
      </p:sp>
      <p:sp>
        <p:nvSpPr>
          <p:cNvPr id="8" name="Rectangle 7"/>
          <p:cNvSpPr>
            <a:spLocks noChangeArrowheads="1"/>
          </p:cNvSpPr>
          <p:nvPr/>
        </p:nvSpPr>
        <p:spPr bwMode="auto">
          <a:xfrm>
            <a:off x="827584" y="3738980"/>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generateMesh(model3,'Hmax',0.02,'GeometricOrder','linear');</a:t>
            </a:r>
          </a:p>
        </p:txBody>
      </p:sp>
      <p:sp>
        <p:nvSpPr>
          <p:cNvPr id="9" name="文本框 3076"/>
          <p:cNvSpPr txBox="1"/>
          <p:nvPr/>
        </p:nvSpPr>
        <p:spPr>
          <a:xfrm>
            <a:off x="539552" y="4171029"/>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设置方程参数</a:t>
            </a:r>
          </a:p>
        </p:txBody>
      </p:sp>
      <p:sp>
        <p:nvSpPr>
          <p:cNvPr id="10" name="Rectangle 7"/>
          <p:cNvSpPr>
            <a:spLocks noChangeArrowheads="1"/>
          </p:cNvSpPr>
          <p:nvPr/>
        </p:nvSpPr>
        <p:spPr bwMode="auto">
          <a:xfrm>
            <a:off x="827584" y="4747093"/>
            <a:ext cx="7776864"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specifyCoefficients</a:t>
            </a:r>
            <a:r>
              <a:rPr lang="en-US" altLang="en-US" sz="1600" dirty="0">
                <a:latin typeface="微软雅黑" pitchFamily="34" charset="-122"/>
                <a:ea typeface="微软雅黑" pitchFamily="34" charset="-122"/>
              </a:rPr>
              <a:t>(model3,'m',0,'d',1,'c',1,'a',0,'f',0);</a:t>
            </a:r>
          </a:p>
        </p:txBody>
      </p:sp>
      <p:sp>
        <p:nvSpPr>
          <p:cNvPr id="2" name="日期占位符 1">
            <a:extLst>
              <a:ext uri="{FF2B5EF4-FFF2-40B4-BE49-F238E27FC236}">
                <a16:creationId xmlns:a16="http://schemas.microsoft.com/office/drawing/2014/main" id="{6F100011-8C73-45F8-BA83-3BA2B1C9B0C4}"/>
              </a:ext>
            </a:extLst>
          </p:cNvPr>
          <p:cNvSpPr>
            <a:spLocks noGrp="1"/>
          </p:cNvSpPr>
          <p:nvPr>
            <p:ph type="dt" sz="half" idx="2"/>
          </p:nvPr>
        </p:nvSpPr>
        <p:spPr/>
        <p:txBody>
          <a:bodyPr/>
          <a:lstStyle/>
          <a:p>
            <a:pPr>
              <a:defRPr/>
            </a:pPr>
            <a:fld id="{AF3DAAA7-2388-4E63-B705-697FCC94B941}"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FC1AC71E-94BA-43A9-AFA8-3B4588BA1683}"/>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1250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例4-6</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设置初值条件，进行求解</a:t>
            </a:r>
          </a:p>
        </p:txBody>
      </p:sp>
      <p:sp>
        <p:nvSpPr>
          <p:cNvPr id="12" name="Rectangle 7"/>
          <p:cNvSpPr>
            <a:spLocks noChangeArrowheads="1"/>
          </p:cNvSpPr>
          <p:nvPr/>
        </p:nvSpPr>
        <p:spPr bwMode="auto">
          <a:xfrm>
            <a:off x="932652" y="2023330"/>
            <a:ext cx="7455772" cy="154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u0fun = @(location)sqrt(location.x.^2 +location.y.^2) &lt;= 0.4;</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setInitialConditions</a:t>
            </a:r>
            <a:r>
              <a:rPr lang="en-US" altLang="en-US" sz="1600" dirty="0">
                <a:latin typeface="微软雅黑" pitchFamily="34" charset="-122"/>
                <a:ea typeface="微软雅黑" pitchFamily="34" charset="-122"/>
              </a:rPr>
              <a:t>(model3,u0fun);</a:t>
            </a:r>
          </a:p>
          <a:p>
            <a:pPr>
              <a:lnSpc>
                <a:spcPct val="120000"/>
              </a:lnSpc>
            </a:pP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tlist</a:t>
            </a:r>
            <a:r>
              <a:rPr lang="en-US" altLang="en-US" sz="1600" dirty="0">
                <a:latin typeface="微软雅黑" pitchFamily="34" charset="-122"/>
                <a:ea typeface="微软雅黑" pitchFamily="34" charset="-122"/>
              </a:rPr>
              <a:t> = </a:t>
            </a:r>
            <a:r>
              <a:rPr lang="en-US" altLang="en-US" sz="1600" dirty="0" err="1">
                <a:latin typeface="微软雅黑" pitchFamily="34" charset="-122"/>
                <a:ea typeface="微软雅黑" pitchFamily="34" charset="-122"/>
              </a:rPr>
              <a:t>linspace</a:t>
            </a:r>
            <a:r>
              <a:rPr lang="en-US" altLang="en-US" sz="1600" dirty="0">
                <a:latin typeface="微软雅黑" pitchFamily="34" charset="-122"/>
                <a:ea typeface="微软雅黑" pitchFamily="34" charset="-122"/>
              </a:rPr>
              <a:t>(0,0.1,21);</a:t>
            </a:r>
            <a:endParaRPr lang="zh-CN"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u3 = </a:t>
            </a:r>
            <a:r>
              <a:rPr lang="en-US" altLang="en-US" sz="1600" dirty="0" err="1">
                <a:latin typeface="微软雅黑" pitchFamily="34" charset="-122"/>
                <a:ea typeface="微软雅黑" pitchFamily="34" charset="-122"/>
              </a:rPr>
              <a:t>solvepde</a:t>
            </a:r>
            <a:r>
              <a:rPr lang="en-US" altLang="en-US" sz="1600" dirty="0">
                <a:latin typeface="微软雅黑" pitchFamily="34" charset="-122"/>
                <a:ea typeface="微软雅黑" pitchFamily="34" charset="-122"/>
              </a:rPr>
              <a:t>(model3,tlist);</a:t>
            </a:r>
          </a:p>
        </p:txBody>
      </p:sp>
      <p:sp>
        <p:nvSpPr>
          <p:cNvPr id="2" name="日期占位符 1">
            <a:extLst>
              <a:ext uri="{FF2B5EF4-FFF2-40B4-BE49-F238E27FC236}">
                <a16:creationId xmlns:a16="http://schemas.microsoft.com/office/drawing/2014/main" id="{73CE7807-C43C-4CDA-835D-2BC0A46234A2}"/>
              </a:ext>
            </a:extLst>
          </p:cNvPr>
          <p:cNvSpPr>
            <a:spLocks noGrp="1"/>
          </p:cNvSpPr>
          <p:nvPr>
            <p:ph type="dt" sz="half" idx="2"/>
          </p:nvPr>
        </p:nvSpPr>
        <p:spPr/>
        <p:txBody>
          <a:bodyPr/>
          <a:lstStyle/>
          <a:p>
            <a:pPr>
              <a:defRPr/>
            </a:pPr>
            <a:fld id="{CAF9813F-5984-4C08-9C3D-B242DC803FC7}"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B443E9A1-4DEE-413A-8D29-B7F4A32AF86B}"/>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34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39874" y="2564904"/>
            <a:ext cx="8352606" cy="405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800" dirty="0">
                <a:latin typeface="微软雅黑" pitchFamily="34" charset="-122"/>
                <a:ea typeface="微软雅黑" pitchFamily="34" charset="-122"/>
              </a:rPr>
              <a:t>&gt;&gt; fun1 = @(x)exp(-x.^2);</a:t>
            </a:r>
          </a:p>
          <a:p>
            <a:pPr>
              <a:lnSpc>
                <a:spcPct val="120000"/>
              </a:lnSpc>
            </a:pPr>
            <a:r>
              <a:rPr lang="en-US" altLang="zh-CN" sz="1800" dirty="0">
                <a:latin typeface="微软雅黑" pitchFamily="34" charset="-122"/>
                <a:ea typeface="微软雅黑" pitchFamily="34" charset="-122"/>
              </a:rPr>
              <a:t>&gt;&gt; s1 = integral(fun1,0,1)</a:t>
            </a:r>
          </a:p>
          <a:p>
            <a:pPr>
              <a:lnSpc>
                <a:spcPct val="120000"/>
              </a:lnSpc>
            </a:pPr>
            <a:r>
              <a:rPr lang="en-US" altLang="zh-CN" sz="1800" dirty="0">
                <a:latin typeface="微软雅黑" pitchFamily="34" charset="-122"/>
                <a:ea typeface="微软雅黑" pitchFamily="34" charset="-122"/>
              </a:rPr>
              <a:t>&gt;&gt; fun2 = @(</a:t>
            </a:r>
            <a:r>
              <a:rPr lang="en-US" altLang="zh-CN" sz="1800" dirty="0" err="1">
                <a:latin typeface="微软雅黑" pitchFamily="34" charset="-122"/>
                <a:ea typeface="微软雅黑" pitchFamily="34" charset="-122"/>
              </a:rPr>
              <a:t>x,y</a:t>
            </a:r>
            <a:r>
              <a:rPr lang="en-US" altLang="zh-CN" sz="1800" dirty="0">
                <a:latin typeface="微软雅黑" pitchFamily="34" charset="-122"/>
                <a:ea typeface="微软雅黑" pitchFamily="34" charset="-122"/>
              </a:rPr>
              <a:t>)x.*sqrt(10-y.^2);</a:t>
            </a:r>
          </a:p>
          <a:p>
            <a:pPr>
              <a:lnSpc>
                <a:spcPct val="120000"/>
              </a:lnSpc>
            </a:pPr>
            <a:r>
              <a:rPr lang="en-US" altLang="zh-CN" sz="1800" dirty="0">
                <a:latin typeface="微软雅黑" pitchFamily="34" charset="-122"/>
                <a:ea typeface="微软雅黑" pitchFamily="34" charset="-122"/>
              </a:rPr>
              <a:t>&gt;&gt; yfun1 = @(x)x-2;</a:t>
            </a:r>
          </a:p>
          <a:p>
            <a:pPr>
              <a:lnSpc>
                <a:spcPct val="120000"/>
              </a:lnSpc>
            </a:pPr>
            <a:r>
              <a:rPr lang="en-US" altLang="zh-CN" sz="1800" dirty="0">
                <a:latin typeface="微软雅黑" pitchFamily="34" charset="-122"/>
                <a:ea typeface="微软雅黑" pitchFamily="34" charset="-122"/>
              </a:rPr>
              <a:t>&gt;&gt; yfun2 = @(x)2-sin(x);</a:t>
            </a:r>
          </a:p>
          <a:p>
            <a:pPr>
              <a:lnSpc>
                <a:spcPct val="120000"/>
              </a:lnSpc>
            </a:pPr>
            <a:r>
              <a:rPr lang="en-US" altLang="zh-CN" sz="1800" dirty="0">
                <a:latin typeface="微软雅黑" pitchFamily="34" charset="-122"/>
                <a:ea typeface="微软雅黑" pitchFamily="34" charset="-122"/>
              </a:rPr>
              <a:t>&gt;&gt; s2 = integral2(fun2,-1,2,yfun1,yfun2)</a:t>
            </a:r>
          </a:p>
          <a:p>
            <a:pPr>
              <a:lnSpc>
                <a:spcPct val="120000"/>
              </a:lnSpc>
            </a:pPr>
            <a:r>
              <a:rPr lang="en-US" altLang="zh-CN" sz="1800" dirty="0">
                <a:latin typeface="微软雅黑" pitchFamily="34" charset="-122"/>
                <a:ea typeface="微软雅黑" pitchFamily="34" charset="-122"/>
              </a:rPr>
              <a:t>&gt;&gt; fun3 = @(</a:t>
            </a:r>
            <a:r>
              <a:rPr lang="en-US" altLang="zh-CN" sz="1800" dirty="0" err="1">
                <a:latin typeface="微软雅黑" pitchFamily="34" charset="-122"/>
                <a:ea typeface="微软雅黑" pitchFamily="34" charset="-122"/>
              </a:rPr>
              <a:t>x,y,z</a:t>
            </a:r>
            <a:r>
              <a:rPr lang="en-US" altLang="zh-CN" sz="1800" dirty="0">
                <a:latin typeface="微软雅黑" pitchFamily="34" charset="-122"/>
                <a:ea typeface="微软雅黑" pitchFamily="34" charset="-122"/>
              </a:rPr>
              <a:t>)x.*y.*z;</a:t>
            </a:r>
          </a:p>
          <a:p>
            <a:pPr>
              <a:lnSpc>
                <a:spcPct val="120000"/>
              </a:lnSpc>
            </a:pPr>
            <a:r>
              <a:rPr lang="en-US" altLang="zh-CN" sz="1800" dirty="0">
                <a:latin typeface="微软雅黑" pitchFamily="34" charset="-122"/>
                <a:ea typeface="微软雅黑" pitchFamily="34" charset="-122"/>
              </a:rPr>
              <a:t>&gt;&gt; yfun1 = @(x)x;</a:t>
            </a:r>
          </a:p>
          <a:p>
            <a:pPr>
              <a:lnSpc>
                <a:spcPct val="120000"/>
              </a:lnSpc>
            </a:pPr>
            <a:r>
              <a:rPr lang="en-US" altLang="zh-CN" sz="1800" dirty="0">
                <a:latin typeface="微软雅黑" pitchFamily="34" charset="-122"/>
                <a:ea typeface="微软雅黑" pitchFamily="34" charset="-122"/>
              </a:rPr>
              <a:t>&gt;&gt; yfun2 = @(x)2*x;</a:t>
            </a:r>
          </a:p>
          <a:p>
            <a:pPr>
              <a:lnSpc>
                <a:spcPct val="120000"/>
              </a:lnSpc>
            </a:pPr>
            <a:r>
              <a:rPr lang="en-US" altLang="zh-CN" sz="1800" dirty="0">
                <a:latin typeface="微软雅黑" pitchFamily="34" charset="-122"/>
                <a:ea typeface="微软雅黑" pitchFamily="34" charset="-122"/>
              </a:rPr>
              <a:t>&gt;&gt; zfun1 = @(</a:t>
            </a:r>
            <a:r>
              <a:rPr lang="en-US" altLang="zh-CN" sz="1800" dirty="0" err="1">
                <a:latin typeface="微软雅黑" pitchFamily="34" charset="-122"/>
                <a:ea typeface="微软雅黑" pitchFamily="34" charset="-122"/>
              </a:rPr>
              <a:t>x,y</a:t>
            </a:r>
            <a:r>
              <a:rPr lang="en-US" altLang="zh-CN" sz="1800" dirty="0">
                <a:latin typeface="微软雅黑" pitchFamily="34" charset="-122"/>
                <a:ea typeface="微软雅黑" pitchFamily="34" charset="-122"/>
              </a:rPr>
              <a:t>)x.*y;</a:t>
            </a:r>
          </a:p>
          <a:p>
            <a:pPr>
              <a:lnSpc>
                <a:spcPct val="120000"/>
              </a:lnSpc>
            </a:pPr>
            <a:r>
              <a:rPr lang="en-US" altLang="zh-CN" sz="1800" dirty="0">
                <a:latin typeface="微软雅黑" pitchFamily="34" charset="-122"/>
                <a:ea typeface="微软雅黑" pitchFamily="34" charset="-122"/>
              </a:rPr>
              <a:t>&gt;&gt; zfun2 = @(</a:t>
            </a:r>
            <a:r>
              <a:rPr lang="en-US" altLang="zh-CN" sz="1800" dirty="0" err="1">
                <a:latin typeface="微软雅黑" pitchFamily="34" charset="-122"/>
                <a:ea typeface="微软雅黑" pitchFamily="34" charset="-122"/>
              </a:rPr>
              <a:t>x,y</a:t>
            </a:r>
            <a:r>
              <a:rPr lang="en-US" altLang="zh-CN" sz="1800" dirty="0">
                <a:latin typeface="微软雅黑" pitchFamily="34" charset="-122"/>
                <a:ea typeface="微软雅黑" pitchFamily="34" charset="-122"/>
              </a:rPr>
              <a:t>)2*x.*y;</a:t>
            </a:r>
          </a:p>
          <a:p>
            <a:pPr>
              <a:lnSpc>
                <a:spcPct val="120000"/>
              </a:lnSpc>
            </a:pPr>
            <a:r>
              <a:rPr lang="en-US" altLang="zh-CN" sz="1800" dirty="0">
                <a:latin typeface="微软雅黑" pitchFamily="34" charset="-122"/>
                <a:ea typeface="微软雅黑" pitchFamily="34" charset="-122"/>
              </a:rPr>
              <a:t>&gt;&gt; s3 = integral3(fun3,1,2,yfun1,yfun2,zfun1,zfun2)</a:t>
            </a:r>
          </a:p>
        </p:txBody>
      </p:sp>
      <p:sp>
        <p:nvSpPr>
          <p:cNvPr id="7" name="Rectangle 3"/>
          <p:cNvSpPr>
            <a:spLocks noChangeArrowheads="1"/>
          </p:cNvSpPr>
          <p:nvPr/>
        </p:nvSpPr>
        <p:spPr bwMode="auto">
          <a:xfrm>
            <a:off x="381100" y="548027"/>
            <a:ext cx="6207125"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20000"/>
              </a:lnSpc>
            </a:pPr>
            <a:r>
              <a:rPr lang="en-US" altLang="zh-CN" sz="2400" dirty="0">
                <a:solidFill>
                  <a:schemeClr val="bg2"/>
                </a:solidFill>
                <a:latin typeface="微软雅黑" pitchFamily="34" charset="-122"/>
                <a:ea typeface="微软雅黑" pitchFamily="34" charset="-122"/>
              </a:rPr>
              <a:t>【</a:t>
            </a:r>
            <a:r>
              <a:rPr lang="zh-CN" altLang="en-US" sz="2400" dirty="0">
                <a:solidFill>
                  <a:schemeClr val="hlink"/>
                </a:solidFill>
                <a:latin typeface="微软雅黑" pitchFamily="34" charset="-122"/>
                <a:ea typeface="微软雅黑" pitchFamily="34" charset="-122"/>
              </a:rPr>
              <a:t>例</a:t>
            </a:r>
            <a:r>
              <a:rPr lang="en-US" altLang="zh-CN" sz="2400" dirty="0">
                <a:solidFill>
                  <a:schemeClr val="hlink"/>
                </a:solidFill>
                <a:latin typeface="微软雅黑" pitchFamily="34" charset="-122"/>
                <a:ea typeface="微软雅黑" pitchFamily="34" charset="-122"/>
              </a:rPr>
              <a:t>1-3</a:t>
            </a:r>
            <a:r>
              <a:rPr lang="en-US" altLang="zh-CN"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求下列积分</a:t>
            </a:r>
          </a:p>
        </p:txBody>
      </p:sp>
      <p:graphicFrame>
        <p:nvGraphicFramePr>
          <p:cNvPr id="8" name="对象 7"/>
          <p:cNvGraphicFramePr>
            <a:graphicFrameLocks noChangeAspect="1"/>
          </p:cNvGraphicFramePr>
          <p:nvPr>
            <p:extLst>
              <p:ext uri="{D42A27DB-BD31-4B8C-83A1-F6EECF244321}">
                <p14:modId xmlns:p14="http://schemas.microsoft.com/office/powerpoint/2010/main" val="97060442"/>
              </p:ext>
            </p:extLst>
          </p:nvPr>
        </p:nvGraphicFramePr>
        <p:xfrm>
          <a:off x="683568" y="1128644"/>
          <a:ext cx="1947863" cy="581025"/>
        </p:xfrm>
        <a:graphic>
          <a:graphicData uri="http://schemas.openxmlformats.org/presentationml/2006/ole">
            <mc:AlternateContent xmlns:mc="http://schemas.openxmlformats.org/markup-compatibility/2006">
              <mc:Choice xmlns:v="urn:schemas-microsoft-com:vml" Requires="v">
                <p:oleObj name="Equation" r:id="rId2" imgW="825480" imgH="330120" progId="Equation.DSMT4">
                  <p:embed/>
                </p:oleObj>
              </mc:Choice>
              <mc:Fallback>
                <p:oleObj name="Equation" r:id="rId2" imgW="825480" imgH="330120" progId="Equation.DSMT4">
                  <p:embed/>
                  <p:pic>
                    <p:nvPicPr>
                      <p:cNvPr id="8" name="对象 7"/>
                      <p:cNvPicPr>
                        <a:picLocks noChangeAspect="1" noChangeArrowheads="1"/>
                      </p:cNvPicPr>
                      <p:nvPr/>
                    </p:nvPicPr>
                    <p:blipFill>
                      <a:blip r:embed="rId3"/>
                      <a:srcRect/>
                      <a:stretch>
                        <a:fillRect/>
                      </a:stretch>
                    </p:blipFill>
                    <p:spPr bwMode="auto">
                      <a:xfrm>
                        <a:off x="683568" y="1128644"/>
                        <a:ext cx="1947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a:extLst>
              <a:ext uri="{FF2B5EF4-FFF2-40B4-BE49-F238E27FC236}">
                <a16:creationId xmlns:a16="http://schemas.microsoft.com/office/drawing/2014/main" id="{953815C2-1442-4DD1-B64F-F6E9CBA8D430}"/>
              </a:ext>
            </a:extLst>
          </p:cNvPr>
          <p:cNvGraphicFramePr>
            <a:graphicFrameLocks noChangeAspect="1"/>
          </p:cNvGraphicFramePr>
          <p:nvPr>
            <p:extLst>
              <p:ext uri="{D42A27DB-BD31-4B8C-83A1-F6EECF244321}">
                <p14:modId xmlns:p14="http://schemas.microsoft.com/office/powerpoint/2010/main" val="924523974"/>
              </p:ext>
            </p:extLst>
          </p:nvPr>
        </p:nvGraphicFramePr>
        <p:xfrm>
          <a:off x="3048595" y="1124744"/>
          <a:ext cx="4403725" cy="581025"/>
        </p:xfrm>
        <a:graphic>
          <a:graphicData uri="http://schemas.openxmlformats.org/presentationml/2006/ole">
            <mc:AlternateContent xmlns:mc="http://schemas.openxmlformats.org/markup-compatibility/2006">
              <mc:Choice xmlns:v="urn:schemas-microsoft-com:vml" Requires="v">
                <p:oleObj name="Equation" r:id="rId4" imgW="1866600" imgH="330120" progId="Equation.DSMT4">
                  <p:embed/>
                </p:oleObj>
              </mc:Choice>
              <mc:Fallback>
                <p:oleObj name="Equation" r:id="rId4" imgW="1866600" imgH="330120" progId="Equation.DSMT4">
                  <p:embed/>
                  <p:pic>
                    <p:nvPicPr>
                      <p:cNvPr id="9" name="对象 8">
                        <a:extLst>
                          <a:ext uri="{FF2B5EF4-FFF2-40B4-BE49-F238E27FC236}">
                            <a16:creationId xmlns:a16="http://schemas.microsoft.com/office/drawing/2014/main" id="{953815C2-1442-4DD1-B64F-F6E9CBA8D430}"/>
                          </a:ext>
                        </a:extLst>
                      </p:cNvPr>
                      <p:cNvPicPr>
                        <a:picLocks noChangeAspect="1" noChangeArrowheads="1"/>
                      </p:cNvPicPr>
                      <p:nvPr/>
                    </p:nvPicPr>
                    <p:blipFill>
                      <a:blip r:embed="rId5"/>
                      <a:srcRect/>
                      <a:stretch>
                        <a:fillRect/>
                      </a:stretch>
                    </p:blipFill>
                    <p:spPr bwMode="auto">
                      <a:xfrm>
                        <a:off x="3048595" y="1124744"/>
                        <a:ext cx="44037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a:extLst>
              <a:ext uri="{FF2B5EF4-FFF2-40B4-BE49-F238E27FC236}">
                <a16:creationId xmlns:a16="http://schemas.microsoft.com/office/drawing/2014/main" id="{0B4BC6EC-A25B-4696-A031-99D93EB605EC}"/>
              </a:ext>
            </a:extLst>
          </p:cNvPr>
          <p:cNvGraphicFramePr>
            <a:graphicFrameLocks noChangeAspect="1"/>
          </p:cNvGraphicFramePr>
          <p:nvPr>
            <p:extLst>
              <p:ext uri="{D42A27DB-BD31-4B8C-83A1-F6EECF244321}">
                <p14:modId xmlns:p14="http://schemas.microsoft.com/office/powerpoint/2010/main" val="2656327742"/>
              </p:ext>
            </p:extLst>
          </p:nvPr>
        </p:nvGraphicFramePr>
        <p:xfrm>
          <a:off x="710058" y="1844824"/>
          <a:ext cx="3717926" cy="625475"/>
        </p:xfrm>
        <a:graphic>
          <a:graphicData uri="http://schemas.openxmlformats.org/presentationml/2006/ole">
            <mc:AlternateContent xmlns:mc="http://schemas.openxmlformats.org/markup-compatibility/2006">
              <mc:Choice xmlns:v="urn:schemas-microsoft-com:vml" Requires="v">
                <p:oleObj name="Equation" r:id="rId6" imgW="1574640" imgH="355320" progId="Equation.DSMT4">
                  <p:embed/>
                </p:oleObj>
              </mc:Choice>
              <mc:Fallback>
                <p:oleObj name="Equation" r:id="rId6" imgW="1574640" imgH="355320" progId="Equation.DSMT4">
                  <p:embed/>
                  <p:pic>
                    <p:nvPicPr>
                      <p:cNvPr id="10" name="对象 9">
                        <a:extLst>
                          <a:ext uri="{FF2B5EF4-FFF2-40B4-BE49-F238E27FC236}">
                            <a16:creationId xmlns:a16="http://schemas.microsoft.com/office/drawing/2014/main" id="{0B4BC6EC-A25B-4696-A031-99D93EB605EC}"/>
                          </a:ext>
                        </a:extLst>
                      </p:cNvPr>
                      <p:cNvPicPr>
                        <a:picLocks noChangeAspect="1" noChangeArrowheads="1"/>
                      </p:cNvPicPr>
                      <p:nvPr/>
                    </p:nvPicPr>
                    <p:blipFill>
                      <a:blip r:embed="rId7"/>
                      <a:srcRect/>
                      <a:stretch>
                        <a:fillRect/>
                      </a:stretch>
                    </p:blipFill>
                    <p:spPr bwMode="auto">
                      <a:xfrm>
                        <a:off x="710058" y="1844824"/>
                        <a:ext cx="3717926"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日期占位符 3">
            <a:extLst>
              <a:ext uri="{FF2B5EF4-FFF2-40B4-BE49-F238E27FC236}">
                <a16:creationId xmlns:a16="http://schemas.microsoft.com/office/drawing/2014/main" id="{F3243C83-CBF6-4B27-8CF7-BB1F59377968}"/>
              </a:ext>
            </a:extLst>
          </p:cNvPr>
          <p:cNvSpPr>
            <a:spLocks noGrp="1"/>
          </p:cNvSpPr>
          <p:nvPr>
            <p:ph type="dt" sz="half" idx="2"/>
          </p:nvPr>
        </p:nvSpPr>
        <p:spPr/>
        <p:txBody>
          <a:bodyPr/>
          <a:lstStyle/>
          <a:p>
            <a:pPr>
              <a:defRPr/>
            </a:pPr>
            <a:fld id="{428D2516-08DB-407C-9086-F77A482B5BE8}"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7B33C7BA-99A2-47C4-903C-00EB9A81E015}"/>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729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例4-6</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结果可视化</a:t>
            </a:r>
          </a:p>
        </p:txBody>
      </p:sp>
      <p:sp>
        <p:nvSpPr>
          <p:cNvPr id="12" name="Rectangle 7"/>
          <p:cNvSpPr>
            <a:spLocks noChangeArrowheads="1"/>
          </p:cNvSpPr>
          <p:nvPr/>
        </p:nvSpPr>
        <p:spPr bwMode="auto">
          <a:xfrm>
            <a:off x="899592" y="2087904"/>
            <a:ext cx="7200800" cy="39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&gt;&gt; U = u3.NodalSolution;</a:t>
            </a:r>
          </a:p>
          <a:p>
            <a:pPr>
              <a:lnSpc>
                <a:spcPct val="120000"/>
              </a:lnSpc>
            </a:pPr>
            <a:r>
              <a:rPr lang="en-US" altLang="zh-CN" sz="1600" dirty="0">
                <a:latin typeface="微软雅黑" pitchFamily="34" charset="-122"/>
                <a:ea typeface="微软雅黑" pitchFamily="34" charset="-122"/>
              </a:rPr>
              <a:t>&gt;&gt; figure;</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umax</a:t>
            </a:r>
            <a:r>
              <a:rPr lang="en-US" altLang="zh-CN" sz="1600" dirty="0">
                <a:latin typeface="微软雅黑" pitchFamily="34" charset="-122"/>
                <a:ea typeface="微软雅黑" pitchFamily="34" charset="-122"/>
              </a:rPr>
              <a:t> = max(U(:));     % </a:t>
            </a:r>
            <a:r>
              <a:rPr lang="zh-CN" altLang="en-US" sz="1600" dirty="0">
                <a:latin typeface="微软雅黑" pitchFamily="34" charset="-122"/>
                <a:ea typeface="微软雅黑" pitchFamily="34" charset="-122"/>
              </a:rPr>
              <a:t>最大温度</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umin</a:t>
            </a:r>
            <a:r>
              <a:rPr lang="en-US" altLang="zh-CN" sz="1600" dirty="0">
                <a:latin typeface="微软雅黑" pitchFamily="34" charset="-122"/>
                <a:ea typeface="微软雅黑" pitchFamily="34" charset="-122"/>
              </a:rPr>
              <a:t> = min(U(:));      % </a:t>
            </a:r>
            <a:r>
              <a:rPr lang="zh-CN" altLang="en-US" sz="1600" dirty="0">
                <a:latin typeface="微软雅黑" pitchFamily="34" charset="-122"/>
                <a:ea typeface="微软雅黑" pitchFamily="34" charset="-122"/>
              </a:rPr>
              <a:t>最小温度</a:t>
            </a: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热扩散的动态展示</a:t>
            </a:r>
          </a:p>
          <a:p>
            <a:pPr>
              <a:lnSpc>
                <a:spcPct val="120000"/>
              </a:lnSpc>
            </a:pPr>
            <a:r>
              <a:rPr lang="en-US" altLang="zh-CN" sz="1600" dirty="0">
                <a:latin typeface="微软雅黑" pitchFamily="34" charset="-122"/>
                <a:ea typeface="微软雅黑" pitchFamily="34" charset="-122"/>
              </a:rPr>
              <a:t>&gt;&gt; for </a:t>
            </a:r>
            <a:r>
              <a:rPr lang="en-US" altLang="zh-CN" sz="1600" dirty="0" err="1">
                <a:latin typeface="微软雅黑" pitchFamily="34" charset="-122"/>
                <a:ea typeface="微软雅黑" pitchFamily="34" charset="-122"/>
              </a:rPr>
              <a:t>i</a:t>
            </a:r>
            <a:r>
              <a:rPr lang="en-US" altLang="zh-CN" sz="1600" dirty="0">
                <a:latin typeface="微软雅黑" pitchFamily="34" charset="-122"/>
                <a:ea typeface="微软雅黑" pitchFamily="34" charset="-122"/>
              </a:rPr>
              <a:t> = 1:numel(</a:t>
            </a:r>
            <a:r>
              <a:rPr lang="en-US" altLang="zh-CN" sz="1600" dirty="0" err="1">
                <a:latin typeface="微软雅黑" pitchFamily="34" charset="-122"/>
                <a:ea typeface="微软雅黑" pitchFamily="34" charset="-122"/>
              </a:rPr>
              <a:t>tlist</a:t>
            </a:r>
            <a:r>
              <a:rPr lang="en-US" altLang="zh-CN" sz="1600" dirty="0">
                <a:latin typeface="微软雅黑" pitchFamily="34" charset="-122"/>
                <a:ea typeface="微软雅黑" pitchFamily="34" charset="-122"/>
              </a:rPr>
              <a:t>)</a:t>
            </a:r>
          </a:p>
          <a:p>
            <a:pPr>
              <a:lnSpc>
                <a:spcPct val="120000"/>
              </a:lnSpc>
            </a:pPr>
            <a:r>
              <a:rPr lang="en-US" altLang="zh-CN" sz="1600" dirty="0">
                <a:latin typeface="微软雅黑" pitchFamily="34" charset="-122"/>
                <a:ea typeface="微软雅黑" pitchFamily="34" charset="-122"/>
              </a:rPr>
              <a:t>    </a:t>
            </a:r>
            <a:r>
              <a:rPr lang="en-US" altLang="zh-CN" sz="1600" dirty="0" err="1">
                <a:latin typeface="微软雅黑" pitchFamily="34" charset="-122"/>
                <a:ea typeface="微软雅黑" pitchFamily="34" charset="-122"/>
              </a:rPr>
              <a:t>pdeplot</a:t>
            </a:r>
            <a:r>
              <a:rPr lang="en-US" altLang="zh-CN" sz="1600" dirty="0">
                <a:latin typeface="微软雅黑" pitchFamily="34" charset="-122"/>
                <a:ea typeface="微软雅黑" pitchFamily="34" charset="-122"/>
              </a:rPr>
              <a:t>(model3,'XYData',U(:,</a:t>
            </a:r>
            <a:r>
              <a:rPr lang="en-US" altLang="zh-CN" sz="1600" dirty="0" err="1">
                <a:latin typeface="微软雅黑" pitchFamily="34" charset="-122"/>
                <a:ea typeface="微软雅黑" pitchFamily="34" charset="-122"/>
              </a:rPr>
              <a:t>i</a:t>
            </a:r>
            <a:r>
              <a:rPr lang="en-US"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ct val="120000"/>
              </a:lnSpc>
            </a:pPr>
            <a:r>
              <a:rPr lang="zh-CN" altLang="en-US" sz="1600" dirty="0">
                <a:latin typeface="微软雅黑" pitchFamily="34" charset="-122"/>
                <a:ea typeface="微软雅黑" pitchFamily="34" charset="-122"/>
              </a:rPr>
              <a:t>    </a:t>
            </a:r>
            <a:r>
              <a:rPr lang="en-US" altLang="zh-CN" sz="1600" dirty="0" err="1">
                <a:latin typeface="微软雅黑" pitchFamily="34" charset="-122"/>
                <a:ea typeface="微软雅黑" pitchFamily="34" charset="-122"/>
              </a:rPr>
              <a:t>caxis</a:t>
            </a:r>
            <a:r>
              <a:rPr lang="en-US" altLang="zh-CN" sz="1600" dirty="0">
                <a:latin typeface="微软雅黑" pitchFamily="34" charset="-122"/>
                <a:ea typeface="微软雅黑" pitchFamily="34" charset="-122"/>
              </a:rPr>
              <a:t>([</a:t>
            </a:r>
            <a:r>
              <a:rPr lang="en-US" altLang="zh-CN" sz="1600" dirty="0" err="1">
                <a:latin typeface="微软雅黑" pitchFamily="34" charset="-122"/>
                <a:ea typeface="微软雅黑" pitchFamily="34" charset="-122"/>
              </a:rPr>
              <a:t>umin</a:t>
            </a:r>
            <a:r>
              <a:rPr lang="en-US" altLang="zh-CN" sz="1600" dirty="0">
                <a:latin typeface="微软雅黑" pitchFamily="34" charset="-122"/>
                <a:ea typeface="微软雅黑" pitchFamily="34" charset="-122"/>
              </a:rPr>
              <a:t>, </a:t>
            </a:r>
            <a:r>
              <a:rPr lang="en-US" altLang="zh-CN" sz="1600" dirty="0" err="1">
                <a:latin typeface="微软雅黑" pitchFamily="34" charset="-122"/>
                <a:ea typeface="微软雅黑" pitchFamily="34" charset="-122"/>
              </a:rPr>
              <a:t>umax</a:t>
            </a:r>
            <a:r>
              <a:rPr lang="en-US"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ct val="120000"/>
              </a:lnSpc>
            </a:pP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axis equal;</a:t>
            </a:r>
          </a:p>
          <a:p>
            <a:pPr>
              <a:lnSpc>
                <a:spcPct val="120000"/>
              </a:lnSpc>
            </a:pPr>
            <a:r>
              <a:rPr lang="en-US" altLang="zh-CN" sz="1600" dirty="0">
                <a:latin typeface="微软雅黑" pitchFamily="34" charset="-122"/>
                <a:ea typeface="微软雅黑" pitchFamily="34" charset="-122"/>
              </a:rPr>
              <a:t>    axis([-1.1,1.1,-1.1,1.1]);</a:t>
            </a:r>
          </a:p>
          <a:p>
            <a:pPr>
              <a:lnSpc>
                <a:spcPct val="120000"/>
              </a:lnSpc>
            </a:pPr>
            <a:r>
              <a:rPr lang="en-US" altLang="zh-CN" sz="1600" dirty="0">
                <a:latin typeface="微软雅黑" pitchFamily="34" charset="-122"/>
                <a:ea typeface="微软雅黑" pitchFamily="34" charset="-122"/>
              </a:rPr>
              <a:t>    </a:t>
            </a:r>
            <a:r>
              <a:rPr lang="en-US" altLang="zh-CN" sz="1600" dirty="0" err="1">
                <a:latin typeface="微软雅黑" pitchFamily="34" charset="-122"/>
                <a:ea typeface="微软雅黑" pitchFamily="34" charset="-122"/>
              </a:rPr>
              <a:t>xlabel</a:t>
            </a:r>
            <a:r>
              <a:rPr lang="en-US" altLang="zh-CN" sz="1600" dirty="0">
                <a:latin typeface="微软雅黑" pitchFamily="34" charset="-122"/>
                <a:ea typeface="微软雅黑" pitchFamily="34" charset="-122"/>
              </a:rPr>
              <a:t>('x');</a:t>
            </a:r>
            <a:r>
              <a:rPr lang="en-US" altLang="zh-CN" sz="1600" dirty="0" err="1">
                <a:latin typeface="微软雅黑" pitchFamily="34" charset="-122"/>
                <a:ea typeface="微软雅黑" pitchFamily="34" charset="-122"/>
              </a:rPr>
              <a:t>ylabel</a:t>
            </a:r>
            <a:r>
              <a:rPr lang="en-US" altLang="zh-CN" sz="1600" dirty="0">
                <a:latin typeface="微软雅黑" pitchFamily="34" charset="-122"/>
                <a:ea typeface="微软雅黑" pitchFamily="34" charset="-122"/>
              </a:rPr>
              <a:t>('y');</a:t>
            </a:r>
          </a:p>
          <a:p>
            <a:pPr>
              <a:lnSpc>
                <a:spcPct val="120000"/>
              </a:lnSpc>
            </a:pPr>
            <a:r>
              <a:rPr lang="en-US" altLang="zh-CN" sz="1600" dirty="0">
                <a:latin typeface="微软雅黑" pitchFamily="34" charset="-122"/>
                <a:ea typeface="微软雅黑" pitchFamily="34" charset="-122"/>
              </a:rPr>
              <a:t>    pause(0.1);</a:t>
            </a:r>
          </a:p>
          <a:p>
            <a:pPr>
              <a:lnSpc>
                <a:spcPct val="120000"/>
              </a:lnSpc>
            </a:pPr>
            <a:r>
              <a:rPr lang="en-US" altLang="zh-CN" sz="1600" dirty="0">
                <a:latin typeface="微软雅黑" pitchFamily="34" charset="-122"/>
                <a:ea typeface="微软雅黑" pitchFamily="34" charset="-122"/>
              </a:rPr>
              <a:t>end</a:t>
            </a:r>
          </a:p>
        </p:txBody>
      </p:sp>
      <p:sp>
        <p:nvSpPr>
          <p:cNvPr id="2" name="日期占位符 1">
            <a:extLst>
              <a:ext uri="{FF2B5EF4-FFF2-40B4-BE49-F238E27FC236}">
                <a16:creationId xmlns:a16="http://schemas.microsoft.com/office/drawing/2014/main" id="{C7D0AEAF-022A-4FAD-BDC8-52AB7C6F5290}"/>
              </a:ext>
            </a:extLst>
          </p:cNvPr>
          <p:cNvSpPr>
            <a:spLocks noGrp="1"/>
          </p:cNvSpPr>
          <p:nvPr>
            <p:ph type="dt" sz="half" idx="2"/>
          </p:nvPr>
        </p:nvSpPr>
        <p:spPr/>
        <p:txBody>
          <a:bodyPr/>
          <a:lstStyle/>
          <a:p>
            <a:pPr>
              <a:defRPr/>
            </a:pPr>
            <a:fld id="{D613C05C-9CB7-408F-9984-E2FCE57BD416}"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9056F677-D254-4CA7-85D7-9D2C9A6B4EE4}"/>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pic>
        <p:nvPicPr>
          <p:cNvPr id="7" name="Picture 3" descr="F:\我的课程\matlab培训\杭州锋初科技有限公司\课件与程序\程序与数据\第12章 偏微分方程的Matlab求解\热扩散动态效果图.gif">
            <a:extLst>
              <a:ext uri="{FF2B5EF4-FFF2-40B4-BE49-F238E27FC236}">
                <a16:creationId xmlns:a16="http://schemas.microsoft.com/office/drawing/2014/main" id="{8047A429-A5E9-4222-BB44-BAC9800AAE1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9330" y="1994337"/>
            <a:ext cx="4025118" cy="30188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C62072BC-36D3-4609-ACBD-C9E02D9390FC}"/>
              </a:ext>
            </a:extLst>
          </p:cNvPr>
          <p:cNvSpPr>
            <a:spLocks noChangeArrowheads="1"/>
          </p:cNvSpPr>
          <p:nvPr/>
        </p:nvSpPr>
        <p:spPr bwMode="auto">
          <a:xfrm>
            <a:off x="5220072" y="5080191"/>
            <a:ext cx="273630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dirty="0">
                <a:solidFill>
                  <a:schemeClr val="bg2"/>
                </a:solidFill>
                <a:latin typeface="微软雅黑" pitchFamily="34" charset="-122"/>
                <a:ea typeface="微软雅黑" pitchFamily="34" charset="-122"/>
              </a:rPr>
              <a:t>热扩散动态效果图</a:t>
            </a:r>
            <a:endParaRPr lang="en-US" altLang="en-US" sz="2400" dirty="0">
              <a:solidFill>
                <a:schemeClr val="bg2"/>
              </a:solidFill>
              <a:latin typeface="微软雅黑" pitchFamily="34" charset="-122"/>
              <a:ea typeface="微软雅黑" pitchFamily="34" charset="-122"/>
            </a:endParaRPr>
          </a:p>
        </p:txBody>
      </p:sp>
    </p:spTree>
    <p:extLst>
      <p:ext uri="{BB962C8B-B14F-4D97-AF65-F5344CB8AC3E}">
        <p14:creationId xmlns:p14="http://schemas.microsoft.com/office/powerpoint/2010/main" val="30698556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1683021"/>
            <a:ext cx="842729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例4-7</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求解三维泊松方程（带有稳定热源的稳定温度场）</a:t>
            </a:r>
            <a:endParaRPr lang="en-US" altLang="en-US" sz="2400" dirty="0">
              <a:solidFill>
                <a:schemeClr val="bg2"/>
              </a:solidFill>
              <a:latin typeface="微软雅黑" pitchFamily="34" charset="-122"/>
              <a:ea typeface="微软雅黑" pitchFamily="34"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343020186"/>
              </p:ext>
            </p:extLst>
          </p:nvPr>
        </p:nvGraphicFramePr>
        <p:xfrm>
          <a:off x="1394818" y="2453233"/>
          <a:ext cx="4905375" cy="2847975"/>
        </p:xfrm>
        <a:graphic>
          <a:graphicData uri="http://schemas.openxmlformats.org/presentationml/2006/ole">
            <mc:AlternateContent xmlns:mc="http://schemas.openxmlformats.org/markup-compatibility/2006">
              <mc:Choice xmlns:v="urn:schemas-microsoft-com:vml" Requires="v">
                <p:oleObj name="Equation" r:id="rId2" imgW="2679480" imgH="1549080" progId="Equation.DSMT4">
                  <p:embed/>
                </p:oleObj>
              </mc:Choice>
              <mc:Fallback>
                <p:oleObj name="Equation" r:id="rId2" imgW="2679480" imgH="1549080" progId="Equation.DSMT4">
                  <p:embed/>
                  <p:pic>
                    <p:nvPicPr>
                      <p:cNvPr id="8" name="对象 7"/>
                      <p:cNvPicPr>
                        <a:picLocks noChangeAspect="1" noChangeArrowheads="1"/>
                      </p:cNvPicPr>
                      <p:nvPr/>
                    </p:nvPicPr>
                    <p:blipFill>
                      <a:blip r:embed="rId3"/>
                      <a:srcRect/>
                      <a:stretch>
                        <a:fillRect/>
                      </a:stretch>
                    </p:blipFill>
                    <p:spPr bwMode="auto">
                      <a:xfrm>
                        <a:off x="1394818" y="2453233"/>
                        <a:ext cx="49053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54C3C174-28FD-4B73-8A3A-9A0C2D24A41E}"/>
              </a:ext>
            </a:extLst>
          </p:cNvPr>
          <p:cNvSpPr>
            <a:spLocks noGrp="1"/>
          </p:cNvSpPr>
          <p:nvPr>
            <p:ph type="dt" sz="half" idx="2"/>
          </p:nvPr>
        </p:nvSpPr>
        <p:spPr/>
        <p:txBody>
          <a:bodyPr/>
          <a:lstStyle/>
          <a:p>
            <a:pPr>
              <a:defRPr/>
            </a:pPr>
            <a:fld id="{45E81FBE-114A-494A-86A1-B5A9C307E406}"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F02848C8-6296-4A7A-A964-5DCCAD42CBC5}"/>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
        <p:nvSpPr>
          <p:cNvPr id="7" name="Rectangle 12">
            <a:extLst>
              <a:ext uri="{FF2B5EF4-FFF2-40B4-BE49-F238E27FC236}">
                <a16:creationId xmlns:a16="http://schemas.microsoft.com/office/drawing/2014/main" id="{74ED369F-8DA6-41B1-9851-319DD1645973}"/>
              </a:ext>
            </a:extLst>
          </p:cNvPr>
          <p:cNvSpPr>
            <a:spLocks noChangeArrowheads="1"/>
          </p:cNvSpPr>
          <p:nvPr/>
        </p:nvSpPr>
        <p:spPr bwMode="auto">
          <a:xfrm>
            <a:off x="539552" y="980729"/>
            <a:ext cx="7478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800" b="1" dirty="0">
                <a:latin typeface="微软雅黑" pitchFamily="34" charset="-122"/>
                <a:ea typeface="微软雅黑" pitchFamily="34" charset="-122"/>
              </a:rPr>
              <a:t>六、椭圆型偏微分方程求解实例</a:t>
            </a:r>
          </a:p>
        </p:txBody>
      </p:sp>
    </p:spTree>
    <p:extLst>
      <p:ext uri="{BB962C8B-B14F-4D97-AF65-F5344CB8AC3E}">
        <p14:creationId xmlns:p14="http://schemas.microsoft.com/office/powerpoint/2010/main" val="3273076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例4-7</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创建包含一个方程的微分方程模型</a:t>
            </a:r>
          </a:p>
        </p:txBody>
      </p:sp>
      <p:sp>
        <p:nvSpPr>
          <p:cNvPr id="12" name="Rectangle 7"/>
          <p:cNvSpPr>
            <a:spLocks noChangeArrowheads="1"/>
          </p:cNvSpPr>
          <p:nvPr/>
        </p:nvSpPr>
        <p:spPr bwMode="auto">
          <a:xfrm>
            <a:off x="932652" y="2023329"/>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model4 = </a:t>
            </a:r>
            <a:r>
              <a:rPr lang="en-US" altLang="en-US" sz="1600" dirty="0" err="1">
                <a:latin typeface="微软雅黑" pitchFamily="34" charset="-122"/>
                <a:ea typeface="微软雅黑" pitchFamily="34" charset="-122"/>
              </a:rPr>
              <a:t>createpde</a:t>
            </a:r>
            <a:r>
              <a:rPr lang="en-US" altLang="en-US" sz="1600" dirty="0">
                <a:latin typeface="微软雅黑" pitchFamily="34" charset="-122"/>
                <a:ea typeface="微软雅黑" pitchFamily="34" charset="-122"/>
              </a:rPr>
              <a:t>;</a:t>
            </a:r>
          </a:p>
        </p:txBody>
      </p:sp>
      <p:sp>
        <p:nvSpPr>
          <p:cNvPr id="7" name="文本框 3076"/>
          <p:cNvSpPr txBox="1"/>
          <p:nvPr/>
        </p:nvSpPr>
        <p:spPr>
          <a:xfrm>
            <a:off x="539552" y="2384604"/>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从外部文件导入求解区域的三维几何描述，并绘图</a:t>
            </a:r>
          </a:p>
        </p:txBody>
      </p:sp>
      <p:sp>
        <p:nvSpPr>
          <p:cNvPr id="8" name="Rectangle 7"/>
          <p:cNvSpPr>
            <a:spLocks noChangeArrowheads="1"/>
          </p:cNvSpPr>
          <p:nvPr/>
        </p:nvSpPr>
        <p:spPr bwMode="auto">
          <a:xfrm>
            <a:off x="932652" y="2994200"/>
            <a:ext cx="7455772" cy="184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importGeometry</a:t>
            </a:r>
            <a:r>
              <a:rPr lang="en-US" altLang="en-US" sz="1600" dirty="0">
                <a:latin typeface="微软雅黑" pitchFamily="34" charset="-122"/>
                <a:ea typeface="微软雅黑" pitchFamily="34" charset="-122"/>
              </a:rPr>
              <a:t>(model4,'Block.stl'); </a:t>
            </a:r>
          </a:p>
          <a:p>
            <a:pPr>
              <a:lnSpc>
                <a:spcPct val="120000"/>
              </a:lnSpc>
            </a:pPr>
            <a:r>
              <a:rPr lang="en-US" altLang="en-US"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绘制求解区域</a:t>
            </a:r>
            <a:endParaRPr lang="en-US"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figure;</a:t>
            </a:r>
          </a:p>
          <a:p>
            <a:pPr>
              <a:lnSpc>
                <a:spcPct val="120000"/>
              </a:lnSpc>
            </a:pPr>
            <a:r>
              <a:rPr lang="en-US" altLang="en-US" sz="1600" dirty="0">
                <a:latin typeface="微软雅黑" pitchFamily="34" charset="-122"/>
                <a:ea typeface="微软雅黑" pitchFamily="34" charset="-122"/>
              </a:rPr>
              <a:t>&gt;&gt; h = </a:t>
            </a:r>
            <a:r>
              <a:rPr lang="en-US" altLang="en-US" sz="1600" dirty="0" err="1">
                <a:latin typeface="微软雅黑" pitchFamily="34" charset="-122"/>
                <a:ea typeface="微软雅黑" pitchFamily="34" charset="-122"/>
              </a:rPr>
              <a:t>pdegplot</a:t>
            </a:r>
            <a:r>
              <a:rPr lang="en-US" altLang="en-US" sz="1600" dirty="0">
                <a:latin typeface="微软雅黑" pitchFamily="34" charset="-122"/>
                <a:ea typeface="微软雅黑" pitchFamily="34" charset="-122"/>
              </a:rPr>
              <a:t>(model4,'FaceLabels','on'); </a:t>
            </a:r>
          </a:p>
          <a:p>
            <a:pPr>
              <a:lnSpc>
                <a:spcPct val="120000"/>
              </a:lnSpc>
            </a:pPr>
            <a:r>
              <a:rPr lang="en-US" altLang="en-US"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设置透明度值为</a:t>
            </a:r>
            <a:r>
              <a:rPr lang="en-US" altLang="zh-CN" sz="1600" dirty="0">
                <a:latin typeface="微软雅黑" pitchFamily="34" charset="-122"/>
                <a:ea typeface="微软雅黑" pitchFamily="34" charset="-122"/>
              </a:rPr>
              <a:t>0.5</a:t>
            </a:r>
            <a:endParaRPr lang="zh-CN" altLang="en-US" sz="1600" dirty="0">
              <a:latin typeface="微软雅黑" pitchFamily="34" charset="-122"/>
              <a:ea typeface="微软雅黑" pitchFamily="34" charset="-122"/>
            </a:endParaRPr>
          </a:p>
          <a:p>
            <a:pPr>
              <a:lnSpc>
                <a:spcPct val="120000"/>
              </a:lnSpc>
            </a:pPr>
            <a:r>
              <a:rPr lang="en-US" altLang="en-US" sz="1600" dirty="0">
                <a:latin typeface="微软雅黑" pitchFamily="34" charset="-122"/>
                <a:ea typeface="微软雅黑" pitchFamily="34" charset="-122"/>
              </a:rPr>
              <a:t>&gt;&gt; h(1).</a:t>
            </a:r>
            <a:r>
              <a:rPr lang="en-US" altLang="en-US" sz="1600" dirty="0" err="1">
                <a:latin typeface="微软雅黑" pitchFamily="34" charset="-122"/>
                <a:ea typeface="微软雅黑" pitchFamily="34" charset="-122"/>
              </a:rPr>
              <a:t>FaceAlpha</a:t>
            </a:r>
            <a:r>
              <a:rPr lang="en-US" altLang="en-US" sz="1600" dirty="0">
                <a:latin typeface="微软雅黑" pitchFamily="34" charset="-122"/>
                <a:ea typeface="微软雅黑" pitchFamily="34" charset="-122"/>
              </a:rPr>
              <a:t> = 0.5; </a:t>
            </a:r>
          </a:p>
        </p:txBody>
      </p:sp>
      <p:pic>
        <p:nvPicPr>
          <p:cNvPr id="512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408" t="10750" r="8706" b="4297"/>
          <a:stretch/>
        </p:blipFill>
        <p:spPr bwMode="auto">
          <a:xfrm>
            <a:off x="5397490" y="3113554"/>
            <a:ext cx="3134951" cy="249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02698D0E-BE2F-480C-905D-91CDF7140910}"/>
              </a:ext>
            </a:extLst>
          </p:cNvPr>
          <p:cNvSpPr>
            <a:spLocks noGrp="1"/>
          </p:cNvSpPr>
          <p:nvPr>
            <p:ph type="dt" sz="half" idx="2"/>
          </p:nvPr>
        </p:nvSpPr>
        <p:spPr/>
        <p:txBody>
          <a:bodyPr/>
          <a:lstStyle/>
          <a:p>
            <a:pPr>
              <a:defRPr/>
            </a:pPr>
            <a:fld id="{D76BCBAB-B12F-44E3-89FA-E0376C93DA4C}"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54AA70EF-F5CC-4BE9-A2B6-ED776C6584B6}"/>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3474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例4-7</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添加边值条件</a:t>
            </a:r>
          </a:p>
        </p:txBody>
      </p:sp>
      <p:sp>
        <p:nvSpPr>
          <p:cNvPr id="12" name="Rectangle 7"/>
          <p:cNvSpPr>
            <a:spLocks noChangeArrowheads="1"/>
          </p:cNvSpPr>
          <p:nvPr/>
        </p:nvSpPr>
        <p:spPr bwMode="auto">
          <a:xfrm>
            <a:off x="827584" y="2023330"/>
            <a:ext cx="8103844" cy="184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 x = 0, x = 100, z = 0, z = 50</a:t>
            </a:r>
            <a:r>
              <a:rPr lang="zh-CN" altLang="en-US" sz="1600" dirty="0">
                <a:latin typeface="微软雅黑" pitchFamily="34" charset="-122"/>
                <a:ea typeface="微软雅黑" pitchFamily="34" charset="-122"/>
              </a:rPr>
              <a:t>所对应的边值条件</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applyBoundaryCondition</a:t>
            </a:r>
            <a:r>
              <a:rPr lang="en-US" altLang="zh-CN" sz="1600" dirty="0">
                <a:latin typeface="微软雅黑" pitchFamily="34" charset="-122"/>
                <a:ea typeface="微软雅黑" pitchFamily="34" charset="-122"/>
              </a:rPr>
              <a:t>(model4,'Face',1:4,'u',0);</a:t>
            </a:r>
          </a:p>
          <a:p>
            <a:pPr>
              <a:lnSpc>
                <a:spcPct val="120000"/>
              </a:lnSpc>
            </a:pPr>
            <a:r>
              <a:rPr lang="en-US" altLang="zh-CN" sz="1600" dirty="0">
                <a:latin typeface="微软雅黑" pitchFamily="34" charset="-122"/>
                <a:ea typeface="微软雅黑" pitchFamily="34" charset="-122"/>
              </a:rPr>
              <a:t>% y = 0</a:t>
            </a:r>
            <a:r>
              <a:rPr lang="zh-CN" altLang="en-US" sz="1600" dirty="0">
                <a:latin typeface="微软雅黑" pitchFamily="34" charset="-122"/>
                <a:ea typeface="微软雅黑" pitchFamily="34" charset="-122"/>
              </a:rPr>
              <a:t>所对应的边值条件</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applyBoundaryCondition</a:t>
            </a:r>
            <a:r>
              <a:rPr lang="en-US" altLang="zh-CN" sz="1600" dirty="0">
                <a:latin typeface="微软雅黑" pitchFamily="34" charset="-122"/>
                <a:ea typeface="微软雅黑" pitchFamily="34" charset="-122"/>
              </a:rPr>
              <a:t>(model4,'Face',6,'g',-1);</a:t>
            </a:r>
          </a:p>
          <a:p>
            <a:pPr>
              <a:lnSpc>
                <a:spcPct val="120000"/>
              </a:lnSpc>
            </a:pPr>
            <a:r>
              <a:rPr lang="en-US" altLang="zh-CN" sz="1600" dirty="0">
                <a:latin typeface="微软雅黑" pitchFamily="34" charset="-122"/>
                <a:ea typeface="微软雅黑" pitchFamily="34" charset="-122"/>
              </a:rPr>
              <a:t>% y = 20</a:t>
            </a:r>
            <a:r>
              <a:rPr lang="zh-CN" altLang="en-US" sz="1600" dirty="0">
                <a:latin typeface="微软雅黑" pitchFamily="34" charset="-122"/>
                <a:ea typeface="微软雅黑" pitchFamily="34" charset="-122"/>
              </a:rPr>
              <a:t>所对应的边值条件</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applyBoundaryCondition</a:t>
            </a:r>
            <a:r>
              <a:rPr lang="en-US" altLang="zh-CN" sz="1600" dirty="0">
                <a:latin typeface="微软雅黑" pitchFamily="34" charset="-122"/>
                <a:ea typeface="微软雅黑" pitchFamily="34" charset="-122"/>
              </a:rPr>
              <a:t>(model4,'Face',5,'g',1);</a:t>
            </a:r>
            <a:endParaRPr lang="en-US" altLang="en-US" sz="1600" dirty="0">
              <a:latin typeface="微软雅黑" pitchFamily="34" charset="-122"/>
              <a:ea typeface="微软雅黑" pitchFamily="34" charset="-122"/>
            </a:endParaRPr>
          </a:p>
        </p:txBody>
      </p:sp>
      <p:sp>
        <p:nvSpPr>
          <p:cNvPr id="7" name="文本框 3076"/>
          <p:cNvSpPr txBox="1"/>
          <p:nvPr/>
        </p:nvSpPr>
        <p:spPr>
          <a:xfrm>
            <a:off x="539552" y="4265339"/>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划分网格</a:t>
            </a:r>
          </a:p>
        </p:txBody>
      </p:sp>
      <p:sp>
        <p:nvSpPr>
          <p:cNvPr id="8" name="Rectangle 7"/>
          <p:cNvSpPr>
            <a:spLocks noChangeArrowheads="1"/>
          </p:cNvSpPr>
          <p:nvPr/>
        </p:nvSpPr>
        <p:spPr bwMode="auto">
          <a:xfrm>
            <a:off x="827584" y="4841402"/>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generateMesh(model4); % </a:t>
            </a:r>
            <a:r>
              <a:rPr lang="zh-CN" altLang="en-US" sz="1600" dirty="0">
                <a:latin typeface="微软雅黑" pitchFamily="34" charset="-122"/>
                <a:ea typeface="微软雅黑" pitchFamily="34" charset="-122"/>
              </a:rPr>
              <a:t>划分网格</a:t>
            </a:r>
            <a:endParaRPr lang="en-US" altLang="en-US" sz="16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4E31B144-6188-40BF-823D-DF28E5D31F1C}"/>
              </a:ext>
            </a:extLst>
          </p:cNvPr>
          <p:cNvSpPr>
            <a:spLocks noGrp="1"/>
          </p:cNvSpPr>
          <p:nvPr>
            <p:ph type="dt" sz="half" idx="2"/>
          </p:nvPr>
        </p:nvSpPr>
        <p:spPr/>
        <p:txBody>
          <a:bodyPr/>
          <a:lstStyle/>
          <a:p>
            <a:pPr>
              <a:defRPr/>
            </a:pPr>
            <a:fld id="{14D4BADF-6027-448C-9C07-BA65F000864D}"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4F02BD0A-2895-4116-A098-2A0A20BA2AD2}"/>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07967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例4-7</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设置方程参数，进行求解</a:t>
            </a:r>
          </a:p>
        </p:txBody>
      </p:sp>
      <p:sp>
        <p:nvSpPr>
          <p:cNvPr id="12" name="Rectangle 7"/>
          <p:cNvSpPr>
            <a:spLocks noChangeArrowheads="1"/>
          </p:cNvSpPr>
          <p:nvPr/>
        </p:nvSpPr>
        <p:spPr bwMode="auto">
          <a:xfrm>
            <a:off x="932652" y="2023329"/>
            <a:ext cx="7455772" cy="1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&gt;&gt; f = @(location,state)log(1 + </a:t>
            </a:r>
            <a:r>
              <a:rPr lang="en-US" altLang="zh-CN" sz="1600" dirty="0" err="1">
                <a:latin typeface="微软雅黑" pitchFamily="34" charset="-122"/>
                <a:ea typeface="微软雅黑" pitchFamily="34" charset="-122"/>
              </a:rPr>
              <a:t>location.x</a:t>
            </a:r>
            <a:r>
              <a:rPr lang="en-US" altLang="zh-CN" sz="1600" dirty="0">
                <a:latin typeface="微软雅黑" pitchFamily="34" charset="-122"/>
                <a:ea typeface="微软雅黑" pitchFamily="34" charset="-122"/>
              </a:rPr>
              <a:t> + </a:t>
            </a:r>
            <a:r>
              <a:rPr lang="en-US" altLang="zh-CN" sz="1600" dirty="0" err="1">
                <a:latin typeface="微软雅黑" pitchFamily="34" charset="-122"/>
                <a:ea typeface="微软雅黑" pitchFamily="34" charset="-122"/>
              </a:rPr>
              <a:t>location.y</a:t>
            </a:r>
            <a:r>
              <a:rPr lang="en-US" altLang="zh-CN" sz="1600" dirty="0">
                <a:latin typeface="微软雅黑" pitchFamily="34" charset="-122"/>
                <a:ea typeface="微软雅黑" pitchFamily="34" charset="-122"/>
              </a:rPr>
              <a:t>./(1+location.z));</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specifyCoefficients</a:t>
            </a:r>
            <a:r>
              <a:rPr lang="en-US" altLang="zh-CN" sz="1600" dirty="0">
                <a:latin typeface="微软雅黑" pitchFamily="34" charset="-122"/>
                <a:ea typeface="微软雅黑" pitchFamily="34" charset="-122"/>
              </a:rPr>
              <a:t>(model4,'m',0,'d',0,'c',1,'a',0,'f',f);</a:t>
            </a:r>
          </a:p>
          <a:p>
            <a:pPr>
              <a:lnSpc>
                <a:spcPct val="120000"/>
              </a:lnSpc>
            </a:pPr>
            <a:endParaRPr lang="en-US" altLang="zh-CN"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u4 = </a:t>
            </a:r>
            <a:r>
              <a:rPr lang="en-US" altLang="zh-CN" sz="1600" dirty="0" err="1">
                <a:latin typeface="微软雅黑" pitchFamily="34" charset="-122"/>
                <a:ea typeface="微软雅黑" pitchFamily="34" charset="-122"/>
              </a:rPr>
              <a:t>solvepde</a:t>
            </a:r>
            <a:r>
              <a:rPr lang="en-US" altLang="zh-CN" sz="1600" dirty="0">
                <a:latin typeface="微软雅黑" pitchFamily="34" charset="-122"/>
                <a:ea typeface="微软雅黑" pitchFamily="34" charset="-122"/>
              </a:rPr>
              <a:t>(model4);</a:t>
            </a:r>
          </a:p>
        </p:txBody>
      </p:sp>
      <p:sp>
        <p:nvSpPr>
          <p:cNvPr id="2" name="日期占位符 1">
            <a:extLst>
              <a:ext uri="{FF2B5EF4-FFF2-40B4-BE49-F238E27FC236}">
                <a16:creationId xmlns:a16="http://schemas.microsoft.com/office/drawing/2014/main" id="{A439410F-75BC-465C-831C-4E6138224B88}"/>
              </a:ext>
            </a:extLst>
          </p:cNvPr>
          <p:cNvSpPr>
            <a:spLocks noGrp="1"/>
          </p:cNvSpPr>
          <p:nvPr>
            <p:ph type="dt" sz="half" idx="2"/>
          </p:nvPr>
        </p:nvSpPr>
        <p:spPr/>
        <p:txBody>
          <a:bodyPr/>
          <a:lstStyle/>
          <a:p>
            <a:pPr>
              <a:defRPr/>
            </a:pPr>
            <a:fld id="{39FF0A21-EE22-4D59-9295-35BBC31CC058}"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77B5FEDC-4D6A-44CC-9BDE-F4A77257B5A3}"/>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68421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例4-7</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结果可视化</a:t>
            </a:r>
          </a:p>
        </p:txBody>
      </p:sp>
      <p:sp>
        <p:nvSpPr>
          <p:cNvPr id="12" name="Rectangle 7"/>
          <p:cNvSpPr>
            <a:spLocks noChangeArrowheads="1"/>
          </p:cNvSpPr>
          <p:nvPr/>
        </p:nvSpPr>
        <p:spPr bwMode="auto">
          <a:xfrm>
            <a:off x="899592" y="1943888"/>
            <a:ext cx="7200800" cy="302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&gt;&gt; p = u4.Mesh.Nodes;  % </a:t>
            </a:r>
            <a:r>
              <a:rPr lang="zh-CN" altLang="en-US" sz="1600" dirty="0">
                <a:latin typeface="微软雅黑" pitchFamily="34" charset="-122"/>
                <a:ea typeface="微软雅黑" pitchFamily="34" charset="-122"/>
              </a:rPr>
              <a:t>三角网顶点坐标</a:t>
            </a: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对</a:t>
            </a:r>
            <a:r>
              <a:rPr lang="en-US" altLang="zh-CN" sz="1600" dirty="0" err="1">
                <a:latin typeface="微软雅黑" pitchFamily="34" charset="-122"/>
                <a:ea typeface="微软雅黑" pitchFamily="34" charset="-122"/>
              </a:rPr>
              <a:t>x,y,z</a:t>
            </a:r>
            <a:r>
              <a:rPr lang="zh-CN" altLang="en-US" sz="1600" dirty="0">
                <a:latin typeface="微软雅黑" pitchFamily="34" charset="-122"/>
                <a:ea typeface="微软雅黑" pitchFamily="34" charset="-122"/>
              </a:rPr>
              <a:t>坐标轴进行网格划分</a:t>
            </a:r>
          </a:p>
          <a:p>
            <a:pPr>
              <a:lnSpc>
                <a:spcPct val="120000"/>
              </a:lnSpc>
            </a:pPr>
            <a:r>
              <a:rPr lang="en-US" altLang="zh-CN" sz="1600" dirty="0">
                <a:latin typeface="微软雅黑" pitchFamily="34" charset="-122"/>
                <a:ea typeface="微软雅黑" pitchFamily="34" charset="-122"/>
              </a:rPr>
              <a:t>&gt;&gt; xi = </a:t>
            </a:r>
            <a:r>
              <a:rPr lang="en-US" altLang="zh-CN" sz="1600" dirty="0" err="1">
                <a:latin typeface="微软雅黑" pitchFamily="34" charset="-122"/>
                <a:ea typeface="微软雅黑" pitchFamily="34" charset="-122"/>
              </a:rPr>
              <a:t>linspace</a:t>
            </a:r>
            <a:r>
              <a:rPr lang="en-US" altLang="zh-CN" sz="1600" dirty="0">
                <a:latin typeface="微软雅黑" pitchFamily="34" charset="-122"/>
                <a:ea typeface="微软雅黑" pitchFamily="34" charset="-122"/>
              </a:rPr>
              <a:t>(min(p(1,:)),max(p(1,:)),60);</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yi</a:t>
            </a:r>
            <a:r>
              <a:rPr lang="en-US" altLang="zh-CN" sz="1600" dirty="0">
                <a:latin typeface="微软雅黑" pitchFamily="34" charset="-122"/>
                <a:ea typeface="微软雅黑" pitchFamily="34" charset="-122"/>
              </a:rPr>
              <a:t> = </a:t>
            </a:r>
            <a:r>
              <a:rPr lang="en-US" altLang="zh-CN" sz="1600" dirty="0" err="1">
                <a:latin typeface="微软雅黑" pitchFamily="34" charset="-122"/>
                <a:ea typeface="微软雅黑" pitchFamily="34" charset="-122"/>
              </a:rPr>
              <a:t>linspace</a:t>
            </a:r>
            <a:r>
              <a:rPr lang="en-US" altLang="zh-CN" sz="1600" dirty="0">
                <a:latin typeface="微软雅黑" pitchFamily="34" charset="-122"/>
                <a:ea typeface="微软雅黑" pitchFamily="34" charset="-122"/>
              </a:rPr>
              <a:t>(min(p(2,:)),max(p(2,:)),60);</a:t>
            </a:r>
          </a:p>
          <a:p>
            <a:pPr>
              <a:lnSpc>
                <a:spcPct val="120000"/>
              </a:lnSpc>
            </a:pPr>
            <a:r>
              <a:rPr lang="en-US" altLang="zh-CN" sz="1600" dirty="0">
                <a:latin typeface="微软雅黑" pitchFamily="34" charset="-122"/>
                <a:ea typeface="微软雅黑" pitchFamily="34" charset="-122"/>
              </a:rPr>
              <a:t>&gt;&gt; zi = </a:t>
            </a:r>
            <a:r>
              <a:rPr lang="en-US" altLang="zh-CN" sz="1600" dirty="0" err="1">
                <a:latin typeface="微软雅黑" pitchFamily="34" charset="-122"/>
                <a:ea typeface="微软雅黑" pitchFamily="34" charset="-122"/>
              </a:rPr>
              <a:t>linspace</a:t>
            </a:r>
            <a:r>
              <a:rPr lang="en-US" altLang="zh-CN" sz="1600" dirty="0">
                <a:latin typeface="微软雅黑" pitchFamily="34" charset="-122"/>
                <a:ea typeface="微软雅黑" pitchFamily="34" charset="-122"/>
              </a:rPr>
              <a:t>(min(p(3,:)),max(p(3,:)),60);</a:t>
            </a:r>
          </a:p>
          <a:p>
            <a:pPr>
              <a:lnSpc>
                <a:spcPct val="120000"/>
              </a:lnSpc>
            </a:pPr>
            <a:r>
              <a:rPr lang="en-US" altLang="zh-CN" sz="1600" dirty="0">
                <a:latin typeface="微软雅黑" pitchFamily="34" charset="-122"/>
                <a:ea typeface="微软雅黑" pitchFamily="34" charset="-122"/>
              </a:rPr>
              <a:t>&gt;&gt; [X,Y,Z] = </a:t>
            </a:r>
            <a:r>
              <a:rPr lang="en-US" altLang="zh-CN" sz="1600" dirty="0" err="1">
                <a:latin typeface="微软雅黑" pitchFamily="34" charset="-122"/>
                <a:ea typeface="微软雅黑" pitchFamily="34" charset="-122"/>
              </a:rPr>
              <a:t>meshgrid</a:t>
            </a:r>
            <a:r>
              <a:rPr lang="en-US" altLang="zh-CN" sz="1600" dirty="0">
                <a:latin typeface="微软雅黑" pitchFamily="34" charset="-122"/>
                <a:ea typeface="微软雅黑" pitchFamily="34" charset="-122"/>
              </a:rPr>
              <a:t>(</a:t>
            </a:r>
            <a:r>
              <a:rPr lang="en-US" altLang="zh-CN" sz="1600" dirty="0" err="1">
                <a:latin typeface="微软雅黑" pitchFamily="34" charset="-122"/>
                <a:ea typeface="微软雅黑" pitchFamily="34" charset="-122"/>
              </a:rPr>
              <a:t>xi,yi,zi</a:t>
            </a:r>
            <a:r>
              <a:rPr lang="en-US" altLang="zh-CN" sz="1600" dirty="0">
                <a:latin typeface="微软雅黑" pitchFamily="34" charset="-122"/>
                <a:ea typeface="微软雅黑" pitchFamily="34" charset="-122"/>
              </a:rPr>
              <a:t>);  % </a:t>
            </a:r>
            <a:r>
              <a:rPr lang="zh-CN" altLang="en-US" sz="1600" dirty="0">
                <a:latin typeface="微软雅黑" pitchFamily="34" charset="-122"/>
                <a:ea typeface="微软雅黑" pitchFamily="34" charset="-122"/>
              </a:rPr>
              <a:t>生成矩形网格数据</a:t>
            </a: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通过插值计算矩形网格点处函数值</a:t>
            </a:r>
          </a:p>
          <a:p>
            <a:pPr>
              <a:lnSpc>
                <a:spcPct val="120000"/>
              </a:lnSpc>
            </a:pPr>
            <a:r>
              <a:rPr lang="en-US" altLang="zh-CN" sz="1600" dirty="0">
                <a:latin typeface="微软雅黑" pitchFamily="34" charset="-122"/>
                <a:ea typeface="微软雅黑" pitchFamily="34" charset="-122"/>
              </a:rPr>
              <a:t>&gt;&gt; </a:t>
            </a:r>
            <a:r>
              <a:rPr lang="es-ES" altLang="zh-CN" sz="1600" dirty="0">
                <a:latin typeface="微软雅黑" pitchFamily="34" charset="-122"/>
                <a:ea typeface="微软雅黑" pitchFamily="34" charset="-122"/>
              </a:rPr>
              <a:t>V = interpolateSolution(u4,X,Y,Z);</a:t>
            </a:r>
            <a:endParaRPr lang="en-US" altLang="zh-CN"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把插值结果转为三维数组</a:t>
            </a:r>
          </a:p>
          <a:p>
            <a:pPr>
              <a:lnSpc>
                <a:spcPct val="120000"/>
              </a:lnSpc>
            </a:pPr>
            <a:r>
              <a:rPr lang="en-US" altLang="zh-CN" sz="1600" dirty="0">
                <a:latin typeface="微软雅黑" pitchFamily="34" charset="-122"/>
                <a:ea typeface="微软雅黑" pitchFamily="34" charset="-122"/>
              </a:rPr>
              <a:t>&gt;&gt; V = reshape(</a:t>
            </a:r>
            <a:r>
              <a:rPr lang="en-US" altLang="zh-CN" sz="1600" dirty="0" err="1">
                <a:latin typeface="微软雅黑" pitchFamily="34" charset="-122"/>
                <a:ea typeface="微软雅黑" pitchFamily="34" charset="-122"/>
              </a:rPr>
              <a:t>V,size</a:t>
            </a:r>
            <a:r>
              <a:rPr lang="en-US" altLang="zh-CN" sz="1600" dirty="0">
                <a:latin typeface="微软雅黑" pitchFamily="34" charset="-122"/>
                <a:ea typeface="微软雅黑" pitchFamily="34" charset="-122"/>
              </a:rPr>
              <a:t>(X));</a:t>
            </a:r>
            <a:endParaRPr lang="zh-CN" altLang="en-US" sz="16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C766F94B-29C7-4B5E-B442-509FA7DD2E91}"/>
              </a:ext>
            </a:extLst>
          </p:cNvPr>
          <p:cNvSpPr>
            <a:spLocks noGrp="1"/>
          </p:cNvSpPr>
          <p:nvPr>
            <p:ph type="dt" sz="half" idx="2"/>
          </p:nvPr>
        </p:nvSpPr>
        <p:spPr/>
        <p:txBody>
          <a:bodyPr/>
          <a:lstStyle/>
          <a:p>
            <a:pPr>
              <a:defRPr/>
            </a:pPr>
            <a:fld id="{616F90DD-3BDE-4810-8844-E09283BBF93E}"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FCD4E7B9-4C3A-4F46-A4DF-C6131AFEF0DB}"/>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35371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例4-7</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结果可视化</a:t>
            </a:r>
          </a:p>
        </p:txBody>
      </p:sp>
      <p:sp>
        <p:nvSpPr>
          <p:cNvPr id="12" name="Rectangle 7"/>
          <p:cNvSpPr>
            <a:spLocks noChangeArrowheads="1"/>
          </p:cNvSpPr>
          <p:nvPr/>
        </p:nvSpPr>
        <p:spPr bwMode="auto">
          <a:xfrm>
            <a:off x="899592" y="1943888"/>
            <a:ext cx="7200800" cy="302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rPr>
              <a:t>&gt;&gt; figure;</a:t>
            </a:r>
          </a:p>
          <a:p>
            <a:pPr>
              <a:lnSpc>
                <a:spcPct val="12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绘制切片图</a:t>
            </a:r>
          </a:p>
          <a:p>
            <a:pPr>
              <a:lnSpc>
                <a:spcPct val="120000"/>
              </a:lnSpc>
            </a:pPr>
            <a:r>
              <a:rPr lang="en-US" altLang="zh-CN" sz="1600" dirty="0">
                <a:latin typeface="微软雅黑" pitchFamily="34" charset="-122"/>
                <a:ea typeface="微软雅黑" pitchFamily="34" charset="-122"/>
              </a:rPr>
              <a:t>&gt;&gt; slice(</a:t>
            </a:r>
            <a:r>
              <a:rPr lang="en-US" altLang="zh-CN" sz="1600" dirty="0" err="1">
                <a:latin typeface="微软雅黑" pitchFamily="34" charset="-122"/>
                <a:ea typeface="微软雅黑" pitchFamily="34" charset="-122"/>
              </a:rPr>
              <a:t>X,Y,Z,V,xi,yi,zi</a:t>
            </a:r>
            <a:r>
              <a:rPr lang="en-US" altLang="zh-CN" sz="1600" dirty="0">
                <a:latin typeface="微软雅黑" pitchFamily="34" charset="-122"/>
                <a:ea typeface="微软雅黑" pitchFamily="34" charset="-122"/>
              </a:rPr>
              <a:t>);</a:t>
            </a:r>
          </a:p>
          <a:p>
            <a:pPr>
              <a:lnSpc>
                <a:spcPct val="120000"/>
              </a:lnSpc>
            </a:pPr>
            <a:r>
              <a:rPr lang="en-US" altLang="zh-CN" sz="1600" dirty="0">
                <a:latin typeface="微软雅黑" pitchFamily="34" charset="-122"/>
                <a:ea typeface="微软雅黑" pitchFamily="34" charset="-122"/>
              </a:rPr>
              <a:t>&gt;&gt; shading </a:t>
            </a:r>
            <a:r>
              <a:rPr lang="en-US" altLang="zh-CN" sz="1600" dirty="0" err="1">
                <a:latin typeface="微软雅黑" pitchFamily="34" charset="-122"/>
                <a:ea typeface="微软雅黑" pitchFamily="34" charset="-122"/>
              </a:rPr>
              <a:t>interp</a:t>
            </a:r>
            <a:r>
              <a:rPr lang="en-US" altLang="zh-CN" sz="1600" dirty="0">
                <a:latin typeface="微软雅黑" pitchFamily="34" charset="-122"/>
                <a:ea typeface="微软雅黑" pitchFamily="34" charset="-122"/>
              </a:rPr>
              <a:t>;  % </a:t>
            </a:r>
            <a:r>
              <a:rPr lang="zh-CN" altLang="en-US" sz="1600" dirty="0">
                <a:latin typeface="微软雅黑" pitchFamily="34" charset="-122"/>
                <a:ea typeface="微软雅黑" pitchFamily="34" charset="-122"/>
              </a:rPr>
              <a:t>插值染色</a:t>
            </a:r>
          </a:p>
          <a:p>
            <a:pPr>
              <a:lnSpc>
                <a:spcPct val="120000"/>
              </a:lnSpc>
            </a:pPr>
            <a:r>
              <a:rPr lang="en-US" altLang="zh-CN" sz="1600" dirty="0">
                <a:latin typeface="微软雅黑" pitchFamily="34" charset="-122"/>
                <a:ea typeface="微软雅黑" pitchFamily="34" charset="-122"/>
              </a:rPr>
              <a:t>&gt;&gt; alpha(0.03);  % </a:t>
            </a:r>
            <a:r>
              <a:rPr lang="zh-CN" altLang="en-US" sz="1600" dirty="0">
                <a:latin typeface="微软雅黑" pitchFamily="34" charset="-122"/>
                <a:ea typeface="微软雅黑" pitchFamily="34" charset="-122"/>
              </a:rPr>
              <a:t>设置透明度</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xlabel</a:t>
            </a:r>
            <a:r>
              <a:rPr lang="en-US" altLang="zh-CN" sz="1600" dirty="0">
                <a:latin typeface="微软雅黑" pitchFamily="34" charset="-122"/>
                <a:ea typeface="微软雅黑" pitchFamily="34" charset="-122"/>
              </a:rPr>
              <a:t>('x');</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ylabel</a:t>
            </a:r>
            <a:r>
              <a:rPr lang="en-US" altLang="zh-CN" sz="1600" dirty="0">
                <a:latin typeface="微软雅黑" pitchFamily="34" charset="-122"/>
                <a:ea typeface="微软雅黑" pitchFamily="34" charset="-122"/>
              </a:rPr>
              <a:t>('y');</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zlabel</a:t>
            </a:r>
            <a:r>
              <a:rPr lang="en-US" altLang="zh-CN" sz="1600" dirty="0">
                <a:latin typeface="微软雅黑" pitchFamily="34" charset="-122"/>
                <a:ea typeface="微软雅黑" pitchFamily="34" charset="-122"/>
              </a:rPr>
              <a:t>('z');</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colorbar</a:t>
            </a:r>
            <a:r>
              <a:rPr lang="en-US" altLang="zh-CN" sz="1600" dirty="0">
                <a:latin typeface="微软雅黑" pitchFamily="34" charset="-122"/>
                <a:ea typeface="微软雅黑" pitchFamily="34" charset="-122"/>
              </a:rPr>
              <a:t>;  % </a:t>
            </a:r>
            <a:r>
              <a:rPr lang="zh-CN" altLang="en-US" sz="1600" dirty="0">
                <a:latin typeface="微软雅黑" pitchFamily="34" charset="-122"/>
                <a:ea typeface="微软雅黑" pitchFamily="34" charset="-122"/>
              </a:rPr>
              <a:t>添加颜色条</a:t>
            </a:r>
          </a:p>
          <a:p>
            <a:pPr>
              <a:lnSpc>
                <a:spcPct val="120000"/>
              </a:lnSpc>
            </a:pPr>
            <a:r>
              <a:rPr lang="en-US" altLang="zh-CN" sz="1600" dirty="0">
                <a:latin typeface="微软雅黑" pitchFamily="34" charset="-122"/>
                <a:ea typeface="微软雅黑" pitchFamily="34" charset="-122"/>
              </a:rPr>
              <a:t>&gt;&gt; axis equal;</a:t>
            </a:r>
            <a:endParaRPr lang="zh-CN" altLang="en-US" sz="16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625770DA-5B9C-4867-B46B-033D37993CC2}"/>
              </a:ext>
            </a:extLst>
          </p:cNvPr>
          <p:cNvSpPr>
            <a:spLocks noGrp="1"/>
          </p:cNvSpPr>
          <p:nvPr>
            <p:ph type="dt" sz="half" idx="2"/>
          </p:nvPr>
        </p:nvSpPr>
        <p:spPr/>
        <p:txBody>
          <a:bodyPr/>
          <a:lstStyle/>
          <a:p>
            <a:pPr>
              <a:defRPr/>
            </a:pPr>
            <a:fld id="{0E180837-E306-4609-9BFB-AF048BAE2458}"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13B4595E-642D-4C03-9B8F-A3082BA5DB09}"/>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pic>
        <p:nvPicPr>
          <p:cNvPr id="110594" name="图片 1">
            <a:extLst>
              <a:ext uri="{FF2B5EF4-FFF2-40B4-BE49-F238E27FC236}">
                <a16:creationId xmlns:a16="http://schemas.microsoft.com/office/drawing/2014/main" id="{45C6EDA6-758C-4D43-9CFC-CC7D515E3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244059"/>
            <a:ext cx="4346223" cy="3265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AEB4B359-9E7C-4386-A812-7D7301AF1A63}"/>
              </a:ext>
            </a:extLst>
          </p:cNvPr>
          <p:cNvSpPr>
            <a:spLocks noChangeArrowheads="1"/>
          </p:cNvSpPr>
          <p:nvPr/>
        </p:nvSpPr>
        <p:spPr bwMode="auto">
          <a:xfrm>
            <a:off x="3553746" y="4576135"/>
            <a:ext cx="547260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dirty="0">
                <a:solidFill>
                  <a:schemeClr val="bg2"/>
                </a:solidFill>
                <a:latin typeface="微软雅黑" pitchFamily="34" charset="-122"/>
                <a:ea typeface="微软雅黑" pitchFamily="34" charset="-122"/>
              </a:rPr>
              <a:t>带有稳定热源的稳定温度场温度分布图</a:t>
            </a:r>
            <a:endParaRPr lang="en-US" altLang="en-US" sz="2400" dirty="0">
              <a:solidFill>
                <a:schemeClr val="bg2"/>
              </a:solidFill>
              <a:latin typeface="微软雅黑" pitchFamily="34" charset="-122"/>
              <a:ea typeface="微软雅黑" pitchFamily="34" charset="-122"/>
            </a:endParaRPr>
          </a:p>
        </p:txBody>
      </p:sp>
    </p:spTree>
    <p:extLst>
      <p:ext uri="{BB962C8B-B14F-4D97-AF65-F5344CB8AC3E}">
        <p14:creationId xmlns:p14="http://schemas.microsoft.com/office/powerpoint/2010/main" val="707779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842729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例4-8</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求解最小表面问题</a:t>
            </a:r>
            <a:endParaRPr lang="en-US" altLang="en-US" sz="2400" dirty="0">
              <a:solidFill>
                <a:schemeClr val="bg2"/>
              </a:solidFill>
              <a:latin typeface="微软雅黑" pitchFamily="34" charset="-122"/>
              <a:ea typeface="微软雅黑" pitchFamily="34" charset="-122"/>
            </a:endParaRPr>
          </a:p>
        </p:txBody>
      </p:sp>
      <p:graphicFrame>
        <p:nvGraphicFramePr>
          <p:cNvPr id="8" name="对象 7"/>
          <p:cNvGraphicFramePr>
            <a:graphicFrameLocks noChangeAspect="1"/>
          </p:cNvGraphicFramePr>
          <p:nvPr/>
        </p:nvGraphicFramePr>
        <p:xfrm>
          <a:off x="1115616" y="1628800"/>
          <a:ext cx="5556250" cy="1727200"/>
        </p:xfrm>
        <a:graphic>
          <a:graphicData uri="http://schemas.openxmlformats.org/presentationml/2006/ole">
            <mc:AlternateContent xmlns:mc="http://schemas.openxmlformats.org/markup-compatibility/2006">
              <mc:Choice xmlns:v="urn:schemas-microsoft-com:vml" Requires="v">
                <p:oleObj name="Equation" r:id="rId2" imgW="3035160" imgH="939600" progId="Equation.DSMT4">
                  <p:embed/>
                </p:oleObj>
              </mc:Choice>
              <mc:Fallback>
                <p:oleObj name="Equation" r:id="rId2" imgW="3035160" imgH="939600" progId="Equation.DSMT4">
                  <p:embed/>
                  <p:pic>
                    <p:nvPicPr>
                      <p:cNvPr id="8" name="对象 7"/>
                      <p:cNvPicPr>
                        <a:picLocks noChangeAspect="1" noChangeArrowheads="1"/>
                      </p:cNvPicPr>
                      <p:nvPr/>
                    </p:nvPicPr>
                    <p:blipFill>
                      <a:blip r:embed="rId3"/>
                      <a:srcRect/>
                      <a:stretch>
                        <a:fillRect/>
                      </a:stretch>
                    </p:blipFill>
                    <p:spPr bwMode="auto">
                      <a:xfrm>
                        <a:off x="1115616" y="1628800"/>
                        <a:ext cx="5556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234283D3-46F5-4E0F-8862-12BF8A95613A}"/>
              </a:ext>
            </a:extLst>
          </p:cNvPr>
          <p:cNvSpPr>
            <a:spLocks noGrp="1"/>
          </p:cNvSpPr>
          <p:nvPr>
            <p:ph type="dt" sz="half" idx="2"/>
          </p:nvPr>
        </p:nvSpPr>
        <p:spPr/>
        <p:txBody>
          <a:bodyPr/>
          <a:lstStyle/>
          <a:p>
            <a:pPr>
              <a:defRPr/>
            </a:pPr>
            <a:fld id="{C084B0B9-ED1B-4D43-A1E8-A012317816E1}"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0BD664A1-65CC-46CD-A2D4-775F2C128675}"/>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65429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例4-8</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创建包含一个方程的微分方程模型</a:t>
            </a:r>
          </a:p>
        </p:txBody>
      </p:sp>
      <p:sp>
        <p:nvSpPr>
          <p:cNvPr id="12" name="Rectangle 7"/>
          <p:cNvSpPr>
            <a:spLocks noChangeArrowheads="1"/>
          </p:cNvSpPr>
          <p:nvPr/>
        </p:nvSpPr>
        <p:spPr bwMode="auto">
          <a:xfrm>
            <a:off x="932652" y="2023329"/>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model5 = </a:t>
            </a:r>
            <a:r>
              <a:rPr lang="en-US" altLang="en-US" sz="1600" dirty="0" err="1">
                <a:latin typeface="微软雅黑" pitchFamily="34" charset="-122"/>
                <a:ea typeface="微软雅黑" pitchFamily="34" charset="-122"/>
              </a:rPr>
              <a:t>createpde</a:t>
            </a:r>
            <a:r>
              <a:rPr lang="en-US" altLang="en-US" sz="1600" dirty="0">
                <a:latin typeface="微软雅黑" pitchFamily="34" charset="-122"/>
                <a:ea typeface="微软雅黑" pitchFamily="34" charset="-122"/>
              </a:rPr>
              <a:t>;</a:t>
            </a:r>
          </a:p>
        </p:txBody>
      </p:sp>
      <p:sp>
        <p:nvSpPr>
          <p:cNvPr id="7" name="文本框 3076"/>
          <p:cNvSpPr txBox="1"/>
          <p:nvPr/>
        </p:nvSpPr>
        <p:spPr>
          <a:xfrm>
            <a:off x="539552" y="2384604"/>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创建圆形求解区域</a:t>
            </a:r>
          </a:p>
        </p:txBody>
      </p:sp>
      <p:sp>
        <p:nvSpPr>
          <p:cNvPr id="8" name="Rectangle 7"/>
          <p:cNvSpPr>
            <a:spLocks noChangeArrowheads="1"/>
          </p:cNvSpPr>
          <p:nvPr/>
        </p:nvSpPr>
        <p:spPr bwMode="auto">
          <a:xfrm>
            <a:off x="932652" y="2994200"/>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geometryFromEdges</a:t>
            </a:r>
            <a:r>
              <a:rPr lang="en-US" altLang="zh-CN" sz="1600" dirty="0">
                <a:latin typeface="微软雅黑" pitchFamily="34" charset="-122"/>
                <a:ea typeface="微软雅黑" pitchFamily="34" charset="-122"/>
              </a:rPr>
              <a:t>(model5,@circleg);  % </a:t>
            </a:r>
            <a:r>
              <a:rPr lang="zh-CN" altLang="en-US" sz="1600" dirty="0">
                <a:latin typeface="微软雅黑" pitchFamily="34" charset="-122"/>
                <a:ea typeface="微软雅黑" pitchFamily="34" charset="-122"/>
              </a:rPr>
              <a:t>创建圆形求解区域</a:t>
            </a:r>
            <a:endParaRPr lang="en-US" altLang="en-US" sz="1600" dirty="0">
              <a:latin typeface="微软雅黑" pitchFamily="34" charset="-122"/>
              <a:ea typeface="微软雅黑" pitchFamily="34" charset="-122"/>
            </a:endParaRPr>
          </a:p>
        </p:txBody>
      </p:sp>
      <p:sp>
        <p:nvSpPr>
          <p:cNvPr id="10" name="文本框 3076"/>
          <p:cNvSpPr txBox="1"/>
          <p:nvPr/>
        </p:nvSpPr>
        <p:spPr>
          <a:xfrm>
            <a:off x="539552" y="336771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添加边值条件</a:t>
            </a:r>
          </a:p>
        </p:txBody>
      </p:sp>
      <p:sp>
        <p:nvSpPr>
          <p:cNvPr id="13" name="Rectangle 7"/>
          <p:cNvSpPr>
            <a:spLocks noChangeArrowheads="1"/>
          </p:cNvSpPr>
          <p:nvPr/>
        </p:nvSpPr>
        <p:spPr bwMode="auto">
          <a:xfrm>
            <a:off x="932652" y="3977307"/>
            <a:ext cx="8031836" cy="1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a:t>
            </a:r>
            <a:r>
              <a:rPr lang="en-US" altLang="zh-CN" sz="1600" dirty="0">
                <a:latin typeface="微软雅黑" pitchFamily="34" charset="-122"/>
                <a:ea typeface="微软雅黑" pitchFamily="34" charset="-122"/>
              </a:rPr>
              <a:t>boundaryfun = @(location,state)location.x.^2;  % </a:t>
            </a:r>
            <a:r>
              <a:rPr lang="zh-CN" altLang="en-US" sz="1600" dirty="0">
                <a:latin typeface="微软雅黑" pitchFamily="34" charset="-122"/>
                <a:ea typeface="微软雅黑" pitchFamily="34" charset="-122"/>
              </a:rPr>
              <a:t>定义边界函数</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NumEdges</a:t>
            </a:r>
            <a:r>
              <a:rPr lang="en-US" altLang="zh-CN" sz="1600" dirty="0">
                <a:latin typeface="微软雅黑" pitchFamily="34" charset="-122"/>
                <a:ea typeface="微软雅黑" pitchFamily="34" charset="-122"/>
              </a:rPr>
              <a:t> = model5.Geometry.NumEdges;</a:t>
            </a:r>
          </a:p>
          <a:p>
            <a:pPr>
              <a:lnSpc>
                <a:spcPct val="120000"/>
              </a:lnSpc>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applyBoundaryCondition</a:t>
            </a:r>
            <a:r>
              <a:rPr lang="en-US" altLang="zh-CN" sz="1600" dirty="0">
                <a:latin typeface="微软雅黑" pitchFamily="34" charset="-122"/>
                <a:ea typeface="微软雅黑" pitchFamily="34" charset="-122"/>
              </a:rPr>
              <a:t>(model5,'Edge',1:NumEdges,...</a:t>
            </a:r>
          </a:p>
          <a:p>
            <a:pPr>
              <a:lnSpc>
                <a:spcPct val="120000"/>
              </a:lnSpc>
            </a:pPr>
            <a:r>
              <a:rPr lang="en-US" altLang="zh-CN" sz="1600" dirty="0">
                <a:latin typeface="微软雅黑" pitchFamily="34" charset="-122"/>
                <a:ea typeface="微软雅黑" pitchFamily="34" charset="-122"/>
              </a:rPr>
              <a:t>       '</a:t>
            </a:r>
            <a:r>
              <a:rPr lang="en-US" altLang="zh-CN" sz="1600" dirty="0" err="1">
                <a:latin typeface="微软雅黑" pitchFamily="34" charset="-122"/>
                <a:ea typeface="微软雅黑" pitchFamily="34" charset="-122"/>
              </a:rPr>
              <a:t>u',boundaryfun,'Vectorized','on</a:t>
            </a:r>
            <a:r>
              <a:rPr lang="en-US"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896D44AF-4A69-4F64-9981-84871D2B97DB}"/>
              </a:ext>
            </a:extLst>
          </p:cNvPr>
          <p:cNvSpPr>
            <a:spLocks noGrp="1"/>
          </p:cNvSpPr>
          <p:nvPr>
            <p:ph type="dt" sz="half" idx="2"/>
          </p:nvPr>
        </p:nvSpPr>
        <p:spPr/>
        <p:txBody>
          <a:bodyPr/>
          <a:lstStyle/>
          <a:p>
            <a:pPr>
              <a:defRPr/>
            </a:pPr>
            <a:fld id="{E890601A-E1E9-473B-98A1-5F30C22C43C7}"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B3E3B5FB-694C-42F6-8CD6-B965719D6539}"/>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1048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B449029-1EFC-495C-A4BC-4D36E967C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354" y="3501008"/>
            <a:ext cx="3928134" cy="294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11" name="Rectangle 6"/>
          <p:cNvSpPr>
            <a:spLocks noChangeArrowheads="1"/>
          </p:cNvSpPr>
          <p:nvPr/>
        </p:nvSpPr>
        <p:spPr bwMode="auto">
          <a:xfrm>
            <a:off x="465182" y="858589"/>
            <a:ext cx="75632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例4-8</a:t>
            </a:r>
            <a:r>
              <a:rPr lang="zh-CN" altLang="en-US" sz="2400" dirty="0">
                <a:solidFill>
                  <a:schemeClr val="hlink"/>
                </a:solidFill>
                <a:latin typeface="微软雅黑" pitchFamily="34" charset="-122"/>
                <a:ea typeface="微软雅黑" pitchFamily="34" charset="-122"/>
              </a:rPr>
              <a:t>续</a:t>
            </a:r>
            <a:r>
              <a:rPr lang="en-US" altLang="en-US" sz="2400" dirty="0">
                <a:solidFill>
                  <a:schemeClr val="bg2"/>
                </a:solidFill>
                <a:latin typeface="微软雅黑" pitchFamily="34" charset="-122"/>
                <a:ea typeface="微软雅黑" pitchFamily="34" charset="-122"/>
              </a:rPr>
              <a:t>】</a:t>
            </a:r>
          </a:p>
        </p:txBody>
      </p:sp>
      <p:sp>
        <p:nvSpPr>
          <p:cNvPr id="11" name="文本框 3076"/>
          <p:cNvSpPr txBox="1"/>
          <p:nvPr/>
        </p:nvSpPr>
        <p:spPr>
          <a:xfrm>
            <a:off x="539552" y="1448500"/>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划分网格</a:t>
            </a:r>
          </a:p>
        </p:txBody>
      </p:sp>
      <p:sp>
        <p:nvSpPr>
          <p:cNvPr id="12" name="Rectangle 7"/>
          <p:cNvSpPr>
            <a:spLocks noChangeArrowheads="1"/>
          </p:cNvSpPr>
          <p:nvPr/>
        </p:nvSpPr>
        <p:spPr bwMode="auto">
          <a:xfrm>
            <a:off x="932652" y="2023329"/>
            <a:ext cx="7455772"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generateMesh(model5,'Hmax',0.1,'GeometricOrder','linear');</a:t>
            </a:r>
          </a:p>
        </p:txBody>
      </p:sp>
      <p:sp>
        <p:nvSpPr>
          <p:cNvPr id="14" name="文本框 3076"/>
          <p:cNvSpPr txBox="1"/>
          <p:nvPr/>
        </p:nvSpPr>
        <p:spPr>
          <a:xfrm>
            <a:off x="539552" y="2380829"/>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设置方程参数，进行求解</a:t>
            </a:r>
          </a:p>
        </p:txBody>
      </p:sp>
      <p:sp>
        <p:nvSpPr>
          <p:cNvPr id="15" name="Rectangle 7"/>
          <p:cNvSpPr>
            <a:spLocks noChangeArrowheads="1"/>
          </p:cNvSpPr>
          <p:nvPr/>
        </p:nvSpPr>
        <p:spPr bwMode="auto">
          <a:xfrm>
            <a:off x="932652" y="2955659"/>
            <a:ext cx="7455772"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c = @(location,state)1./sqrt(1 + state.ux.^2 + state.uy.^2);</a:t>
            </a:r>
          </a:p>
          <a:p>
            <a:pPr>
              <a:lnSpc>
                <a:spcPct val="120000"/>
              </a:lnSpc>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specifyCoefficients</a:t>
            </a:r>
            <a:r>
              <a:rPr lang="en-US" altLang="en-US" sz="1600" dirty="0">
                <a:latin typeface="微软雅黑" pitchFamily="34" charset="-122"/>
                <a:ea typeface="微软雅黑" pitchFamily="34" charset="-122"/>
              </a:rPr>
              <a:t>(model5,'m',0,'d',0,'c',c,'a',0,'f',0);</a:t>
            </a:r>
          </a:p>
          <a:p>
            <a:pPr>
              <a:lnSpc>
                <a:spcPct val="120000"/>
              </a:lnSpc>
            </a:pPr>
            <a:r>
              <a:rPr lang="en-US" altLang="en-US" sz="1600" dirty="0">
                <a:latin typeface="微软雅黑" pitchFamily="34" charset="-122"/>
                <a:ea typeface="微软雅黑" pitchFamily="34" charset="-122"/>
              </a:rPr>
              <a:t>&gt;&gt; u5 = </a:t>
            </a:r>
            <a:r>
              <a:rPr lang="en-US" altLang="en-US" sz="1600" dirty="0" err="1">
                <a:latin typeface="微软雅黑" pitchFamily="34" charset="-122"/>
                <a:ea typeface="微软雅黑" pitchFamily="34" charset="-122"/>
              </a:rPr>
              <a:t>solvepde</a:t>
            </a:r>
            <a:r>
              <a:rPr lang="en-US" altLang="en-US" sz="1600" dirty="0">
                <a:latin typeface="微软雅黑" pitchFamily="34" charset="-122"/>
                <a:ea typeface="微软雅黑" pitchFamily="34" charset="-122"/>
              </a:rPr>
              <a:t>(model5);</a:t>
            </a:r>
          </a:p>
        </p:txBody>
      </p:sp>
      <p:sp>
        <p:nvSpPr>
          <p:cNvPr id="16" name="文本框 3076"/>
          <p:cNvSpPr txBox="1"/>
          <p:nvPr/>
        </p:nvSpPr>
        <p:spPr>
          <a:xfrm>
            <a:off x="539552" y="4197271"/>
            <a:ext cx="8064896" cy="540341"/>
          </a:xfrm>
          <a:prstGeom prst="rect">
            <a:avLst/>
          </a:prstGeom>
          <a:noFill/>
          <a:ln w="9525">
            <a:noFill/>
          </a:ln>
        </p:spPr>
        <p:txBody>
          <a:bodyPr wrap="square">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marL="342900" indent="-342900">
              <a:lnSpc>
                <a:spcPct val="150000"/>
              </a:lnSpc>
              <a:spcBef>
                <a:spcPts val="0"/>
              </a:spcBef>
              <a:buClr>
                <a:srgbClr val="0000FF"/>
              </a:buClr>
              <a:buFont typeface="Wingdings" pitchFamily="2" charset="2"/>
              <a:buChar char="Ø"/>
            </a:pPr>
            <a:r>
              <a:rPr lang="zh-CN" altLang="en-US" sz="2200" dirty="0">
                <a:latin typeface="微软雅黑" pitchFamily="34" charset="-122"/>
                <a:ea typeface="微软雅黑" pitchFamily="34" charset="-122"/>
              </a:rPr>
              <a:t>结果可视化</a:t>
            </a:r>
          </a:p>
        </p:txBody>
      </p:sp>
      <p:sp>
        <p:nvSpPr>
          <p:cNvPr id="17" name="Rectangle 7"/>
          <p:cNvSpPr>
            <a:spLocks noChangeArrowheads="1"/>
          </p:cNvSpPr>
          <p:nvPr/>
        </p:nvSpPr>
        <p:spPr bwMode="auto">
          <a:xfrm>
            <a:off x="932652" y="4772100"/>
            <a:ext cx="7455772"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en-US" sz="1600" dirty="0">
                <a:latin typeface="微软雅黑" pitchFamily="34" charset="-122"/>
                <a:ea typeface="微软雅黑" pitchFamily="34" charset="-122"/>
              </a:rPr>
              <a:t>&gt;&gt; figure;</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a:t>
            </a:r>
            <a:r>
              <a:rPr lang="en-US" altLang="en-US" sz="1600" dirty="0">
                <a:latin typeface="微软雅黑" pitchFamily="34" charset="-122"/>
                <a:ea typeface="微软雅黑" pitchFamily="34" charset="-122"/>
              </a:rPr>
              <a:t>U = u5.NodalSolution;</a:t>
            </a:r>
            <a:endParaRPr lang="zh-CN" altLang="en-US" sz="1600" dirty="0">
              <a:latin typeface="微软雅黑" pitchFamily="34" charset="-122"/>
              <a:ea typeface="微软雅黑" pitchFamily="34" charset="-122"/>
            </a:endParaRPr>
          </a:p>
          <a:p>
            <a:pPr>
              <a:lnSpc>
                <a:spcPct val="120000"/>
              </a:lnSpc>
            </a:pPr>
            <a:r>
              <a:rPr lang="en-US" altLang="zh-CN"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pdeplot</a:t>
            </a:r>
            <a:r>
              <a:rPr lang="en-US" altLang="en-US" sz="1600" dirty="0">
                <a:latin typeface="微软雅黑" pitchFamily="34" charset="-122"/>
                <a:ea typeface="微软雅黑" pitchFamily="34" charset="-122"/>
              </a:rPr>
              <a:t>(model5,'xydata',U,'zdata',U);</a:t>
            </a:r>
          </a:p>
        </p:txBody>
      </p:sp>
      <p:sp>
        <p:nvSpPr>
          <p:cNvPr id="2" name="日期占位符 1">
            <a:extLst>
              <a:ext uri="{FF2B5EF4-FFF2-40B4-BE49-F238E27FC236}">
                <a16:creationId xmlns:a16="http://schemas.microsoft.com/office/drawing/2014/main" id="{7993FB4B-5F8F-4BD7-BDEB-9CC37DA4BF7F}"/>
              </a:ext>
            </a:extLst>
          </p:cNvPr>
          <p:cNvSpPr>
            <a:spLocks noGrp="1"/>
          </p:cNvSpPr>
          <p:nvPr>
            <p:ph type="dt" sz="half" idx="2"/>
          </p:nvPr>
        </p:nvSpPr>
        <p:spPr/>
        <p:txBody>
          <a:bodyPr/>
          <a:lstStyle/>
          <a:p>
            <a:pPr>
              <a:defRPr/>
            </a:pPr>
            <a:fld id="{840E59C6-4F7C-4775-A8CA-31173879B4BA}" type="datetime1">
              <a:rPr kumimoji="0" lang="zh-CN" altLang="en-US" smtClean="0">
                <a:latin typeface="Arial" charset="0"/>
              </a:rPr>
              <a:t>2022/11/23</a:t>
            </a:fld>
            <a:endParaRPr kumimoji="0" lang="en-US" altLang="zh-CN" dirty="0">
              <a:latin typeface="Arial" charset="0"/>
            </a:endParaRPr>
          </a:p>
        </p:txBody>
      </p:sp>
      <p:sp>
        <p:nvSpPr>
          <p:cNvPr id="6" name="页脚占位符 5">
            <a:extLst>
              <a:ext uri="{FF2B5EF4-FFF2-40B4-BE49-F238E27FC236}">
                <a16:creationId xmlns:a16="http://schemas.microsoft.com/office/drawing/2014/main" id="{2A0A23E0-F574-42F5-8A83-EAD77B4E2D09}"/>
              </a:ext>
            </a:extLst>
          </p:cNvPr>
          <p:cNvSpPr>
            <a:spLocks noGrp="1"/>
          </p:cNvSpPr>
          <p:nvPr>
            <p:ph type="ftr" sz="quarter" idx="3"/>
          </p:nvPr>
        </p:nvSpPr>
        <p:spPr/>
        <p:txBody>
          <a:bodyPr/>
          <a:lstStyle/>
          <a:p>
            <a:pPr>
              <a:spcBef>
                <a:spcPct val="50000"/>
              </a:spcBef>
              <a:defRPr/>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谢中华</a:t>
            </a:r>
            <a:r>
              <a:rPr lang="en-US" altLang="zh-CN" b="1">
                <a:latin typeface="微软雅黑" panose="020B0503020204020204" pitchFamily="34" charset="-122"/>
                <a:ea typeface="微软雅黑" panose="020B0503020204020204" pitchFamily="34" charset="-122"/>
              </a:rPr>
              <a:t>,  MATLAB</a:t>
            </a:r>
            <a:r>
              <a:rPr lang="zh-CN" altLang="en-US" b="1">
                <a:latin typeface="微软雅黑" panose="020B0503020204020204" pitchFamily="34" charset="-122"/>
                <a:ea typeface="微软雅黑" panose="020B0503020204020204" pitchFamily="34" charset="-122"/>
              </a:rPr>
              <a:t>数学建模方法与应用</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4447032"/>
      </p:ext>
    </p:extLst>
  </p:cSld>
  <p:clrMapOvr>
    <a:masterClrMapping/>
  </p:clrMapOvr>
</p:sld>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FFFF00"/>
      </a:dk2>
      <a:lt2>
        <a:srgbClr val="000000"/>
      </a:lt2>
      <a:accent1>
        <a:srgbClr val="DDDDDD"/>
      </a:accent1>
      <a:accent2>
        <a:srgbClr val="B2B2B2"/>
      </a:accent2>
      <a:accent3>
        <a:srgbClr val="969696"/>
      </a:accent3>
      <a:accent4>
        <a:srgbClr val="808080"/>
      </a:accent4>
      <a:accent5>
        <a:srgbClr val="5F5F5F"/>
      </a:accent5>
      <a:accent6>
        <a:srgbClr val="4D4D4D"/>
      </a:accent6>
      <a:hlink>
        <a:srgbClr val="FF0000"/>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595</TotalTime>
  <Words>15473</Words>
  <Application>Microsoft Office PowerPoint</Application>
  <PresentationFormat>全屏显示(4:3)</PresentationFormat>
  <Paragraphs>1657</Paragraphs>
  <Slides>166</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166</vt:i4>
      </vt:variant>
    </vt:vector>
  </HeadingPairs>
  <TitlesOfParts>
    <vt:vector size="175" baseType="lpstr">
      <vt:lpstr>等线</vt:lpstr>
      <vt:lpstr>微软雅黑</vt:lpstr>
      <vt:lpstr>Arial</vt:lpstr>
      <vt:lpstr>Calibri</vt:lpstr>
      <vt:lpstr>Times New Roman</vt:lpstr>
      <vt:lpstr>Wingdings</vt:lpstr>
      <vt:lpstr>Office 主题</vt:lpstr>
      <vt:lpstr>剪辑</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cumt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Matlab基本操作</dc:title>
  <dc:creator>xiezhh</dc:creator>
  <cp:lastModifiedBy>谢 中华</cp:lastModifiedBy>
  <cp:revision>458</cp:revision>
  <dcterms:created xsi:type="dcterms:W3CDTF">2000-02-04T07:19:54Z</dcterms:created>
  <dcterms:modified xsi:type="dcterms:W3CDTF">2022-11-23T02:15:35Z</dcterms:modified>
</cp:coreProperties>
</file>